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13C_9BF32456.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5" r:id="rId1"/>
  </p:sldMasterIdLst>
  <p:notesMasterIdLst>
    <p:notesMasterId r:id="rId44"/>
  </p:notesMasterIdLst>
  <p:handoutMasterIdLst>
    <p:handoutMasterId r:id="rId45"/>
  </p:handoutMasterIdLst>
  <p:sldIdLst>
    <p:sldId id="256" r:id="rId2"/>
    <p:sldId id="259" r:id="rId3"/>
    <p:sldId id="264" r:id="rId4"/>
    <p:sldId id="298" r:id="rId5"/>
    <p:sldId id="299" r:id="rId6"/>
    <p:sldId id="300" r:id="rId7"/>
    <p:sldId id="302" r:id="rId8"/>
    <p:sldId id="303" r:id="rId9"/>
    <p:sldId id="301" r:id="rId10"/>
    <p:sldId id="297" r:id="rId11"/>
    <p:sldId id="304" r:id="rId12"/>
    <p:sldId id="267" r:id="rId13"/>
    <p:sldId id="272" r:id="rId14"/>
    <p:sldId id="288" r:id="rId15"/>
    <p:sldId id="289" r:id="rId16"/>
    <p:sldId id="290" r:id="rId17"/>
    <p:sldId id="291" r:id="rId18"/>
    <p:sldId id="305" r:id="rId19"/>
    <p:sldId id="293" r:id="rId20"/>
    <p:sldId id="294" r:id="rId21"/>
    <p:sldId id="295" r:id="rId22"/>
    <p:sldId id="296" r:id="rId23"/>
    <p:sldId id="292" r:id="rId24"/>
    <p:sldId id="286" r:id="rId25"/>
    <p:sldId id="287" r:id="rId26"/>
    <p:sldId id="312" r:id="rId27"/>
    <p:sldId id="313" r:id="rId28"/>
    <p:sldId id="307" r:id="rId29"/>
    <p:sldId id="308" r:id="rId30"/>
    <p:sldId id="310" r:id="rId31"/>
    <p:sldId id="314" r:id="rId32"/>
    <p:sldId id="316" r:id="rId33"/>
    <p:sldId id="315" r:id="rId34"/>
    <p:sldId id="306" r:id="rId35"/>
    <p:sldId id="280" r:id="rId36"/>
    <p:sldId id="278" r:id="rId37"/>
    <p:sldId id="320" r:id="rId38"/>
    <p:sldId id="321" r:id="rId39"/>
    <p:sldId id="317" r:id="rId40"/>
    <p:sldId id="285" r:id="rId41"/>
    <p:sldId id="318" r:id="rId42"/>
    <p:sldId id="319" r:id="rId43"/>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0B87AD-8261-A952-2DFA-80A8103BF92A}" name="Shannon LeMay-Finn" initials="SL" userId="S::shannon@pipereditorial.com::8fe163a4-e4ab-40e4-9bbe-1a1072324712" providerId="AD"/>
  <p188:author id="{F7AB9FC0-95CA-6B57-3CD6-02DB381C6A6C}" name="Cho, Grace" initials="CG" userId="S::gcho@fullerton.edu::1d9ffb9d-5279-42ce-8142-97031b56d6c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C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02" autoAdjust="0"/>
    <p:restoredTop sz="94660"/>
  </p:normalViewPr>
  <p:slideViewPr>
    <p:cSldViewPr snapToGrid="0">
      <p:cViewPr varScale="1">
        <p:scale>
          <a:sx n="63" d="100"/>
          <a:sy n="63" d="100"/>
        </p:scale>
        <p:origin x="1264" y="64"/>
      </p:cViewPr>
      <p:guideLst/>
    </p:cSldViewPr>
  </p:slideViewPr>
  <p:notesTextViewPr>
    <p:cViewPr>
      <p:scale>
        <a:sx n="1" d="1"/>
        <a:sy n="1" d="1"/>
      </p:scale>
      <p:origin x="0" y="0"/>
    </p:cViewPr>
  </p:notesTextViewPr>
  <p:sorterViewPr>
    <p:cViewPr>
      <p:scale>
        <a:sx n="100" d="100"/>
        <a:sy n="100" d="100"/>
      </p:scale>
      <p:origin x="0" y="-8284"/>
    </p:cViewPr>
  </p:sorterViewPr>
  <p:notesViewPr>
    <p:cSldViewPr snapToGrid="0">
      <p:cViewPr varScale="1">
        <p:scale>
          <a:sx n="49" d="100"/>
          <a:sy n="49" d="100"/>
        </p:scale>
        <p:origin x="2668"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modernComment_13C_9BF32456.xml><?xml version="1.0" encoding="utf-8"?>
<p188:cmLst xmlns:a="http://schemas.openxmlformats.org/drawingml/2006/main" xmlns:r="http://schemas.openxmlformats.org/officeDocument/2006/relationships" xmlns:p188="http://schemas.microsoft.com/office/powerpoint/2018/8/main">
  <p188:cm id="{2DD2FCB7-97D3-6E48-8DBC-AA8F3A2B9DC1}" authorId="{2A0B87AD-8261-A952-2DFA-80A8103BF92A}" created="2024-01-11T02:33:39.487">
    <ac:txMkLst xmlns:ac="http://schemas.microsoft.com/office/drawing/2013/main/command">
      <pc:docMk xmlns:pc="http://schemas.microsoft.com/office/powerpoint/2013/main/command"/>
      <pc:sldMk xmlns:pc="http://schemas.microsoft.com/office/powerpoint/2013/main/command" cId="2616403030" sldId="316"/>
      <ac:graphicFrameMk id="4" creationId="{E9B8AFF4-A048-4B53-A932-A1CF286E7F32}"/>
      <ac:tblMk/>
      <ac:tcMk rowId="1276004878" colId="2358336358"/>
      <ac:txMk cp="0" len="9">
        <ac:context len="10" hash="2647628888"/>
      </ac:txMk>
    </ac:txMkLst>
    <p188:pos x="1673455" y="2862766"/>
    <p188:txBody>
      <a:bodyPr/>
      <a:lstStyle/>
      <a:p>
        <a:r>
          <a:rPr lang="en-US"/>
          <a:t>I know Rose Kent adopted a boy from Korea, but it is my understanding that she is not Korean American herself.</a:t>
        </a:r>
      </a:p>
    </p188:txBody>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4CEE50-4541-41B4-939D-C2491B13DDC4}" type="doc">
      <dgm:prSet loTypeId="urn:microsoft.com/office/officeart/2005/8/layout/hProcess9" loCatId="process" qsTypeId="urn:microsoft.com/office/officeart/2005/8/quickstyle/simple1" qsCatId="simple" csTypeId="urn:microsoft.com/office/officeart/2005/8/colors/colorful1" csCatId="colorful" phldr="1"/>
      <dgm:spPr/>
    </dgm:pt>
    <dgm:pt modelId="{0842A1CE-2086-47D6-90F9-11A21C3B9408}">
      <dgm:prSet phldrT="[Text]"/>
      <dgm:spPr/>
      <dgm:t>
        <a:bodyPr/>
        <a:lstStyle/>
        <a:p>
          <a:r>
            <a:rPr lang="en-US" dirty="0">
              <a:latin typeface="Arial Black" panose="020B0A04020102020204" pitchFamily="34" charset="0"/>
            </a:rPr>
            <a:t>PREWRITE</a:t>
          </a:r>
        </a:p>
      </dgm:t>
    </dgm:pt>
    <dgm:pt modelId="{EFD6ACEB-9773-486F-9713-55787745795D}" type="parTrans" cxnId="{386F9455-C28A-46CA-AE64-091EC54EFD46}">
      <dgm:prSet/>
      <dgm:spPr/>
      <dgm:t>
        <a:bodyPr/>
        <a:lstStyle/>
        <a:p>
          <a:endParaRPr lang="en-US">
            <a:latin typeface="Arial Black" panose="020B0A04020102020204" pitchFamily="34" charset="0"/>
          </a:endParaRPr>
        </a:p>
      </dgm:t>
    </dgm:pt>
    <dgm:pt modelId="{A8E4FC78-C603-4047-81E0-89CE1748B88D}" type="sibTrans" cxnId="{386F9455-C28A-46CA-AE64-091EC54EFD46}">
      <dgm:prSet/>
      <dgm:spPr/>
      <dgm:t>
        <a:bodyPr/>
        <a:lstStyle/>
        <a:p>
          <a:endParaRPr lang="en-US">
            <a:latin typeface="Arial Black" panose="020B0A04020102020204" pitchFamily="34" charset="0"/>
          </a:endParaRPr>
        </a:p>
      </dgm:t>
    </dgm:pt>
    <dgm:pt modelId="{52D54763-0D43-45E5-A1C2-37C1243065F4}">
      <dgm:prSet phldrT="[Text]"/>
      <dgm:spPr/>
      <dgm:t>
        <a:bodyPr/>
        <a:lstStyle/>
        <a:p>
          <a:r>
            <a:rPr lang="en-US" dirty="0">
              <a:latin typeface="Arial Black" panose="020B0A04020102020204" pitchFamily="34" charset="0"/>
            </a:rPr>
            <a:t>REVIEW &amp; REVISE</a:t>
          </a:r>
        </a:p>
      </dgm:t>
    </dgm:pt>
    <dgm:pt modelId="{9F715589-07DD-4915-9B5E-676446A408E9}" type="parTrans" cxnId="{2CF919C8-8849-4056-960A-DD1D8396F787}">
      <dgm:prSet/>
      <dgm:spPr/>
      <dgm:t>
        <a:bodyPr/>
        <a:lstStyle/>
        <a:p>
          <a:endParaRPr lang="en-US">
            <a:latin typeface="Arial Black" panose="020B0A04020102020204" pitchFamily="34" charset="0"/>
          </a:endParaRPr>
        </a:p>
      </dgm:t>
    </dgm:pt>
    <dgm:pt modelId="{4901D5F7-92FF-4C1E-9D6A-46A27F6824B0}" type="sibTrans" cxnId="{2CF919C8-8849-4056-960A-DD1D8396F787}">
      <dgm:prSet/>
      <dgm:spPr/>
      <dgm:t>
        <a:bodyPr/>
        <a:lstStyle/>
        <a:p>
          <a:endParaRPr lang="en-US">
            <a:latin typeface="Arial Black" panose="020B0A04020102020204" pitchFamily="34" charset="0"/>
          </a:endParaRPr>
        </a:p>
      </dgm:t>
    </dgm:pt>
    <dgm:pt modelId="{90BE9A8A-4B7C-4CA3-A6C9-0B594286AF80}">
      <dgm:prSet phldrT="[Text]"/>
      <dgm:spPr/>
      <dgm:t>
        <a:bodyPr/>
        <a:lstStyle/>
        <a:p>
          <a:r>
            <a:rPr lang="en-US" dirty="0">
              <a:latin typeface="Arial Black" panose="020B0A04020102020204" pitchFamily="34" charset="0"/>
            </a:rPr>
            <a:t>EDIT &amp; PUBLISH</a:t>
          </a:r>
        </a:p>
      </dgm:t>
    </dgm:pt>
    <dgm:pt modelId="{A17217B7-3DD0-48A8-88A5-870CAFF79886}" type="parTrans" cxnId="{801174D2-C332-4DD5-98D4-F5F4B23512F4}">
      <dgm:prSet/>
      <dgm:spPr/>
      <dgm:t>
        <a:bodyPr/>
        <a:lstStyle/>
        <a:p>
          <a:endParaRPr lang="en-US">
            <a:latin typeface="Arial Black" panose="020B0A04020102020204" pitchFamily="34" charset="0"/>
          </a:endParaRPr>
        </a:p>
      </dgm:t>
    </dgm:pt>
    <dgm:pt modelId="{E404A994-BED1-40D2-B355-40DEF2D80758}" type="sibTrans" cxnId="{801174D2-C332-4DD5-98D4-F5F4B23512F4}">
      <dgm:prSet/>
      <dgm:spPr/>
      <dgm:t>
        <a:bodyPr/>
        <a:lstStyle/>
        <a:p>
          <a:endParaRPr lang="en-US">
            <a:latin typeface="Arial Black" panose="020B0A04020102020204" pitchFamily="34" charset="0"/>
          </a:endParaRPr>
        </a:p>
      </dgm:t>
    </dgm:pt>
    <dgm:pt modelId="{E7BA14A2-A511-416F-951A-E0B1FE3A7ACD}">
      <dgm:prSet/>
      <dgm:spPr/>
      <dgm:t>
        <a:bodyPr/>
        <a:lstStyle/>
        <a:p>
          <a:r>
            <a:rPr lang="en-US" dirty="0">
              <a:latin typeface="Arial Black" panose="020B0A04020102020204" pitchFamily="34" charset="0"/>
            </a:rPr>
            <a:t>PLAN &amp; OUTLINE</a:t>
          </a:r>
        </a:p>
      </dgm:t>
    </dgm:pt>
    <dgm:pt modelId="{E3B36CA3-293E-40F8-AE43-09BE4BC0DE7A}" type="parTrans" cxnId="{15C3391C-E378-4D4C-B290-9443B7296A55}">
      <dgm:prSet/>
      <dgm:spPr/>
      <dgm:t>
        <a:bodyPr/>
        <a:lstStyle/>
        <a:p>
          <a:endParaRPr lang="en-US">
            <a:latin typeface="Arial Black" panose="020B0A04020102020204" pitchFamily="34" charset="0"/>
          </a:endParaRPr>
        </a:p>
      </dgm:t>
    </dgm:pt>
    <dgm:pt modelId="{C68FAC5F-EB35-46FF-81C8-B65A50966D99}" type="sibTrans" cxnId="{15C3391C-E378-4D4C-B290-9443B7296A55}">
      <dgm:prSet/>
      <dgm:spPr/>
      <dgm:t>
        <a:bodyPr/>
        <a:lstStyle/>
        <a:p>
          <a:endParaRPr lang="en-US">
            <a:latin typeface="Arial Black" panose="020B0A04020102020204" pitchFamily="34" charset="0"/>
          </a:endParaRPr>
        </a:p>
      </dgm:t>
    </dgm:pt>
    <dgm:pt modelId="{D4A16B02-734A-4AC2-BC35-00D83E09DADB}">
      <dgm:prSet/>
      <dgm:spPr/>
      <dgm:t>
        <a:bodyPr/>
        <a:lstStyle/>
        <a:p>
          <a:r>
            <a:rPr lang="en-US" dirty="0">
              <a:latin typeface="Arial Black" panose="020B0A04020102020204" pitchFamily="34" charset="0"/>
            </a:rPr>
            <a:t>COMPOSE FIRST DRAFT</a:t>
          </a:r>
        </a:p>
      </dgm:t>
    </dgm:pt>
    <dgm:pt modelId="{711AA693-2D78-4BFE-8C97-82958023B0B2}" type="parTrans" cxnId="{8D0900F4-92AC-4570-968C-EB4B9BE59523}">
      <dgm:prSet/>
      <dgm:spPr/>
      <dgm:t>
        <a:bodyPr/>
        <a:lstStyle/>
        <a:p>
          <a:endParaRPr lang="en-US">
            <a:latin typeface="Arial Black" panose="020B0A04020102020204" pitchFamily="34" charset="0"/>
          </a:endParaRPr>
        </a:p>
      </dgm:t>
    </dgm:pt>
    <dgm:pt modelId="{FC98E6E6-CA99-48A2-9761-D3BF2C9CB649}" type="sibTrans" cxnId="{8D0900F4-92AC-4570-968C-EB4B9BE59523}">
      <dgm:prSet/>
      <dgm:spPr/>
      <dgm:t>
        <a:bodyPr/>
        <a:lstStyle/>
        <a:p>
          <a:endParaRPr lang="en-US">
            <a:latin typeface="Arial Black" panose="020B0A04020102020204" pitchFamily="34" charset="0"/>
          </a:endParaRPr>
        </a:p>
      </dgm:t>
    </dgm:pt>
    <dgm:pt modelId="{63AECC52-F55A-4C70-9EDF-F37100391A5C}" type="pres">
      <dgm:prSet presAssocID="{4C4CEE50-4541-41B4-939D-C2491B13DDC4}" presName="CompostProcess" presStyleCnt="0">
        <dgm:presLayoutVars>
          <dgm:dir/>
          <dgm:resizeHandles val="exact"/>
        </dgm:presLayoutVars>
      </dgm:prSet>
      <dgm:spPr/>
    </dgm:pt>
    <dgm:pt modelId="{3D1EB0D5-D811-4F76-8F16-A08ABDB17E9D}" type="pres">
      <dgm:prSet presAssocID="{4C4CEE50-4541-41B4-939D-C2491B13DDC4}" presName="arrow" presStyleLbl="bgShp" presStyleIdx="0" presStyleCnt="1" custScaleX="117647" custLinFactNeighborY="276"/>
      <dgm:spPr>
        <a:ln w="38100">
          <a:solidFill>
            <a:srgbClr val="002060"/>
          </a:solidFill>
        </a:ln>
      </dgm:spPr>
    </dgm:pt>
    <dgm:pt modelId="{E4D22819-305B-4E5A-8513-6767FA97AAFB}" type="pres">
      <dgm:prSet presAssocID="{4C4CEE50-4541-41B4-939D-C2491B13DDC4}" presName="linearProcess" presStyleCnt="0"/>
      <dgm:spPr/>
    </dgm:pt>
    <dgm:pt modelId="{662433D3-54AB-43C1-BB04-0FDBA45B6534}" type="pres">
      <dgm:prSet presAssocID="{0842A1CE-2086-47D6-90F9-11A21C3B9408}" presName="textNode" presStyleLbl="node1" presStyleIdx="0" presStyleCnt="5" custLinFactX="2988" custLinFactNeighborX="100000" custLinFactNeighborY="691">
        <dgm:presLayoutVars>
          <dgm:bulletEnabled val="1"/>
        </dgm:presLayoutVars>
      </dgm:prSet>
      <dgm:spPr/>
    </dgm:pt>
    <dgm:pt modelId="{1B9045FC-5023-46CF-8C74-9C23A71D4D21}" type="pres">
      <dgm:prSet presAssocID="{A8E4FC78-C603-4047-81E0-89CE1748B88D}" presName="sibTrans" presStyleCnt="0"/>
      <dgm:spPr/>
    </dgm:pt>
    <dgm:pt modelId="{E34834FA-BA6B-4AB3-B512-AEBEFB28A961}" type="pres">
      <dgm:prSet presAssocID="{E7BA14A2-A511-416F-951A-E0B1FE3A7ACD}" presName="textNode" presStyleLbl="node1" presStyleIdx="1" presStyleCnt="5" custLinFactX="990" custLinFactNeighborX="100000" custLinFactNeighborY="691">
        <dgm:presLayoutVars>
          <dgm:bulletEnabled val="1"/>
        </dgm:presLayoutVars>
      </dgm:prSet>
      <dgm:spPr/>
    </dgm:pt>
    <dgm:pt modelId="{1EC860EA-5B07-4B1C-98B8-FD3CF3F83A27}" type="pres">
      <dgm:prSet presAssocID="{C68FAC5F-EB35-46FF-81C8-B65A50966D99}" presName="sibTrans" presStyleCnt="0"/>
      <dgm:spPr/>
    </dgm:pt>
    <dgm:pt modelId="{CCF7EF3F-C825-48A7-817F-3735DEAF18C6}" type="pres">
      <dgm:prSet presAssocID="{D4A16B02-734A-4AC2-BC35-00D83E09DADB}" presName="textNode" presStyleLbl="node1" presStyleIdx="2" presStyleCnt="5" custLinFactNeighborX="79866" custLinFactNeighborY="691">
        <dgm:presLayoutVars>
          <dgm:bulletEnabled val="1"/>
        </dgm:presLayoutVars>
      </dgm:prSet>
      <dgm:spPr/>
    </dgm:pt>
    <dgm:pt modelId="{AB279017-7AA1-413E-AFCA-B6C931A3FD18}" type="pres">
      <dgm:prSet presAssocID="{FC98E6E6-CA99-48A2-9761-D3BF2C9CB649}" presName="sibTrans" presStyleCnt="0"/>
      <dgm:spPr/>
    </dgm:pt>
    <dgm:pt modelId="{F57C763A-48B2-4B8D-9C65-2F91CDCE26A7}" type="pres">
      <dgm:prSet presAssocID="{52D54763-0D43-45E5-A1C2-37C1243065F4}" presName="textNode" presStyleLbl="node1" presStyleIdx="3" presStyleCnt="5" custLinFactNeighborX="39933" custLinFactNeighborY="691">
        <dgm:presLayoutVars>
          <dgm:bulletEnabled val="1"/>
        </dgm:presLayoutVars>
      </dgm:prSet>
      <dgm:spPr/>
    </dgm:pt>
    <dgm:pt modelId="{AA8E7269-F47F-4B2E-BB72-6F39A804E096}" type="pres">
      <dgm:prSet presAssocID="{4901D5F7-92FF-4C1E-9D6A-46A27F6824B0}" presName="sibTrans" presStyleCnt="0"/>
      <dgm:spPr/>
    </dgm:pt>
    <dgm:pt modelId="{B3D083C0-84CC-4F01-A635-DC9191AFE1CF}" type="pres">
      <dgm:prSet presAssocID="{90BE9A8A-4B7C-4CA3-A6C9-0B594286AF80}" presName="textNode" presStyleLbl="node1" presStyleIdx="4" presStyleCnt="5" custLinFactNeighborY="691">
        <dgm:presLayoutVars>
          <dgm:bulletEnabled val="1"/>
        </dgm:presLayoutVars>
      </dgm:prSet>
      <dgm:spPr/>
    </dgm:pt>
  </dgm:ptLst>
  <dgm:cxnLst>
    <dgm:cxn modelId="{15C3391C-E378-4D4C-B290-9443B7296A55}" srcId="{4C4CEE50-4541-41B4-939D-C2491B13DDC4}" destId="{E7BA14A2-A511-416F-951A-E0B1FE3A7ACD}" srcOrd="1" destOrd="0" parTransId="{E3B36CA3-293E-40F8-AE43-09BE4BC0DE7A}" sibTransId="{C68FAC5F-EB35-46FF-81C8-B65A50966D99}"/>
    <dgm:cxn modelId="{43533B20-D12B-4AD8-87D9-13FC363C3C25}" type="presOf" srcId="{D4A16B02-734A-4AC2-BC35-00D83E09DADB}" destId="{CCF7EF3F-C825-48A7-817F-3735DEAF18C6}" srcOrd="0" destOrd="0" presId="urn:microsoft.com/office/officeart/2005/8/layout/hProcess9"/>
    <dgm:cxn modelId="{4D8F412F-101C-45D3-AE00-714388C55864}" type="presOf" srcId="{52D54763-0D43-45E5-A1C2-37C1243065F4}" destId="{F57C763A-48B2-4B8D-9C65-2F91CDCE26A7}" srcOrd="0" destOrd="0" presId="urn:microsoft.com/office/officeart/2005/8/layout/hProcess9"/>
    <dgm:cxn modelId="{E1A68862-134A-4672-8AAC-845EED4D2AC4}" type="presOf" srcId="{E7BA14A2-A511-416F-951A-E0B1FE3A7ACD}" destId="{E34834FA-BA6B-4AB3-B512-AEBEFB28A961}" srcOrd="0" destOrd="0" presId="urn:microsoft.com/office/officeart/2005/8/layout/hProcess9"/>
    <dgm:cxn modelId="{386F9455-C28A-46CA-AE64-091EC54EFD46}" srcId="{4C4CEE50-4541-41B4-939D-C2491B13DDC4}" destId="{0842A1CE-2086-47D6-90F9-11A21C3B9408}" srcOrd="0" destOrd="0" parTransId="{EFD6ACEB-9773-486F-9713-55787745795D}" sibTransId="{A8E4FC78-C603-4047-81E0-89CE1748B88D}"/>
    <dgm:cxn modelId="{61700999-CA0F-43D5-AC7D-F16AF493B56D}" type="presOf" srcId="{4C4CEE50-4541-41B4-939D-C2491B13DDC4}" destId="{63AECC52-F55A-4C70-9EDF-F37100391A5C}" srcOrd="0" destOrd="0" presId="urn:microsoft.com/office/officeart/2005/8/layout/hProcess9"/>
    <dgm:cxn modelId="{A5276EC0-4670-48A1-B38D-B5EC9F911949}" type="presOf" srcId="{0842A1CE-2086-47D6-90F9-11A21C3B9408}" destId="{662433D3-54AB-43C1-BB04-0FDBA45B6534}" srcOrd="0" destOrd="0" presId="urn:microsoft.com/office/officeart/2005/8/layout/hProcess9"/>
    <dgm:cxn modelId="{2CF919C8-8849-4056-960A-DD1D8396F787}" srcId="{4C4CEE50-4541-41B4-939D-C2491B13DDC4}" destId="{52D54763-0D43-45E5-A1C2-37C1243065F4}" srcOrd="3" destOrd="0" parTransId="{9F715589-07DD-4915-9B5E-676446A408E9}" sibTransId="{4901D5F7-92FF-4C1E-9D6A-46A27F6824B0}"/>
    <dgm:cxn modelId="{801174D2-C332-4DD5-98D4-F5F4B23512F4}" srcId="{4C4CEE50-4541-41B4-939D-C2491B13DDC4}" destId="{90BE9A8A-4B7C-4CA3-A6C9-0B594286AF80}" srcOrd="4" destOrd="0" parTransId="{A17217B7-3DD0-48A8-88A5-870CAFF79886}" sibTransId="{E404A994-BED1-40D2-B355-40DEF2D80758}"/>
    <dgm:cxn modelId="{3B16A9D9-BBE9-4283-80C2-45C7180E6889}" type="presOf" srcId="{90BE9A8A-4B7C-4CA3-A6C9-0B594286AF80}" destId="{B3D083C0-84CC-4F01-A635-DC9191AFE1CF}" srcOrd="0" destOrd="0" presId="urn:microsoft.com/office/officeart/2005/8/layout/hProcess9"/>
    <dgm:cxn modelId="{8D0900F4-92AC-4570-968C-EB4B9BE59523}" srcId="{4C4CEE50-4541-41B4-939D-C2491B13DDC4}" destId="{D4A16B02-734A-4AC2-BC35-00D83E09DADB}" srcOrd="2" destOrd="0" parTransId="{711AA693-2D78-4BFE-8C97-82958023B0B2}" sibTransId="{FC98E6E6-CA99-48A2-9761-D3BF2C9CB649}"/>
    <dgm:cxn modelId="{D0B6CB45-95E5-4712-88DD-065EC9DE86D7}" type="presParOf" srcId="{63AECC52-F55A-4C70-9EDF-F37100391A5C}" destId="{3D1EB0D5-D811-4F76-8F16-A08ABDB17E9D}" srcOrd="0" destOrd="0" presId="urn:microsoft.com/office/officeart/2005/8/layout/hProcess9"/>
    <dgm:cxn modelId="{91E8A9E8-8EEE-465E-95BC-1C13E9CD420A}" type="presParOf" srcId="{63AECC52-F55A-4C70-9EDF-F37100391A5C}" destId="{E4D22819-305B-4E5A-8513-6767FA97AAFB}" srcOrd="1" destOrd="0" presId="urn:microsoft.com/office/officeart/2005/8/layout/hProcess9"/>
    <dgm:cxn modelId="{8836CAC6-A163-4D29-96F9-ED9C60620957}" type="presParOf" srcId="{E4D22819-305B-4E5A-8513-6767FA97AAFB}" destId="{662433D3-54AB-43C1-BB04-0FDBA45B6534}" srcOrd="0" destOrd="0" presId="urn:microsoft.com/office/officeart/2005/8/layout/hProcess9"/>
    <dgm:cxn modelId="{7C365B31-9383-4E2A-8C8C-A92B175E9FB9}" type="presParOf" srcId="{E4D22819-305B-4E5A-8513-6767FA97AAFB}" destId="{1B9045FC-5023-46CF-8C74-9C23A71D4D21}" srcOrd="1" destOrd="0" presId="urn:microsoft.com/office/officeart/2005/8/layout/hProcess9"/>
    <dgm:cxn modelId="{C2C52097-486B-4927-AA4A-2968C08F3C25}" type="presParOf" srcId="{E4D22819-305B-4E5A-8513-6767FA97AAFB}" destId="{E34834FA-BA6B-4AB3-B512-AEBEFB28A961}" srcOrd="2" destOrd="0" presId="urn:microsoft.com/office/officeart/2005/8/layout/hProcess9"/>
    <dgm:cxn modelId="{97A194C8-4DD9-432F-8138-536DDE87E410}" type="presParOf" srcId="{E4D22819-305B-4E5A-8513-6767FA97AAFB}" destId="{1EC860EA-5B07-4B1C-98B8-FD3CF3F83A27}" srcOrd="3" destOrd="0" presId="urn:microsoft.com/office/officeart/2005/8/layout/hProcess9"/>
    <dgm:cxn modelId="{BD4ADA09-734A-4A58-BCE6-494C57404C7C}" type="presParOf" srcId="{E4D22819-305B-4E5A-8513-6767FA97AAFB}" destId="{CCF7EF3F-C825-48A7-817F-3735DEAF18C6}" srcOrd="4" destOrd="0" presId="urn:microsoft.com/office/officeart/2005/8/layout/hProcess9"/>
    <dgm:cxn modelId="{7A4E13D1-4540-4E31-A261-F7156F1056B2}" type="presParOf" srcId="{E4D22819-305B-4E5A-8513-6767FA97AAFB}" destId="{AB279017-7AA1-413E-AFCA-B6C931A3FD18}" srcOrd="5" destOrd="0" presId="urn:microsoft.com/office/officeart/2005/8/layout/hProcess9"/>
    <dgm:cxn modelId="{9318E64B-A9D4-4A21-85BE-470C63AFBCF1}" type="presParOf" srcId="{E4D22819-305B-4E5A-8513-6767FA97AAFB}" destId="{F57C763A-48B2-4B8D-9C65-2F91CDCE26A7}" srcOrd="6" destOrd="0" presId="urn:microsoft.com/office/officeart/2005/8/layout/hProcess9"/>
    <dgm:cxn modelId="{0AF1DD71-3A06-47FB-AE2A-59E43C1FF9E0}" type="presParOf" srcId="{E4D22819-305B-4E5A-8513-6767FA97AAFB}" destId="{AA8E7269-F47F-4B2E-BB72-6F39A804E096}" srcOrd="7" destOrd="0" presId="urn:microsoft.com/office/officeart/2005/8/layout/hProcess9"/>
    <dgm:cxn modelId="{11FD6F41-3686-4378-9307-89225C1BB7AC}" type="presParOf" srcId="{E4D22819-305B-4E5A-8513-6767FA97AAFB}" destId="{B3D083C0-84CC-4F01-A635-DC9191AFE1CF}"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1EB0D5-D811-4F76-8F16-A08ABDB17E9D}">
      <dsp:nvSpPr>
        <dsp:cNvPr id="0" name=""/>
        <dsp:cNvSpPr/>
      </dsp:nvSpPr>
      <dsp:spPr>
        <a:xfrm>
          <a:off x="1" y="0"/>
          <a:ext cx="7583551" cy="4103355"/>
        </a:xfrm>
        <a:prstGeom prst="rightArrow">
          <a:avLst/>
        </a:prstGeom>
        <a:solidFill>
          <a:schemeClr val="accent2">
            <a:tint val="40000"/>
            <a:hueOff val="0"/>
            <a:satOff val="0"/>
            <a:lumOff val="0"/>
            <a:alphaOff val="0"/>
          </a:schemeClr>
        </a:solidFill>
        <a:ln w="38100">
          <a:solidFill>
            <a:srgbClr val="002060"/>
          </a:solidFill>
        </a:ln>
        <a:effectLst/>
      </dsp:spPr>
      <dsp:style>
        <a:lnRef idx="0">
          <a:scrgbClr r="0" g="0" b="0"/>
        </a:lnRef>
        <a:fillRef idx="1">
          <a:scrgbClr r="0" g="0" b="0"/>
        </a:fillRef>
        <a:effectRef idx="0">
          <a:scrgbClr r="0" g="0" b="0"/>
        </a:effectRef>
        <a:fontRef idx="minor"/>
      </dsp:style>
    </dsp:sp>
    <dsp:sp modelId="{662433D3-54AB-43C1-BB04-0FDBA45B6534}">
      <dsp:nvSpPr>
        <dsp:cNvPr id="0" name=""/>
        <dsp:cNvSpPr/>
      </dsp:nvSpPr>
      <dsp:spPr>
        <a:xfrm>
          <a:off x="119725" y="1242348"/>
          <a:ext cx="1457094" cy="1641342"/>
        </a:xfrm>
        <a:prstGeom prst="round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Black" panose="020B0A04020102020204" pitchFamily="34" charset="0"/>
            </a:rPr>
            <a:t>PREWRITE</a:t>
          </a:r>
        </a:p>
      </dsp:txBody>
      <dsp:txXfrm>
        <a:off x="190854" y="1313477"/>
        <a:ext cx="1314836" cy="1499084"/>
      </dsp:txXfrm>
    </dsp:sp>
    <dsp:sp modelId="{E34834FA-BA6B-4AB3-B512-AEBEFB28A961}">
      <dsp:nvSpPr>
        <dsp:cNvPr id="0" name=""/>
        <dsp:cNvSpPr/>
      </dsp:nvSpPr>
      <dsp:spPr>
        <a:xfrm>
          <a:off x="1620561" y="1242348"/>
          <a:ext cx="1457094" cy="1641342"/>
        </a:xfrm>
        <a:prstGeom prst="round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Black" panose="020B0A04020102020204" pitchFamily="34" charset="0"/>
            </a:rPr>
            <a:t>PLAN &amp; OUTLINE</a:t>
          </a:r>
        </a:p>
      </dsp:txBody>
      <dsp:txXfrm>
        <a:off x="1691690" y="1313477"/>
        <a:ext cx="1314836" cy="1499084"/>
      </dsp:txXfrm>
    </dsp:sp>
    <dsp:sp modelId="{CCF7EF3F-C825-48A7-817F-3735DEAF18C6}">
      <dsp:nvSpPr>
        <dsp:cNvPr id="0" name=""/>
        <dsp:cNvSpPr/>
      </dsp:nvSpPr>
      <dsp:spPr>
        <a:xfrm>
          <a:off x="3121416" y="1242348"/>
          <a:ext cx="1457094" cy="1641342"/>
        </a:xfrm>
        <a:prstGeom prst="round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Black" panose="020B0A04020102020204" pitchFamily="34" charset="0"/>
            </a:rPr>
            <a:t>COMPOSE FIRST DRAFT</a:t>
          </a:r>
        </a:p>
      </dsp:txBody>
      <dsp:txXfrm>
        <a:off x="3192545" y="1313477"/>
        <a:ext cx="1314836" cy="1499084"/>
      </dsp:txXfrm>
    </dsp:sp>
    <dsp:sp modelId="{F57C763A-48B2-4B8D-9C65-2F91CDCE26A7}">
      <dsp:nvSpPr>
        <dsp:cNvPr id="0" name=""/>
        <dsp:cNvSpPr/>
      </dsp:nvSpPr>
      <dsp:spPr>
        <a:xfrm>
          <a:off x="4622272" y="1242348"/>
          <a:ext cx="1457094" cy="1641342"/>
        </a:xfrm>
        <a:prstGeom prst="round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Black" panose="020B0A04020102020204" pitchFamily="34" charset="0"/>
            </a:rPr>
            <a:t>REVIEW &amp; REVISE</a:t>
          </a:r>
        </a:p>
      </dsp:txBody>
      <dsp:txXfrm>
        <a:off x="4693401" y="1313477"/>
        <a:ext cx="1314836" cy="1499084"/>
      </dsp:txXfrm>
    </dsp:sp>
    <dsp:sp modelId="{B3D083C0-84CC-4F01-A635-DC9191AFE1CF}">
      <dsp:nvSpPr>
        <dsp:cNvPr id="0" name=""/>
        <dsp:cNvSpPr/>
      </dsp:nvSpPr>
      <dsp:spPr>
        <a:xfrm>
          <a:off x="6123128" y="1242348"/>
          <a:ext cx="1457094" cy="1641342"/>
        </a:xfrm>
        <a:prstGeom prst="roundRect">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Black" panose="020B0A04020102020204" pitchFamily="34" charset="0"/>
            </a:rPr>
            <a:t>EDIT &amp; PUBLISH</a:t>
          </a:r>
        </a:p>
      </dsp:txBody>
      <dsp:txXfrm>
        <a:off x="6194257" y="1313477"/>
        <a:ext cx="1314836" cy="149908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EAEB8A-C214-47F9-B286-22477033E814}"/>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a:extLst>
              <a:ext uri="{FF2B5EF4-FFF2-40B4-BE49-F238E27FC236}">
                <a16:creationId xmlns:a16="http://schemas.microsoft.com/office/drawing/2014/main" id="{E9288EB3-2B98-403C-822A-3862267FD8DF}"/>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EBCD34B3-DCCC-4977-AC69-F15B4A0B3948}" type="datetimeFigureOut">
              <a:rPr lang="en-US" smtClean="0"/>
              <a:t>1/24/2024</a:t>
            </a:fld>
            <a:endParaRPr lang="en-US" dirty="0"/>
          </a:p>
        </p:txBody>
      </p:sp>
      <p:sp>
        <p:nvSpPr>
          <p:cNvPr id="4" name="Footer Placeholder 3">
            <a:extLst>
              <a:ext uri="{FF2B5EF4-FFF2-40B4-BE49-F238E27FC236}">
                <a16:creationId xmlns:a16="http://schemas.microsoft.com/office/drawing/2014/main" id="{A035BA47-E130-4D0B-AF14-42640C7622D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id="{35D7D7EF-E06A-446C-A934-B9FD97BCAEA8}"/>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46E41042-21B7-4BB4-9E48-D230D9354739}" type="slidenum">
              <a:rPr lang="en-US" smtClean="0"/>
              <a:t>‹#›</a:t>
            </a:fld>
            <a:endParaRPr lang="en-US" dirty="0"/>
          </a:p>
        </p:txBody>
      </p:sp>
    </p:spTree>
    <p:extLst>
      <p:ext uri="{BB962C8B-B14F-4D97-AF65-F5344CB8AC3E}">
        <p14:creationId xmlns:p14="http://schemas.microsoft.com/office/powerpoint/2010/main" val="21434548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36394F2C-7683-4032-A7DA-A49BD76A42E3}" type="datetimeFigureOut">
              <a:rPr lang="en-US" smtClean="0"/>
              <a:t>1/24/2024</a:t>
            </a:fld>
            <a:endParaRPr lang="en-US" dirty="0"/>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1E78F4B7-42F7-4DA9-B8A9-FF4A74BF0622}" type="slidenum">
              <a:rPr lang="en-US" smtClean="0"/>
              <a:t>‹#›</a:t>
            </a:fld>
            <a:endParaRPr lang="en-US" dirty="0"/>
          </a:p>
        </p:txBody>
      </p:sp>
    </p:spTree>
    <p:extLst>
      <p:ext uri="{BB962C8B-B14F-4D97-AF65-F5344CB8AC3E}">
        <p14:creationId xmlns:p14="http://schemas.microsoft.com/office/powerpoint/2010/main" val="934045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fld id="{4398D855-24C6-4F5E-B4BE-CA8612AE2952}" type="datetime1">
              <a:rPr lang="en-US" smtClean="0"/>
              <a:t>1/24/2024</a:t>
            </a:fld>
            <a:endParaRPr lang="en-US" dirty="0"/>
          </a:p>
        </p:txBody>
      </p:sp>
      <p:sp>
        <p:nvSpPr>
          <p:cNvPr id="5" name="Footer Placeholder 4"/>
          <p:cNvSpPr>
            <a:spLocks noGrp="1"/>
          </p:cNvSpPr>
          <p:nvPr>
            <p:ph type="ftr" sz="quarter" idx="11"/>
          </p:nvPr>
        </p:nvSpPr>
        <p:spPr>
          <a:xfrm>
            <a:off x="1921934" y="5054602"/>
            <a:ext cx="4064860" cy="279400"/>
          </a:xfrm>
        </p:spPr>
        <p:txBody>
          <a:bodyPr/>
          <a:lstStyle/>
          <a:p>
            <a:endParaRPr lang="en-US" dirty="0"/>
          </a:p>
        </p:txBody>
      </p:sp>
      <p:sp>
        <p:nvSpPr>
          <p:cNvPr id="6" name="Slide Number Placeholder 5"/>
          <p:cNvSpPr>
            <a:spLocks noGrp="1"/>
          </p:cNvSpPr>
          <p:nvPr>
            <p:ph type="sldNum" sz="quarter" idx="12"/>
          </p:nvPr>
        </p:nvSpPr>
        <p:spPr>
          <a:xfrm>
            <a:off x="6817317" y="5054602"/>
            <a:ext cx="413483" cy="279400"/>
          </a:xfrm>
        </p:spPr>
        <p:txBody>
          <a:bodyPr/>
          <a:lstStyle/>
          <a:p>
            <a:fld id="{92367B23-D481-47B8-9DC9-53041C5CD72C}" type="slidenum">
              <a:rPr lang="en-US" smtClean="0"/>
              <a:t>‹#›</a:t>
            </a:fld>
            <a:endParaRPr lang="en-US" dirty="0"/>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3711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E18C139-FC98-4AAF-94F5-5F809DEFA9EC}" type="datetime1">
              <a:rPr lang="en-US" smtClean="0"/>
              <a:t>1/24/2024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367B23-D481-47B8-9DC9-53041C5CD72C}" type="slidenum">
              <a:rPr lang="en-US" smtClean="0"/>
              <a:t>‹#›</a:t>
            </a:fld>
            <a:endParaRPr lang="en-US" dirty="0"/>
          </a:p>
        </p:txBody>
      </p:sp>
    </p:spTree>
    <p:extLst>
      <p:ext uri="{BB962C8B-B14F-4D97-AF65-F5344CB8AC3E}">
        <p14:creationId xmlns:p14="http://schemas.microsoft.com/office/powerpoint/2010/main" val="1023793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6C0DB96-3E6B-4C05-96CA-8D7A34A9CA9D}" type="datetime1">
              <a:rPr lang="en-US" smtClean="0"/>
              <a:t>1/24/2024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367B23-D481-47B8-9DC9-53041C5CD72C}" type="slidenum">
              <a:rPr lang="en-US" smtClean="0"/>
              <a:t>‹#›</a:t>
            </a:fld>
            <a:endParaRPr lang="en-US" dirty="0"/>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7210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575679-66C5-498A-8DFC-59AA25DCAB64}" type="datetime1">
              <a:rPr lang="en-US" smtClean="0"/>
              <a:t>1/24/2024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367B23-D481-47B8-9DC9-53041C5CD72C}" type="slidenum">
              <a:rPr lang="en-US" smtClean="0"/>
              <a:t>‹#›</a:t>
            </a:fld>
            <a:endParaRPr lang="en-US" dirty="0"/>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29473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57849B-4D98-4300-AB08-788F7FE8414C}" type="datetime1">
              <a:rPr lang="en-US" smtClean="0"/>
              <a:t>1/24/2024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367B23-D481-47B8-9DC9-53041C5CD72C}" type="slidenum">
              <a:rPr lang="en-US" smtClean="0"/>
              <a:t>‹#›</a:t>
            </a:fld>
            <a:endParaRPr lang="en-US" dirty="0"/>
          </a:p>
        </p:txBody>
      </p:sp>
    </p:spTree>
    <p:extLst>
      <p:ext uri="{BB962C8B-B14F-4D97-AF65-F5344CB8AC3E}">
        <p14:creationId xmlns:p14="http://schemas.microsoft.com/office/powerpoint/2010/main" val="6169013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7A06DF7-5D7B-4F66-99B9-EB4E3022A60C}" type="datetime1">
              <a:rPr lang="en-US" smtClean="0"/>
              <a:t>1/24/2024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367B23-D481-47B8-9DC9-53041C5CD72C}" type="slidenum">
              <a:rPr lang="en-US" smtClean="0"/>
              <a:t>‹#›</a:t>
            </a:fld>
            <a:endParaRPr lang="en-US" dirty="0"/>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92310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E6C1963-803C-4AF0-9877-32D7C8A5ECC8}" type="datetime1">
              <a:rPr lang="en-US" smtClean="0"/>
              <a:t>1/24/2024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367B23-D481-47B8-9DC9-53041C5CD72C}" type="slidenum">
              <a:rPr lang="en-US" smtClean="0"/>
              <a:t>‹#›</a:t>
            </a:fld>
            <a:endParaRPr lang="en-US" dirty="0"/>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47954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6427B4-3D61-42C3-8FAC-DF58C14C5895}" type="datetime1">
              <a:rPr lang="en-US" smtClean="0"/>
              <a:t>1/24/2024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367B23-D481-47B8-9DC9-53041C5CD72C}" type="slidenum">
              <a:rPr lang="en-US" smtClean="0"/>
              <a:t>‹#›</a:t>
            </a:fld>
            <a:endParaRPr lang="en-US" dirty="0"/>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79141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03256C-907C-45ED-8F80-CA4502868F85}" type="datetime1">
              <a:rPr lang="en-US" smtClean="0"/>
              <a:t>1/24/2024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367B23-D481-47B8-9DC9-53041C5CD72C}" type="slidenum">
              <a:rPr lang="en-US" smtClean="0"/>
              <a:t>‹#›</a:t>
            </a:fld>
            <a:endParaRPr lang="en-US" dirty="0"/>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6890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B17FEB-2E23-4C90-B610-709EE1607A4B}" type="datetime1">
              <a:rPr lang="en-US" smtClean="0"/>
              <a:t>1/24/2024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367B23-D481-47B8-9DC9-53041C5CD72C}" type="slidenum">
              <a:rPr lang="en-US" smtClean="0"/>
              <a:t>‹#›</a:t>
            </a:fld>
            <a:endParaRPr lang="en-US" dirty="0"/>
          </a:p>
        </p:txBody>
      </p:sp>
    </p:spTree>
    <p:extLst>
      <p:ext uri="{BB962C8B-B14F-4D97-AF65-F5344CB8AC3E}">
        <p14:creationId xmlns:p14="http://schemas.microsoft.com/office/powerpoint/2010/main" val="129929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latin typeface="Calibri" panose="020F0502020204030204" pitchFamily="34" charset="0"/>
                <a:cs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73BD8A44-E08B-4F08-83B8-9D22D642A1E3}" type="datetime1">
              <a:rPr lang="en-US" smtClean="0"/>
              <a:t>1/24/2024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367B23-D481-47B8-9DC9-53041C5CD72C}" type="slidenum">
              <a:rPr lang="en-US" smtClean="0"/>
              <a:t>‹#›</a:t>
            </a:fld>
            <a:endParaRPr lang="en-US" dirty="0"/>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8550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1176866" y="2487168"/>
            <a:ext cx="3337560" cy="3447288"/>
          </a:xfrm>
        </p:spPr>
        <p:txBody>
          <a:bodyPr>
            <a:normAutofit/>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5152" y="2487168"/>
            <a:ext cx="3337560" cy="3447288"/>
          </a:xfrm>
        </p:spPr>
        <p:txBody>
          <a:bodyPr>
            <a:normAutofit/>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D087631C-C998-417A-993D-2C3262798C9A}" type="datetime1">
              <a:rPr lang="en-US" smtClean="0"/>
              <a:t>1/24/2024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367B23-D481-47B8-9DC9-53041C5CD72C}" type="slidenum">
              <a:rPr lang="en-US" smtClean="0"/>
              <a:t>‹#›</a:t>
            </a:fld>
            <a:endParaRPr lang="en-US" dirty="0"/>
          </a:p>
        </p:txBody>
      </p:sp>
    </p:spTree>
    <p:extLst>
      <p:ext uri="{BB962C8B-B14F-4D97-AF65-F5344CB8AC3E}">
        <p14:creationId xmlns:p14="http://schemas.microsoft.com/office/powerpoint/2010/main" val="3392046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884144-A7BB-4F9F-A186-3778A0E0EC94}" type="datetime1">
              <a:rPr lang="en-US" smtClean="0"/>
              <a:t>1/24/2024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2367B23-D481-47B8-9DC9-53041C5CD72C}" type="slidenum">
              <a:rPr lang="en-US" smtClean="0"/>
              <a:t>‹#›</a:t>
            </a:fld>
            <a:endParaRPr lang="en-US" dirty="0"/>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18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6794F6F-AC5F-4B91-8D90-85228F729DAD}" type="datetime1">
              <a:rPr lang="en-US" smtClean="0"/>
              <a:t>1/24/2024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2367B23-D481-47B8-9DC9-53041C5CD72C}" type="slidenum">
              <a:rPr lang="en-US" smtClean="0"/>
              <a:t>‹#›</a:t>
            </a:fld>
            <a:endParaRPr lang="en-US" dirty="0"/>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8941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8EDBC4-05A8-4D10-AEB5-33C5C70C5172}" type="datetime1">
              <a:rPr lang="en-US" smtClean="0"/>
              <a:t>1/24/2024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2367B23-D481-47B8-9DC9-53041C5CD72C}" type="slidenum">
              <a:rPr lang="en-US" smtClean="0"/>
              <a:t>‹#›</a:t>
            </a:fld>
            <a:endParaRPr lang="en-US" dirty="0"/>
          </a:p>
        </p:txBody>
      </p:sp>
    </p:spTree>
    <p:extLst>
      <p:ext uri="{BB962C8B-B14F-4D97-AF65-F5344CB8AC3E}">
        <p14:creationId xmlns:p14="http://schemas.microsoft.com/office/powerpoint/2010/main" val="3046046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7798DDB-4EC2-4FD0-A0E1-F05ABB205883}" type="datetime1">
              <a:rPr lang="en-US" smtClean="0"/>
              <a:t>1/24/2024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367B23-D481-47B8-9DC9-53041C5CD72C}" type="slidenum">
              <a:rPr lang="en-US" smtClean="0"/>
              <a:t>‹#›</a:t>
            </a:fld>
            <a:endParaRPr lang="en-US" dirty="0"/>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789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BC22C78-27BD-494A-8A42-CC54FE9EB228}" type="datetime1">
              <a:rPr lang="en-US" smtClean="0"/>
              <a:t>1/24/2024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367B23-D481-47B8-9DC9-53041C5CD72C}" type="slidenum">
              <a:rPr lang="en-US" smtClean="0"/>
              <a:t>‹#›</a:t>
            </a:fld>
            <a:endParaRPr lang="en-US" dirty="0"/>
          </a:p>
        </p:txBody>
      </p:sp>
    </p:spTree>
    <p:extLst>
      <p:ext uri="{BB962C8B-B14F-4D97-AF65-F5344CB8AC3E}">
        <p14:creationId xmlns:p14="http://schemas.microsoft.com/office/powerpoint/2010/main" val="929677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CC27E20-32EA-4299-AF33-73237954B419}" type="datetime1">
              <a:rPr lang="en-US" smtClean="0"/>
              <a:t>1/24/2024</a:t>
            </a:fld>
            <a:endParaRPr lang="en-US" dirty="0"/>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2367B23-D481-47B8-9DC9-53041C5CD72C}" type="slidenum">
              <a:rPr lang="en-US" smtClean="0"/>
              <a:t>‹#›</a:t>
            </a:fld>
            <a:endParaRPr lang="en-US" dirty="0"/>
          </a:p>
        </p:txBody>
      </p:sp>
    </p:spTree>
    <p:extLst>
      <p:ext uri="{BB962C8B-B14F-4D97-AF65-F5344CB8AC3E}">
        <p14:creationId xmlns:p14="http://schemas.microsoft.com/office/powerpoint/2010/main" val="153105206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Lst>
  <p:hf hdr="0" ftr="0" dt="0"/>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Calibri" panose="020F0502020204030204" pitchFamily="34" charset="0"/>
          <a:ea typeface="+mn-ea"/>
          <a:cs typeface="Calibri" panose="020F0502020204030204" pitchFamily="34" charset="0"/>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Calibri" panose="020F0502020204030204" pitchFamily="34" charset="0"/>
          <a:ea typeface="+mn-ea"/>
          <a:cs typeface="Calibri" panose="020F0502020204030204" pitchFamily="34" charset="0"/>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Calibri" panose="020F0502020204030204" pitchFamily="34" charset="0"/>
          <a:ea typeface="+mn-ea"/>
          <a:cs typeface="Calibri" panose="020F0502020204030204" pitchFamily="34" charset="0"/>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1.jfif"/><Relationship Id="rId2" Type="http://schemas.openxmlformats.org/officeDocument/2006/relationships/hyperlink" Target="https://youtu.be/-QDgMh_9Dy0" TargetMode="Externa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fif"/><Relationship Id="rId4" Type="http://schemas.openxmlformats.org/officeDocument/2006/relationships/hyperlink" Target="https://youtu.be/c-3vPxKdj6o"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fif"/><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6.jfif"/></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f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video" Target="https://www.youtube.com/embed/8yuOdGXI3Bc"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40.jpg"/></Relationships>
</file>

<file path=ppt/slides/_rels/slide2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fif"/><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jfif"/><Relationship Id="rId4" Type="http://schemas.openxmlformats.org/officeDocument/2006/relationships/image" Target="../media/image48.jpg"/></Relationships>
</file>

<file path=ppt/slides/_rels/slide31.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2.jpg"/><Relationship Id="rId7" Type="http://schemas.openxmlformats.org/officeDocument/2006/relationships/image" Target="../media/image56.jfif"/><Relationship Id="rId2" Type="http://schemas.openxmlformats.org/officeDocument/2006/relationships/image" Target="../media/image51.jpg"/><Relationship Id="rId1" Type="http://schemas.openxmlformats.org/officeDocument/2006/relationships/slideLayout" Target="../slideLayouts/slideLayout2.xml"/><Relationship Id="rId6" Type="http://schemas.openxmlformats.org/officeDocument/2006/relationships/image" Target="../media/image55.jfif"/><Relationship Id="rId5" Type="http://schemas.openxmlformats.org/officeDocument/2006/relationships/image" Target="../media/image54.jpg"/><Relationship Id="rId4" Type="http://schemas.openxmlformats.org/officeDocument/2006/relationships/image" Target="../media/image53.jpg"/><Relationship Id="rId9" Type="http://schemas.openxmlformats.org/officeDocument/2006/relationships/image" Target="../media/image58.jpg"/></Relationships>
</file>

<file path=ppt/slides/_rels/slide32.xml.rels><?xml version="1.0" encoding="UTF-8" standalone="yes"?>
<Relationships xmlns="http://schemas.openxmlformats.org/package/2006/relationships"><Relationship Id="rId8" Type="http://schemas.openxmlformats.org/officeDocument/2006/relationships/image" Target="../media/image64.jfif"/><Relationship Id="rId3" Type="http://schemas.openxmlformats.org/officeDocument/2006/relationships/image" Target="../media/image59.jpg"/><Relationship Id="rId7" Type="http://schemas.openxmlformats.org/officeDocument/2006/relationships/image" Target="../media/image63.jpg"/><Relationship Id="rId2" Type="http://schemas.microsoft.com/office/2018/10/relationships/comments" Target="../comments/modernComment_13C_9BF32456.xml"/><Relationship Id="rId1" Type="http://schemas.openxmlformats.org/officeDocument/2006/relationships/slideLayout" Target="../slideLayouts/slideLayout2.xml"/><Relationship Id="rId6" Type="http://schemas.openxmlformats.org/officeDocument/2006/relationships/image" Target="../media/image62.jfif"/><Relationship Id="rId5" Type="http://schemas.openxmlformats.org/officeDocument/2006/relationships/image" Target="../media/image61.jfif"/><Relationship Id="rId10" Type="http://schemas.openxmlformats.org/officeDocument/2006/relationships/image" Target="../media/image66.jfif"/><Relationship Id="rId4" Type="http://schemas.openxmlformats.org/officeDocument/2006/relationships/image" Target="../media/image60.jpg"/><Relationship Id="rId9" Type="http://schemas.openxmlformats.org/officeDocument/2006/relationships/image" Target="../media/image65.jpg"/></Relationships>
</file>

<file path=ppt/slides/_rels/slide3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67.jpg"/><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68.jp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www.myperfectwords.com/blog/how-to-write-an-autobiography/how-to-write-a-memoir"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e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hyperlink" Target="https://en.wikipedia.org/wiki/K-pop"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hyperlink" Target="https://en.wikipedia.org/wiki/K-pop" TargetMode="Externa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s://youtu.be/WMweEpGlu_U" TargetMode="External"/><Relationship Id="rId1" Type="http://schemas.openxmlformats.org/officeDocument/2006/relationships/slideLayout" Target="../slideLayouts/slideLayout2.xml"/><Relationship Id="rId6" Type="http://schemas.openxmlformats.org/officeDocument/2006/relationships/hyperlink" Target="https://en.wikipedia.org/wiki/K-pop" TargetMode="External"/><Relationship Id="rId5" Type="http://schemas.openxmlformats.org/officeDocument/2006/relationships/image" Target="../media/image19.jfif"/><Relationship Id="rId4" Type="http://schemas.openxmlformats.org/officeDocument/2006/relationships/hyperlink" Target="https://youtu.be/IHNzOHi8sJs"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korea.net/NewsFocus/Culture/view?articleId=174587" TargetMode="External"/><Relationship Id="rId2" Type="http://schemas.openxmlformats.org/officeDocument/2006/relationships/image" Target="../media/image20.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C8267-4D1F-4F8D-8C02-D0806D582286}"/>
              </a:ext>
            </a:extLst>
          </p:cNvPr>
          <p:cNvSpPr>
            <a:spLocks noGrp="1"/>
          </p:cNvSpPr>
          <p:nvPr>
            <p:ph type="ctrTitle"/>
          </p:nvPr>
        </p:nvSpPr>
        <p:spPr/>
        <p:txBody>
          <a:bodyPr/>
          <a:lstStyle/>
          <a:p>
            <a:r>
              <a:rPr lang="en-US" b="1" dirty="0"/>
              <a:t>Lesson 8</a:t>
            </a:r>
          </a:p>
        </p:txBody>
      </p:sp>
      <p:sp>
        <p:nvSpPr>
          <p:cNvPr id="3" name="Subtitle 2">
            <a:extLst>
              <a:ext uri="{FF2B5EF4-FFF2-40B4-BE49-F238E27FC236}">
                <a16:creationId xmlns:a16="http://schemas.microsoft.com/office/drawing/2014/main" id="{19598F0F-6C09-49D0-9DE5-AA267219AC09}"/>
              </a:ext>
            </a:extLst>
          </p:cNvPr>
          <p:cNvSpPr>
            <a:spLocks noGrp="1"/>
          </p:cNvSpPr>
          <p:nvPr>
            <p:ph type="subTitle" idx="1"/>
          </p:nvPr>
        </p:nvSpPr>
        <p:spPr/>
        <p:txBody>
          <a:bodyPr>
            <a:normAutofit/>
          </a:bodyPr>
          <a:lstStyle/>
          <a:p>
            <a:r>
              <a:rPr lang="en-US" sz="3200" b="1" dirty="0"/>
              <a:t>Korean Popular Culture in the United States</a:t>
            </a:r>
            <a:endParaRPr lang="en-US" sz="3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27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92A8D-73E4-4258-BEB0-C73464C8616B}"/>
              </a:ext>
            </a:extLst>
          </p:cNvPr>
          <p:cNvSpPr>
            <a:spLocks noGrp="1"/>
          </p:cNvSpPr>
          <p:nvPr>
            <p:ph type="title"/>
          </p:nvPr>
        </p:nvSpPr>
        <p:spPr>
          <a:xfrm>
            <a:off x="649357" y="915337"/>
            <a:ext cx="7832034" cy="1303867"/>
          </a:xfrm>
        </p:spPr>
        <p:txBody>
          <a:bodyPr>
            <a:normAutofit/>
          </a:bodyPr>
          <a:lstStyle/>
          <a:p>
            <a:r>
              <a:rPr lang="en-US" b="1" dirty="0"/>
              <a:t>K-Pop vs. American Pop</a:t>
            </a:r>
            <a:br>
              <a:rPr lang="en-US" dirty="0"/>
            </a:br>
            <a:r>
              <a:rPr lang="en-US" sz="2700" b="1" dirty="0"/>
              <a:t>How Are They Similar?  How Are They Different?</a:t>
            </a:r>
            <a:endParaRPr lang="en-US" b="1" dirty="0"/>
          </a:p>
        </p:txBody>
      </p:sp>
      <p:sp>
        <p:nvSpPr>
          <p:cNvPr id="4" name="Text Placeholder 3">
            <a:extLst>
              <a:ext uri="{FF2B5EF4-FFF2-40B4-BE49-F238E27FC236}">
                <a16:creationId xmlns:a16="http://schemas.microsoft.com/office/drawing/2014/main" id="{6AF2612D-22C2-49E9-81EC-3A4C2E326635}"/>
              </a:ext>
            </a:extLst>
          </p:cNvPr>
          <p:cNvSpPr>
            <a:spLocks noGrp="1"/>
          </p:cNvSpPr>
          <p:nvPr>
            <p:ph type="body" idx="1"/>
          </p:nvPr>
        </p:nvSpPr>
        <p:spPr>
          <a:xfrm>
            <a:off x="848654" y="2348012"/>
            <a:ext cx="3337560" cy="377952"/>
          </a:xfrm>
        </p:spPr>
        <p:txBody>
          <a:bodyPr/>
          <a:lstStyle/>
          <a:p>
            <a:pPr algn="ctr"/>
            <a:r>
              <a:rPr lang="en-US" b="1" dirty="0">
                <a:solidFill>
                  <a:srgbClr val="0070C0"/>
                </a:solidFill>
              </a:rPr>
              <a:t>K-Pop</a:t>
            </a:r>
          </a:p>
        </p:txBody>
      </p:sp>
      <p:sp>
        <p:nvSpPr>
          <p:cNvPr id="5" name="Content Placeholder 4">
            <a:extLst>
              <a:ext uri="{FF2B5EF4-FFF2-40B4-BE49-F238E27FC236}">
                <a16:creationId xmlns:a16="http://schemas.microsoft.com/office/drawing/2014/main" id="{EF2B9901-C173-425D-8175-0D8D578B5AE4}"/>
              </a:ext>
            </a:extLst>
          </p:cNvPr>
          <p:cNvSpPr>
            <a:spLocks noGrp="1"/>
          </p:cNvSpPr>
          <p:nvPr>
            <p:ph sz="half" idx="2"/>
          </p:nvPr>
        </p:nvSpPr>
        <p:spPr>
          <a:xfrm>
            <a:off x="811481" y="2691740"/>
            <a:ext cx="4140529" cy="3436921"/>
          </a:xfrm>
        </p:spPr>
        <p:txBody>
          <a:bodyPr>
            <a:noAutofit/>
          </a:bodyPr>
          <a:lstStyle/>
          <a:p>
            <a:pPr>
              <a:lnSpc>
                <a:spcPct val="120000"/>
              </a:lnSpc>
              <a:spcAft>
                <a:spcPts val="0"/>
              </a:spcAft>
            </a:pPr>
            <a:r>
              <a:rPr lang="en-US" sz="1400" dirty="0"/>
              <a:t>Originated in South Korea in late 1990s and morphed into K-pop in the 2000s.</a:t>
            </a:r>
          </a:p>
          <a:p>
            <a:pPr>
              <a:lnSpc>
                <a:spcPct val="120000"/>
              </a:lnSpc>
              <a:spcAft>
                <a:spcPts val="0"/>
              </a:spcAft>
            </a:pPr>
            <a:r>
              <a:rPr lang="en-US" sz="1400" dirty="0"/>
              <a:t>Features catchy beats, hooks, rapping, and instrumentals for dance breaks. </a:t>
            </a:r>
          </a:p>
          <a:p>
            <a:pPr>
              <a:lnSpc>
                <a:spcPct val="120000"/>
              </a:lnSpc>
              <a:spcAft>
                <a:spcPts val="0"/>
              </a:spcAft>
            </a:pPr>
            <a:r>
              <a:rPr lang="en-US" sz="1400" dirty="0"/>
              <a:t>Mosaic of music genres; medley of English and Korean; choreographed dance routines that are elaborate yet simple enough for fans to pick up.</a:t>
            </a:r>
          </a:p>
          <a:p>
            <a:pPr>
              <a:lnSpc>
                <a:spcPct val="120000"/>
              </a:lnSpc>
              <a:spcAft>
                <a:spcPts val="0"/>
              </a:spcAft>
            </a:pPr>
            <a:r>
              <a:rPr lang="en-US" sz="1400" dirty="0"/>
              <a:t>Draws influence from a range of genres like pop, experimental, rock, hip-hop, R&amp;B, electronic, and dance.</a:t>
            </a:r>
          </a:p>
          <a:p>
            <a:pPr>
              <a:lnSpc>
                <a:spcPct val="120000"/>
              </a:lnSpc>
              <a:spcAft>
                <a:spcPts val="0"/>
              </a:spcAft>
            </a:pPr>
            <a:r>
              <a:rPr lang="en-US" sz="1400" dirty="0"/>
              <a:t>Uses a production line approach to talent; includes focus on fashion and style; typical band has average of seven members.</a:t>
            </a:r>
          </a:p>
        </p:txBody>
      </p:sp>
      <p:sp>
        <p:nvSpPr>
          <p:cNvPr id="6" name="Text Placeholder 5">
            <a:extLst>
              <a:ext uri="{FF2B5EF4-FFF2-40B4-BE49-F238E27FC236}">
                <a16:creationId xmlns:a16="http://schemas.microsoft.com/office/drawing/2014/main" id="{952B2D3A-94F6-4347-B8F6-363B8D36A79C}"/>
              </a:ext>
            </a:extLst>
          </p:cNvPr>
          <p:cNvSpPr>
            <a:spLocks noGrp="1"/>
          </p:cNvSpPr>
          <p:nvPr>
            <p:ph type="body" sz="quarter" idx="3"/>
          </p:nvPr>
        </p:nvSpPr>
        <p:spPr>
          <a:xfrm>
            <a:off x="4641831" y="2385126"/>
            <a:ext cx="3337560" cy="377952"/>
          </a:xfrm>
        </p:spPr>
        <p:txBody>
          <a:bodyPr/>
          <a:lstStyle/>
          <a:p>
            <a:pPr algn="ctr"/>
            <a:r>
              <a:rPr lang="en-US" b="1" dirty="0">
                <a:solidFill>
                  <a:srgbClr val="FF0000"/>
                </a:solidFill>
              </a:rPr>
              <a:t>American Pop</a:t>
            </a:r>
          </a:p>
        </p:txBody>
      </p:sp>
      <p:sp>
        <p:nvSpPr>
          <p:cNvPr id="7" name="Content Placeholder 6">
            <a:extLst>
              <a:ext uri="{FF2B5EF4-FFF2-40B4-BE49-F238E27FC236}">
                <a16:creationId xmlns:a16="http://schemas.microsoft.com/office/drawing/2014/main" id="{5A339516-32FC-4C9E-BFB0-21D98173FFEA}"/>
              </a:ext>
            </a:extLst>
          </p:cNvPr>
          <p:cNvSpPr>
            <a:spLocks noGrp="1"/>
          </p:cNvSpPr>
          <p:nvPr>
            <p:ph sz="quarter" idx="4"/>
          </p:nvPr>
        </p:nvSpPr>
        <p:spPr>
          <a:xfrm>
            <a:off x="4952010" y="2738275"/>
            <a:ext cx="3251086" cy="3124876"/>
          </a:xfrm>
        </p:spPr>
        <p:txBody>
          <a:bodyPr>
            <a:noAutofit/>
          </a:bodyPr>
          <a:lstStyle/>
          <a:p>
            <a:pPr>
              <a:spcAft>
                <a:spcPts val="0"/>
              </a:spcAft>
            </a:pPr>
            <a:r>
              <a:rPr lang="en-US" sz="1600" dirty="0"/>
              <a:t>Songs have good rhythm, catchy melody, and are easy to remember and sing along with. </a:t>
            </a:r>
          </a:p>
          <a:p>
            <a:pPr>
              <a:spcAft>
                <a:spcPts val="0"/>
              </a:spcAft>
            </a:pPr>
            <a:r>
              <a:rPr lang="en-US" sz="1600" dirty="0"/>
              <a:t>Usually includes several verses and a chorus that is repeated several times.</a:t>
            </a:r>
          </a:p>
          <a:p>
            <a:pPr>
              <a:spcAft>
                <a:spcPts val="0"/>
              </a:spcAft>
            </a:pPr>
            <a:r>
              <a:rPr lang="en-US" sz="1600" dirty="0"/>
              <a:t>Originated in the United States in the early 1990s.</a:t>
            </a:r>
          </a:p>
          <a:p>
            <a:pPr>
              <a:spcAft>
                <a:spcPts val="0"/>
              </a:spcAft>
            </a:pPr>
            <a:r>
              <a:rPr lang="en-US" sz="1600" dirty="0"/>
              <a:t>Draws from range of genres including folk, country, R&amp;B, jazz, and rock and later included new styles such as heavy metal, punk, soul, and hip hop.</a:t>
            </a:r>
          </a:p>
        </p:txBody>
      </p:sp>
      <p:sp>
        <p:nvSpPr>
          <p:cNvPr id="8" name="Slide Number Placeholder 7">
            <a:extLst>
              <a:ext uri="{FF2B5EF4-FFF2-40B4-BE49-F238E27FC236}">
                <a16:creationId xmlns:a16="http://schemas.microsoft.com/office/drawing/2014/main" id="{0A4A5756-1E7A-C8CB-B745-925367F972FB}"/>
              </a:ext>
            </a:extLst>
          </p:cNvPr>
          <p:cNvSpPr>
            <a:spLocks noGrp="1"/>
          </p:cNvSpPr>
          <p:nvPr>
            <p:ph type="sldNum" sz="quarter" idx="12"/>
          </p:nvPr>
        </p:nvSpPr>
        <p:spPr/>
        <p:txBody>
          <a:bodyPr/>
          <a:lstStyle/>
          <a:p>
            <a:fld id="{92367B23-D481-47B8-9DC9-53041C5CD72C}" type="slidenum">
              <a:rPr lang="en-US" smtClean="0"/>
              <a:t>10</a:t>
            </a:fld>
            <a:endParaRPr lang="en-US"/>
          </a:p>
        </p:txBody>
      </p:sp>
    </p:spTree>
    <p:extLst>
      <p:ext uri="{BB962C8B-B14F-4D97-AF65-F5344CB8AC3E}">
        <p14:creationId xmlns:p14="http://schemas.microsoft.com/office/powerpoint/2010/main" val="1249334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2B3D4-2F8E-4B0B-8DEC-D33B81EA7EEC}"/>
              </a:ext>
            </a:extLst>
          </p:cNvPr>
          <p:cNvSpPr>
            <a:spLocks noGrp="1"/>
          </p:cNvSpPr>
          <p:nvPr>
            <p:ph type="title"/>
          </p:nvPr>
        </p:nvSpPr>
        <p:spPr>
          <a:xfrm>
            <a:off x="874643" y="915337"/>
            <a:ext cx="7405067" cy="1303867"/>
          </a:xfrm>
        </p:spPr>
        <p:txBody>
          <a:bodyPr>
            <a:normAutofit fontScale="90000"/>
          </a:bodyPr>
          <a:lstStyle/>
          <a:p>
            <a:r>
              <a:rPr lang="en-US" b="1" dirty="0"/>
              <a:t>Activity 8.1B</a:t>
            </a:r>
            <a:br>
              <a:rPr lang="en-US" b="1" dirty="0"/>
            </a:br>
            <a:r>
              <a:rPr lang="en-US" b="1" dirty="0"/>
              <a:t>K-Pop and American Pop Music Comparison/Contrast Activity</a:t>
            </a:r>
          </a:p>
        </p:txBody>
      </p:sp>
      <p:sp>
        <p:nvSpPr>
          <p:cNvPr id="7" name="Content Placeholder 6">
            <a:extLst>
              <a:ext uri="{FF2B5EF4-FFF2-40B4-BE49-F238E27FC236}">
                <a16:creationId xmlns:a16="http://schemas.microsoft.com/office/drawing/2014/main" id="{B76A6EFC-D24E-4128-8B94-4C438033DB36}"/>
              </a:ext>
            </a:extLst>
          </p:cNvPr>
          <p:cNvSpPr>
            <a:spLocks noGrp="1"/>
          </p:cNvSpPr>
          <p:nvPr>
            <p:ph idx="1"/>
          </p:nvPr>
        </p:nvSpPr>
        <p:spPr>
          <a:xfrm>
            <a:off x="792552" y="2609725"/>
            <a:ext cx="2189187" cy="3444997"/>
          </a:xfrm>
        </p:spPr>
        <p:txBody>
          <a:bodyPr>
            <a:normAutofit/>
          </a:bodyPr>
          <a:lstStyle/>
          <a:p>
            <a:pPr marL="0" indent="0">
              <a:buNone/>
            </a:pPr>
            <a:r>
              <a:rPr lang="en-US" sz="2000" dirty="0"/>
              <a:t>Identify similarities and differences between K-Pop and American pop by comparing and contrasting songs by Girls’ Generation and Kelly Clarkson.</a:t>
            </a:r>
          </a:p>
        </p:txBody>
      </p:sp>
      <p:pic>
        <p:nvPicPr>
          <p:cNvPr id="11" name="Picture 10">
            <a:hlinkClick r:id="rId2"/>
            <a:extLst>
              <a:ext uri="{FF2B5EF4-FFF2-40B4-BE49-F238E27FC236}">
                <a16:creationId xmlns:a16="http://schemas.microsoft.com/office/drawing/2014/main" id="{15689546-C72C-4BC3-9868-7BE7A10AAD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5560" y="2490135"/>
            <a:ext cx="2724150" cy="1676400"/>
          </a:xfrm>
          <a:prstGeom prst="rect">
            <a:avLst/>
          </a:prstGeom>
        </p:spPr>
      </p:pic>
      <p:pic>
        <p:nvPicPr>
          <p:cNvPr id="13" name="Picture 12">
            <a:hlinkClick r:id="rId4"/>
            <a:extLst>
              <a:ext uri="{FF2B5EF4-FFF2-40B4-BE49-F238E27FC236}">
                <a16:creationId xmlns:a16="http://schemas.microsoft.com/office/drawing/2014/main" id="{5DD6B688-5472-4F01-858E-3D222093650D}"/>
              </a:ext>
            </a:extLst>
          </p:cNvPr>
          <p:cNvPicPr>
            <a:picLocks noChangeAspect="1"/>
          </p:cNvPicPr>
          <p:nvPr/>
        </p:nvPicPr>
        <p:blipFill rotWithShape="1">
          <a:blip r:embed="rId5">
            <a:extLst>
              <a:ext uri="{28A0092B-C50C-407E-A947-70E740481C1C}">
                <a14:useLocalDpi xmlns:a14="http://schemas.microsoft.com/office/drawing/2010/main" val="0"/>
              </a:ext>
            </a:extLst>
          </a:blip>
          <a:srcRect r="4667"/>
          <a:stretch/>
        </p:blipFill>
        <p:spPr>
          <a:xfrm>
            <a:off x="5555560" y="4437466"/>
            <a:ext cx="2724150" cy="1600200"/>
          </a:xfrm>
          <a:prstGeom prst="rect">
            <a:avLst/>
          </a:prstGeom>
        </p:spPr>
      </p:pic>
      <p:pic>
        <p:nvPicPr>
          <p:cNvPr id="15" name="Picture 14">
            <a:extLst>
              <a:ext uri="{FF2B5EF4-FFF2-40B4-BE49-F238E27FC236}">
                <a16:creationId xmlns:a16="http://schemas.microsoft.com/office/drawing/2014/main" id="{FF3410D4-CB51-4EE7-9555-B8F2EABA53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61827" y="2609726"/>
            <a:ext cx="2528134" cy="3332938"/>
          </a:xfrm>
          <a:prstGeom prst="rect">
            <a:avLst/>
          </a:prstGeom>
        </p:spPr>
      </p:pic>
      <p:sp>
        <p:nvSpPr>
          <p:cNvPr id="4" name="Slide Number Placeholder 3">
            <a:extLst>
              <a:ext uri="{FF2B5EF4-FFF2-40B4-BE49-F238E27FC236}">
                <a16:creationId xmlns:a16="http://schemas.microsoft.com/office/drawing/2014/main" id="{AFA1DCC5-0EBC-273C-13C1-999BB32A76CB}"/>
              </a:ext>
            </a:extLst>
          </p:cNvPr>
          <p:cNvSpPr>
            <a:spLocks noGrp="1"/>
          </p:cNvSpPr>
          <p:nvPr>
            <p:ph type="sldNum" sz="quarter" idx="12"/>
          </p:nvPr>
        </p:nvSpPr>
        <p:spPr/>
        <p:txBody>
          <a:bodyPr/>
          <a:lstStyle/>
          <a:p>
            <a:fld id="{92367B23-D481-47B8-9DC9-53041C5CD72C}" type="slidenum">
              <a:rPr lang="en-US" smtClean="0"/>
              <a:t>11</a:t>
            </a:fld>
            <a:endParaRPr lang="en-US"/>
          </a:p>
        </p:txBody>
      </p:sp>
    </p:spTree>
    <p:extLst>
      <p:ext uri="{BB962C8B-B14F-4D97-AF65-F5344CB8AC3E}">
        <p14:creationId xmlns:p14="http://schemas.microsoft.com/office/powerpoint/2010/main" val="999123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0D574-6201-4BAC-9935-92DCD24F91D3}"/>
              </a:ext>
            </a:extLst>
          </p:cNvPr>
          <p:cNvSpPr>
            <a:spLocks noGrp="1"/>
          </p:cNvSpPr>
          <p:nvPr>
            <p:ph type="title"/>
          </p:nvPr>
        </p:nvSpPr>
        <p:spPr/>
        <p:txBody>
          <a:bodyPr>
            <a:normAutofit/>
          </a:bodyPr>
          <a:lstStyle/>
          <a:p>
            <a:r>
              <a:rPr lang="en-US" b="1" dirty="0"/>
              <a:t>Activity 8.2</a:t>
            </a:r>
          </a:p>
        </p:txBody>
      </p:sp>
      <p:sp>
        <p:nvSpPr>
          <p:cNvPr id="3" name="Text Placeholder 2">
            <a:extLst>
              <a:ext uri="{FF2B5EF4-FFF2-40B4-BE49-F238E27FC236}">
                <a16:creationId xmlns:a16="http://schemas.microsoft.com/office/drawing/2014/main" id="{8A1EA3BD-7DB5-4FC0-A8DA-981426FA85EA}"/>
              </a:ext>
            </a:extLst>
          </p:cNvPr>
          <p:cNvSpPr>
            <a:spLocks noGrp="1"/>
          </p:cNvSpPr>
          <p:nvPr>
            <p:ph type="body" idx="1"/>
          </p:nvPr>
        </p:nvSpPr>
        <p:spPr>
          <a:xfrm>
            <a:off x="1196340" y="3741789"/>
            <a:ext cx="6774180" cy="1512202"/>
          </a:xfrm>
        </p:spPr>
        <p:txBody>
          <a:bodyPr>
            <a:normAutofit/>
          </a:bodyPr>
          <a:lstStyle/>
          <a:p>
            <a:r>
              <a:rPr lang="en-US" sz="2800" b="1" dirty="0">
                <a:solidFill>
                  <a:srgbClr val="0070C0"/>
                </a:solidFill>
              </a:rPr>
              <a:t>Oscar Winners: A Closer Look at </a:t>
            </a:r>
            <a:r>
              <a:rPr lang="en-US" sz="2800" b="1" i="1" dirty="0" err="1">
                <a:solidFill>
                  <a:srgbClr val="0070C0"/>
                </a:solidFill>
              </a:rPr>
              <a:t>Minari</a:t>
            </a:r>
            <a:endParaRPr lang="en-US" sz="2800" b="1" dirty="0">
              <a:solidFill>
                <a:srgbClr val="0070C0"/>
              </a:solidFill>
            </a:endParaRPr>
          </a:p>
        </p:txBody>
      </p:sp>
      <p:sp>
        <p:nvSpPr>
          <p:cNvPr id="5" name="Slide Number Placeholder 4">
            <a:extLst>
              <a:ext uri="{FF2B5EF4-FFF2-40B4-BE49-F238E27FC236}">
                <a16:creationId xmlns:a16="http://schemas.microsoft.com/office/drawing/2014/main" id="{60AC10D1-B833-ACB4-0D1F-6C19F13A3CD6}"/>
              </a:ext>
            </a:extLst>
          </p:cNvPr>
          <p:cNvSpPr>
            <a:spLocks noGrp="1"/>
          </p:cNvSpPr>
          <p:nvPr>
            <p:ph type="sldNum" sz="quarter" idx="12"/>
          </p:nvPr>
        </p:nvSpPr>
        <p:spPr/>
        <p:txBody>
          <a:bodyPr/>
          <a:lstStyle/>
          <a:p>
            <a:fld id="{92367B23-D481-47B8-9DC9-53041C5CD72C}" type="slidenum">
              <a:rPr lang="en-US" smtClean="0"/>
              <a:t>12</a:t>
            </a:fld>
            <a:endParaRPr lang="en-US"/>
          </a:p>
        </p:txBody>
      </p:sp>
    </p:spTree>
    <p:extLst>
      <p:ext uri="{BB962C8B-B14F-4D97-AF65-F5344CB8AC3E}">
        <p14:creationId xmlns:p14="http://schemas.microsoft.com/office/powerpoint/2010/main" val="2771151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24843-E02F-453B-B981-BFE4B30C2C15}"/>
              </a:ext>
            </a:extLst>
          </p:cNvPr>
          <p:cNvSpPr>
            <a:spLocks noGrp="1"/>
          </p:cNvSpPr>
          <p:nvPr>
            <p:ph type="title"/>
          </p:nvPr>
        </p:nvSpPr>
        <p:spPr/>
        <p:txBody>
          <a:bodyPr>
            <a:normAutofit/>
          </a:bodyPr>
          <a:lstStyle/>
          <a:p>
            <a:r>
              <a:rPr lang="en-US" b="1" dirty="0"/>
              <a:t>Activity 8.2 Questions</a:t>
            </a:r>
          </a:p>
        </p:txBody>
      </p:sp>
      <p:sp>
        <p:nvSpPr>
          <p:cNvPr id="3" name="Content Placeholder 2">
            <a:extLst>
              <a:ext uri="{FF2B5EF4-FFF2-40B4-BE49-F238E27FC236}">
                <a16:creationId xmlns:a16="http://schemas.microsoft.com/office/drawing/2014/main" id="{CD543AEF-B773-4FD6-9349-9445B00A0B92}"/>
              </a:ext>
            </a:extLst>
          </p:cNvPr>
          <p:cNvSpPr>
            <a:spLocks noGrp="1"/>
          </p:cNvSpPr>
          <p:nvPr>
            <p:ph idx="1"/>
          </p:nvPr>
        </p:nvSpPr>
        <p:spPr>
          <a:xfrm>
            <a:off x="1033669" y="2454965"/>
            <a:ext cx="7415103" cy="3747051"/>
          </a:xfrm>
        </p:spPr>
        <p:txBody>
          <a:bodyPr>
            <a:noAutofit/>
          </a:bodyPr>
          <a:lstStyle/>
          <a:p>
            <a:r>
              <a:rPr lang="en-US" dirty="0"/>
              <a:t>How have movies directed by or starring Koreans and Korean Americans made an international impact?</a:t>
            </a:r>
          </a:p>
          <a:p>
            <a:r>
              <a:rPr lang="en-US" dirty="0"/>
              <a:t>How does the film </a:t>
            </a:r>
            <a:r>
              <a:rPr lang="en-US" i="1" dirty="0" err="1"/>
              <a:t>Minari</a:t>
            </a:r>
            <a:r>
              <a:rPr lang="en-US" i="1" dirty="0"/>
              <a:t> </a:t>
            </a:r>
            <a:r>
              <a:rPr lang="en-US" dirty="0"/>
              <a:t>shape your understanding of Korean American identity?</a:t>
            </a:r>
          </a:p>
          <a:p>
            <a:r>
              <a:rPr lang="en-US" dirty="0"/>
              <a:t>How might the increasing popularity of films by and about Koreans and Korean Americans impact the lives of Korean Americans today?</a:t>
            </a:r>
          </a:p>
        </p:txBody>
      </p:sp>
      <p:sp>
        <p:nvSpPr>
          <p:cNvPr id="5" name="Slide Number Placeholder 4">
            <a:extLst>
              <a:ext uri="{FF2B5EF4-FFF2-40B4-BE49-F238E27FC236}">
                <a16:creationId xmlns:a16="http://schemas.microsoft.com/office/drawing/2014/main" id="{C8C7473F-0A8E-44AE-A66B-C6F5BC1E01B4}"/>
              </a:ext>
            </a:extLst>
          </p:cNvPr>
          <p:cNvSpPr>
            <a:spLocks noGrp="1"/>
          </p:cNvSpPr>
          <p:nvPr>
            <p:ph type="sldNum" sz="quarter" idx="12"/>
          </p:nvPr>
        </p:nvSpPr>
        <p:spPr/>
        <p:txBody>
          <a:bodyPr/>
          <a:lstStyle/>
          <a:p>
            <a:fld id="{92367B23-D481-47B8-9DC9-53041C5CD72C}" type="slidenum">
              <a:rPr lang="en-US" smtClean="0"/>
              <a:t>13</a:t>
            </a:fld>
            <a:endParaRPr lang="en-US"/>
          </a:p>
        </p:txBody>
      </p:sp>
    </p:spTree>
    <p:extLst>
      <p:ext uri="{BB962C8B-B14F-4D97-AF65-F5344CB8AC3E}">
        <p14:creationId xmlns:p14="http://schemas.microsoft.com/office/powerpoint/2010/main" val="2419907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3674B-2ECD-43CC-94B9-631EE9097932}"/>
              </a:ext>
            </a:extLst>
          </p:cNvPr>
          <p:cNvSpPr>
            <a:spLocks noGrp="1"/>
          </p:cNvSpPr>
          <p:nvPr>
            <p:ph type="title"/>
          </p:nvPr>
        </p:nvSpPr>
        <p:spPr/>
        <p:txBody>
          <a:bodyPr/>
          <a:lstStyle/>
          <a:p>
            <a:r>
              <a:rPr lang="en-US" b="1" i="1" dirty="0" err="1"/>
              <a:t>Minari</a:t>
            </a:r>
            <a:endParaRPr lang="en-US" b="1" i="1" dirty="0"/>
          </a:p>
        </p:txBody>
      </p:sp>
      <p:sp>
        <p:nvSpPr>
          <p:cNvPr id="3" name="Content Placeholder 2">
            <a:extLst>
              <a:ext uri="{FF2B5EF4-FFF2-40B4-BE49-F238E27FC236}">
                <a16:creationId xmlns:a16="http://schemas.microsoft.com/office/drawing/2014/main" id="{6ACC505D-098B-4851-ACFE-A7B71892D187}"/>
              </a:ext>
            </a:extLst>
          </p:cNvPr>
          <p:cNvSpPr>
            <a:spLocks noGrp="1"/>
          </p:cNvSpPr>
          <p:nvPr>
            <p:ph idx="1"/>
          </p:nvPr>
        </p:nvSpPr>
        <p:spPr>
          <a:xfrm>
            <a:off x="630212" y="2325757"/>
            <a:ext cx="4687223" cy="3826565"/>
          </a:xfrm>
        </p:spPr>
        <p:txBody>
          <a:bodyPr>
            <a:normAutofit fontScale="77500" lnSpcReduction="20000"/>
          </a:bodyPr>
          <a:lstStyle/>
          <a:p>
            <a:r>
              <a:rPr lang="en-US" i="1" dirty="0" err="1"/>
              <a:t>Minari</a:t>
            </a:r>
            <a:r>
              <a:rPr lang="en-US" dirty="0"/>
              <a:t> is named after the Korean plant that grandma </a:t>
            </a:r>
            <a:r>
              <a:rPr lang="en-US" dirty="0" err="1"/>
              <a:t>Soonja</a:t>
            </a:r>
            <a:r>
              <a:rPr lang="en-US" dirty="0"/>
              <a:t> (</a:t>
            </a:r>
            <a:r>
              <a:rPr lang="en-US" dirty="0" err="1"/>
              <a:t>Youn</a:t>
            </a:r>
            <a:r>
              <a:rPr lang="en-US" dirty="0"/>
              <a:t>) grows in the woods. “</a:t>
            </a:r>
            <a:r>
              <a:rPr lang="en-US" dirty="0" err="1"/>
              <a:t>Minari</a:t>
            </a:r>
            <a:r>
              <a:rPr lang="en-US" dirty="0"/>
              <a:t> is a vegetable that you find a lot in Asia,” Chung said. “My grandmother brought over </a:t>
            </a:r>
            <a:r>
              <a:rPr lang="en-US" dirty="0" err="1"/>
              <a:t>minari</a:t>
            </a:r>
            <a:r>
              <a:rPr lang="en-US" dirty="0"/>
              <a:t> seeds from Korea and we planted those seeds in this little creek bed in Arkansas.”</a:t>
            </a:r>
          </a:p>
          <a:p>
            <a:r>
              <a:rPr lang="en-US" dirty="0"/>
              <a:t>Within Korean cuisine, </a:t>
            </a:r>
            <a:r>
              <a:rPr lang="en-US" dirty="0" err="1"/>
              <a:t>minari</a:t>
            </a:r>
            <a:r>
              <a:rPr lang="en-US" dirty="0"/>
              <a:t> is commonplace thanks to its crunchy, hollow stems and an abundance of leaves that taste like carrot tops or celery, with a slight peppery and bitter flavor to boot. It is frequently mixed into bibimbap, or cooked in </a:t>
            </a:r>
            <a:r>
              <a:rPr lang="en-US" dirty="0" err="1"/>
              <a:t>maeuntang</a:t>
            </a:r>
            <a:r>
              <a:rPr lang="en-US" dirty="0"/>
              <a:t>, a popular spicy fish soup.​</a:t>
            </a:r>
          </a:p>
        </p:txBody>
      </p:sp>
      <p:pic>
        <p:nvPicPr>
          <p:cNvPr id="5" name="Picture 4">
            <a:extLst>
              <a:ext uri="{FF2B5EF4-FFF2-40B4-BE49-F238E27FC236}">
                <a16:creationId xmlns:a16="http://schemas.microsoft.com/office/drawing/2014/main" id="{4AAB8B1E-3A93-446B-975F-34EAC426A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1783" y="705678"/>
            <a:ext cx="2176670" cy="1452323"/>
          </a:xfrm>
          <a:prstGeom prst="rect">
            <a:avLst/>
          </a:prstGeom>
        </p:spPr>
      </p:pic>
      <p:pic>
        <p:nvPicPr>
          <p:cNvPr id="7" name="Picture 6">
            <a:extLst>
              <a:ext uri="{FF2B5EF4-FFF2-40B4-BE49-F238E27FC236}">
                <a16:creationId xmlns:a16="http://schemas.microsoft.com/office/drawing/2014/main" id="{05EF40EC-3D46-4C2B-B757-2200F79AD0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625" y="2435230"/>
            <a:ext cx="2250661" cy="1685823"/>
          </a:xfrm>
          <a:prstGeom prst="rect">
            <a:avLst/>
          </a:prstGeom>
        </p:spPr>
      </p:pic>
      <p:pic>
        <p:nvPicPr>
          <p:cNvPr id="9" name="Picture 8">
            <a:extLst>
              <a:ext uri="{FF2B5EF4-FFF2-40B4-BE49-F238E27FC236}">
                <a16:creationId xmlns:a16="http://schemas.microsoft.com/office/drawing/2014/main" id="{700822EC-32A6-4448-8B24-8F9F278ED9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8625" y="4337079"/>
            <a:ext cx="2686050" cy="1704975"/>
          </a:xfrm>
          <a:prstGeom prst="rect">
            <a:avLst/>
          </a:prstGeom>
        </p:spPr>
      </p:pic>
      <p:sp>
        <p:nvSpPr>
          <p:cNvPr id="6" name="Slide Number Placeholder 5">
            <a:extLst>
              <a:ext uri="{FF2B5EF4-FFF2-40B4-BE49-F238E27FC236}">
                <a16:creationId xmlns:a16="http://schemas.microsoft.com/office/drawing/2014/main" id="{96FDE433-89A1-D97E-498B-3F5054B7319E}"/>
              </a:ext>
            </a:extLst>
          </p:cNvPr>
          <p:cNvSpPr>
            <a:spLocks noGrp="1"/>
          </p:cNvSpPr>
          <p:nvPr>
            <p:ph type="sldNum" sz="quarter" idx="12"/>
          </p:nvPr>
        </p:nvSpPr>
        <p:spPr/>
        <p:txBody>
          <a:bodyPr/>
          <a:lstStyle/>
          <a:p>
            <a:fld id="{92367B23-D481-47B8-9DC9-53041C5CD72C}" type="slidenum">
              <a:rPr lang="en-US" smtClean="0"/>
              <a:t>14</a:t>
            </a:fld>
            <a:endParaRPr lang="en-US"/>
          </a:p>
        </p:txBody>
      </p:sp>
    </p:spTree>
    <p:extLst>
      <p:ext uri="{BB962C8B-B14F-4D97-AF65-F5344CB8AC3E}">
        <p14:creationId xmlns:p14="http://schemas.microsoft.com/office/powerpoint/2010/main" val="2908533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E635C-F4CF-4C9B-80E1-D0A8BF58AA00}"/>
              </a:ext>
            </a:extLst>
          </p:cNvPr>
          <p:cNvSpPr>
            <a:spLocks noGrp="1"/>
          </p:cNvSpPr>
          <p:nvPr>
            <p:ph type="title"/>
          </p:nvPr>
        </p:nvSpPr>
        <p:spPr/>
        <p:txBody>
          <a:bodyPr/>
          <a:lstStyle/>
          <a:p>
            <a:r>
              <a:rPr lang="en-US" b="1" i="1" dirty="0" err="1"/>
              <a:t>Minari</a:t>
            </a:r>
            <a:r>
              <a:rPr lang="en-US" b="1" dirty="0"/>
              <a:t> Storyline</a:t>
            </a:r>
          </a:p>
        </p:txBody>
      </p:sp>
      <p:sp>
        <p:nvSpPr>
          <p:cNvPr id="3" name="Content Placeholder 2">
            <a:extLst>
              <a:ext uri="{FF2B5EF4-FFF2-40B4-BE49-F238E27FC236}">
                <a16:creationId xmlns:a16="http://schemas.microsoft.com/office/drawing/2014/main" id="{2F33E319-C2C0-440D-990F-B04B538F3092}"/>
              </a:ext>
            </a:extLst>
          </p:cNvPr>
          <p:cNvSpPr>
            <a:spLocks noGrp="1"/>
          </p:cNvSpPr>
          <p:nvPr>
            <p:ph idx="1"/>
          </p:nvPr>
        </p:nvSpPr>
        <p:spPr>
          <a:xfrm>
            <a:off x="669968" y="2385390"/>
            <a:ext cx="7804064" cy="1814197"/>
          </a:xfrm>
        </p:spPr>
        <p:txBody>
          <a:bodyPr>
            <a:noAutofit/>
          </a:bodyPr>
          <a:lstStyle/>
          <a:p>
            <a:r>
              <a:rPr lang="en-US" sz="2200" dirty="0"/>
              <a:t>A Korean American family moves to an Arkansas farm in search of their own American Dream. Amidst the challenges of this new life in the strange and rugged Ozarks,                                                  they find the undeniable resilience of                                          family and what really makes a home.</a:t>
            </a:r>
          </a:p>
        </p:txBody>
      </p:sp>
      <p:sp>
        <p:nvSpPr>
          <p:cNvPr id="6" name="Rectangle 5">
            <a:extLst>
              <a:ext uri="{FF2B5EF4-FFF2-40B4-BE49-F238E27FC236}">
                <a16:creationId xmlns:a16="http://schemas.microsoft.com/office/drawing/2014/main" id="{3A9B1654-CC17-4AE4-815A-08B6220B5F32}"/>
              </a:ext>
            </a:extLst>
          </p:cNvPr>
          <p:cNvSpPr/>
          <p:nvPr/>
        </p:nvSpPr>
        <p:spPr>
          <a:xfrm>
            <a:off x="669968" y="4157559"/>
            <a:ext cx="4667344" cy="1785104"/>
          </a:xfrm>
          <a:prstGeom prst="rect">
            <a:avLst/>
          </a:prstGeom>
        </p:spPr>
        <p:txBody>
          <a:bodyPr wrap="square">
            <a:spAutoFit/>
          </a:bodyPr>
          <a:lstStyle/>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A semi-autobiographical take on Chung’s upbringing, the plot follows a family of South Korean immigrants who try to make it in the rural United States during the 1980s.</a:t>
            </a:r>
          </a:p>
        </p:txBody>
      </p:sp>
      <p:pic>
        <p:nvPicPr>
          <p:cNvPr id="8" name="Picture 7">
            <a:extLst>
              <a:ext uri="{FF2B5EF4-FFF2-40B4-BE49-F238E27FC236}">
                <a16:creationId xmlns:a16="http://schemas.microsoft.com/office/drawing/2014/main" id="{AA4CC5D2-9F1C-4EF7-B3A0-DCBC1906461D}"/>
              </a:ext>
            </a:extLst>
          </p:cNvPr>
          <p:cNvPicPr>
            <a:picLocks noChangeAspect="1"/>
          </p:cNvPicPr>
          <p:nvPr/>
        </p:nvPicPr>
        <p:blipFill rotWithShape="1">
          <a:blip r:embed="rId2">
            <a:extLst>
              <a:ext uri="{28A0092B-C50C-407E-A947-70E740481C1C}">
                <a14:useLocalDpi xmlns:a14="http://schemas.microsoft.com/office/drawing/2010/main" val="0"/>
              </a:ext>
            </a:extLst>
          </a:blip>
          <a:srcRect r="32391"/>
          <a:stretch/>
        </p:blipFill>
        <p:spPr>
          <a:xfrm>
            <a:off x="5610332" y="3299792"/>
            <a:ext cx="2525769" cy="2801898"/>
          </a:xfrm>
          <a:prstGeom prst="rect">
            <a:avLst/>
          </a:prstGeom>
        </p:spPr>
      </p:pic>
      <p:sp>
        <p:nvSpPr>
          <p:cNvPr id="5" name="Slide Number Placeholder 4">
            <a:extLst>
              <a:ext uri="{FF2B5EF4-FFF2-40B4-BE49-F238E27FC236}">
                <a16:creationId xmlns:a16="http://schemas.microsoft.com/office/drawing/2014/main" id="{6112B009-CE38-AA74-4D5A-F8DD437555FA}"/>
              </a:ext>
            </a:extLst>
          </p:cNvPr>
          <p:cNvSpPr>
            <a:spLocks noGrp="1"/>
          </p:cNvSpPr>
          <p:nvPr>
            <p:ph type="sldNum" sz="quarter" idx="12"/>
          </p:nvPr>
        </p:nvSpPr>
        <p:spPr/>
        <p:txBody>
          <a:bodyPr/>
          <a:lstStyle/>
          <a:p>
            <a:fld id="{92367B23-D481-47B8-9DC9-53041C5CD72C}" type="slidenum">
              <a:rPr lang="en-US" smtClean="0"/>
              <a:t>15</a:t>
            </a:fld>
            <a:endParaRPr lang="en-US"/>
          </a:p>
        </p:txBody>
      </p:sp>
    </p:spTree>
    <p:extLst>
      <p:ext uri="{BB962C8B-B14F-4D97-AF65-F5344CB8AC3E}">
        <p14:creationId xmlns:p14="http://schemas.microsoft.com/office/powerpoint/2010/main" val="23882763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315A7-88BD-45C8-A15E-657710F8FF19}"/>
              </a:ext>
            </a:extLst>
          </p:cNvPr>
          <p:cNvSpPr>
            <a:spLocks noGrp="1"/>
          </p:cNvSpPr>
          <p:nvPr>
            <p:ph type="title"/>
          </p:nvPr>
        </p:nvSpPr>
        <p:spPr/>
        <p:txBody>
          <a:bodyPr/>
          <a:lstStyle/>
          <a:p>
            <a:r>
              <a:rPr lang="en-US" b="1" dirty="0"/>
              <a:t>About Director Lee Isaac Chung</a:t>
            </a:r>
          </a:p>
        </p:txBody>
      </p:sp>
      <p:sp>
        <p:nvSpPr>
          <p:cNvPr id="3" name="Content Placeholder 2">
            <a:extLst>
              <a:ext uri="{FF2B5EF4-FFF2-40B4-BE49-F238E27FC236}">
                <a16:creationId xmlns:a16="http://schemas.microsoft.com/office/drawing/2014/main" id="{5AFC44E9-D73E-41AA-965E-7701E5EA3D8F}"/>
              </a:ext>
            </a:extLst>
          </p:cNvPr>
          <p:cNvSpPr>
            <a:spLocks noGrp="1"/>
          </p:cNvSpPr>
          <p:nvPr>
            <p:ph idx="1"/>
          </p:nvPr>
        </p:nvSpPr>
        <p:spPr>
          <a:xfrm>
            <a:off x="1176865" y="2821071"/>
            <a:ext cx="3305683" cy="3444997"/>
          </a:xfrm>
        </p:spPr>
        <p:txBody>
          <a:bodyPr>
            <a:normAutofit fontScale="92500"/>
          </a:bodyPr>
          <a:lstStyle/>
          <a:p>
            <a:r>
              <a:rPr lang="en-US" dirty="0"/>
              <a:t>Lee Isaac Chung was born on October 19, 1978, in Denver, to a family from South Korea. </a:t>
            </a:r>
          </a:p>
          <a:p>
            <a:r>
              <a:rPr lang="en-US" dirty="0"/>
              <a:t>His family lived briefly in Atlanta before moving to a small farm in rural Lincoln, Arkansas.</a:t>
            </a:r>
          </a:p>
        </p:txBody>
      </p:sp>
      <p:pic>
        <p:nvPicPr>
          <p:cNvPr id="5" name="Picture 4">
            <a:extLst>
              <a:ext uri="{FF2B5EF4-FFF2-40B4-BE49-F238E27FC236}">
                <a16:creationId xmlns:a16="http://schemas.microsoft.com/office/drawing/2014/main" id="{A00765DB-0EFB-4D6C-886B-08471EA6AEDF}"/>
              </a:ext>
            </a:extLst>
          </p:cNvPr>
          <p:cNvPicPr>
            <a:picLocks noChangeAspect="1"/>
          </p:cNvPicPr>
          <p:nvPr/>
        </p:nvPicPr>
        <p:blipFill rotWithShape="1">
          <a:blip r:embed="rId2">
            <a:extLst>
              <a:ext uri="{28A0092B-C50C-407E-A947-70E740481C1C}">
                <a14:useLocalDpi xmlns:a14="http://schemas.microsoft.com/office/drawing/2010/main" val="0"/>
              </a:ext>
            </a:extLst>
          </a:blip>
          <a:srcRect l="13948" r="16794"/>
          <a:stretch/>
        </p:blipFill>
        <p:spPr>
          <a:xfrm>
            <a:off x="4661453" y="2497666"/>
            <a:ext cx="2564674" cy="3444997"/>
          </a:xfrm>
          <a:prstGeom prst="rect">
            <a:avLst/>
          </a:prstGeom>
        </p:spPr>
      </p:pic>
      <p:sp>
        <p:nvSpPr>
          <p:cNvPr id="6" name="Slide Number Placeholder 5">
            <a:extLst>
              <a:ext uri="{FF2B5EF4-FFF2-40B4-BE49-F238E27FC236}">
                <a16:creationId xmlns:a16="http://schemas.microsoft.com/office/drawing/2014/main" id="{4603CED2-C4E8-0137-157C-49DDE91663F9}"/>
              </a:ext>
            </a:extLst>
          </p:cNvPr>
          <p:cNvSpPr>
            <a:spLocks noGrp="1"/>
          </p:cNvSpPr>
          <p:nvPr>
            <p:ph type="sldNum" sz="quarter" idx="12"/>
          </p:nvPr>
        </p:nvSpPr>
        <p:spPr/>
        <p:txBody>
          <a:bodyPr/>
          <a:lstStyle/>
          <a:p>
            <a:fld id="{92367B23-D481-47B8-9DC9-53041C5CD72C}" type="slidenum">
              <a:rPr lang="en-US" smtClean="0"/>
              <a:t>16</a:t>
            </a:fld>
            <a:endParaRPr lang="en-US"/>
          </a:p>
        </p:txBody>
      </p:sp>
    </p:spTree>
    <p:extLst>
      <p:ext uri="{BB962C8B-B14F-4D97-AF65-F5344CB8AC3E}">
        <p14:creationId xmlns:p14="http://schemas.microsoft.com/office/powerpoint/2010/main" val="25502420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75D98-435F-480F-A18E-F61CF5F02970}"/>
              </a:ext>
            </a:extLst>
          </p:cNvPr>
          <p:cNvSpPr>
            <a:spLocks noGrp="1"/>
          </p:cNvSpPr>
          <p:nvPr>
            <p:ph type="title"/>
          </p:nvPr>
        </p:nvSpPr>
        <p:spPr/>
        <p:txBody>
          <a:bodyPr/>
          <a:lstStyle/>
          <a:p>
            <a:r>
              <a:rPr lang="en-US" b="1" dirty="0"/>
              <a:t>Main Characters</a:t>
            </a:r>
          </a:p>
        </p:txBody>
      </p:sp>
      <p:sp>
        <p:nvSpPr>
          <p:cNvPr id="3" name="Content Placeholder 2">
            <a:extLst>
              <a:ext uri="{FF2B5EF4-FFF2-40B4-BE49-F238E27FC236}">
                <a16:creationId xmlns:a16="http://schemas.microsoft.com/office/drawing/2014/main" id="{B7922EB3-A0EC-4BA8-9548-BB3A98C335CA}"/>
              </a:ext>
            </a:extLst>
          </p:cNvPr>
          <p:cNvSpPr>
            <a:spLocks noGrp="1"/>
          </p:cNvSpPr>
          <p:nvPr>
            <p:ph idx="1"/>
          </p:nvPr>
        </p:nvSpPr>
        <p:spPr>
          <a:xfrm>
            <a:off x="901905" y="2623763"/>
            <a:ext cx="3275865" cy="3444997"/>
          </a:xfrm>
        </p:spPr>
        <p:txBody>
          <a:bodyPr/>
          <a:lstStyle/>
          <a:p>
            <a:r>
              <a:rPr lang="en-US" dirty="0"/>
              <a:t>Jacob – father</a:t>
            </a:r>
          </a:p>
          <a:p>
            <a:r>
              <a:rPr lang="en-US" dirty="0"/>
              <a:t>Monica – mother</a:t>
            </a:r>
          </a:p>
          <a:p>
            <a:r>
              <a:rPr lang="en-US" dirty="0" err="1"/>
              <a:t>Soonja</a:t>
            </a:r>
            <a:r>
              <a:rPr lang="en-US" dirty="0"/>
              <a:t> – grandmother</a:t>
            </a:r>
          </a:p>
          <a:p>
            <a:r>
              <a:rPr lang="en-US" dirty="0"/>
              <a:t>Anna – daughter</a:t>
            </a:r>
          </a:p>
          <a:p>
            <a:r>
              <a:rPr lang="en-US" dirty="0"/>
              <a:t>David - son</a:t>
            </a:r>
          </a:p>
        </p:txBody>
      </p:sp>
      <p:pic>
        <p:nvPicPr>
          <p:cNvPr id="4" name="Picture 3">
            <a:extLst>
              <a:ext uri="{FF2B5EF4-FFF2-40B4-BE49-F238E27FC236}">
                <a16:creationId xmlns:a16="http://schemas.microsoft.com/office/drawing/2014/main" id="{94C5BFBF-0C03-4CEF-8184-79CB82B85B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7770" y="2623763"/>
            <a:ext cx="3719275" cy="2475009"/>
          </a:xfrm>
          <a:prstGeom prst="rect">
            <a:avLst/>
          </a:prstGeom>
        </p:spPr>
      </p:pic>
      <p:sp>
        <p:nvSpPr>
          <p:cNvPr id="6" name="Slide Number Placeholder 5">
            <a:extLst>
              <a:ext uri="{FF2B5EF4-FFF2-40B4-BE49-F238E27FC236}">
                <a16:creationId xmlns:a16="http://schemas.microsoft.com/office/drawing/2014/main" id="{36842397-150B-D2E2-FB45-D4F0F6987D7E}"/>
              </a:ext>
            </a:extLst>
          </p:cNvPr>
          <p:cNvSpPr>
            <a:spLocks noGrp="1"/>
          </p:cNvSpPr>
          <p:nvPr>
            <p:ph type="sldNum" sz="quarter" idx="12"/>
          </p:nvPr>
        </p:nvSpPr>
        <p:spPr/>
        <p:txBody>
          <a:bodyPr/>
          <a:lstStyle/>
          <a:p>
            <a:fld id="{92367B23-D481-47B8-9DC9-53041C5CD72C}" type="slidenum">
              <a:rPr lang="en-US" smtClean="0"/>
              <a:t>17</a:t>
            </a:fld>
            <a:endParaRPr lang="en-US"/>
          </a:p>
        </p:txBody>
      </p:sp>
    </p:spTree>
    <p:extLst>
      <p:ext uri="{BB962C8B-B14F-4D97-AF65-F5344CB8AC3E}">
        <p14:creationId xmlns:p14="http://schemas.microsoft.com/office/powerpoint/2010/main" val="2470162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E07A0-078D-439D-AAE9-11323C6FBCAA}"/>
              </a:ext>
            </a:extLst>
          </p:cNvPr>
          <p:cNvSpPr>
            <a:spLocks noGrp="1"/>
          </p:cNvSpPr>
          <p:nvPr>
            <p:ph type="title"/>
          </p:nvPr>
        </p:nvSpPr>
        <p:spPr/>
        <p:txBody>
          <a:bodyPr/>
          <a:lstStyle/>
          <a:p>
            <a:r>
              <a:rPr lang="en-US" i="1" dirty="0" err="1"/>
              <a:t>Minari</a:t>
            </a:r>
            <a:endParaRPr lang="en-US" i="1" dirty="0"/>
          </a:p>
        </p:txBody>
      </p:sp>
      <p:pic>
        <p:nvPicPr>
          <p:cNvPr id="5" name="Content Placeholder 4">
            <a:extLst>
              <a:ext uri="{FF2B5EF4-FFF2-40B4-BE49-F238E27FC236}">
                <a16:creationId xmlns:a16="http://schemas.microsoft.com/office/drawing/2014/main" id="{0D41C0C3-3873-4720-8C90-4A43411FA4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60586" y="2490788"/>
            <a:ext cx="2430765" cy="3444875"/>
          </a:xfrm>
        </p:spPr>
      </p:pic>
      <p:sp>
        <p:nvSpPr>
          <p:cNvPr id="4" name="Slide Number Placeholder 3">
            <a:extLst>
              <a:ext uri="{FF2B5EF4-FFF2-40B4-BE49-F238E27FC236}">
                <a16:creationId xmlns:a16="http://schemas.microsoft.com/office/drawing/2014/main" id="{8904ABEC-6BF6-5625-5861-1D49227D1D6D}"/>
              </a:ext>
            </a:extLst>
          </p:cNvPr>
          <p:cNvSpPr>
            <a:spLocks noGrp="1"/>
          </p:cNvSpPr>
          <p:nvPr>
            <p:ph type="sldNum" sz="quarter" idx="12"/>
          </p:nvPr>
        </p:nvSpPr>
        <p:spPr/>
        <p:txBody>
          <a:bodyPr/>
          <a:lstStyle/>
          <a:p>
            <a:fld id="{92367B23-D481-47B8-9DC9-53041C5CD72C}" type="slidenum">
              <a:rPr lang="en-US" smtClean="0"/>
              <a:t>18</a:t>
            </a:fld>
            <a:endParaRPr lang="en-US"/>
          </a:p>
        </p:txBody>
      </p:sp>
    </p:spTree>
    <p:extLst>
      <p:ext uri="{BB962C8B-B14F-4D97-AF65-F5344CB8AC3E}">
        <p14:creationId xmlns:p14="http://schemas.microsoft.com/office/powerpoint/2010/main" val="296685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1CED1-D30E-4134-90AA-9E32B2365E46}"/>
              </a:ext>
            </a:extLst>
          </p:cNvPr>
          <p:cNvSpPr>
            <a:spLocks noGrp="1"/>
          </p:cNvSpPr>
          <p:nvPr>
            <p:ph type="title"/>
          </p:nvPr>
        </p:nvSpPr>
        <p:spPr/>
        <p:txBody>
          <a:bodyPr/>
          <a:lstStyle/>
          <a:p>
            <a:r>
              <a:rPr lang="en-US" b="1" dirty="0"/>
              <a:t>Activity 8.2 </a:t>
            </a:r>
            <a:r>
              <a:rPr lang="en-US" b="1" i="1" dirty="0" err="1"/>
              <a:t>Minari</a:t>
            </a:r>
            <a:r>
              <a:rPr lang="en-US" b="1" dirty="0"/>
              <a:t> Playlist</a:t>
            </a:r>
          </a:p>
        </p:txBody>
      </p:sp>
      <p:sp>
        <p:nvSpPr>
          <p:cNvPr id="3" name="Content Placeholder 2">
            <a:extLst>
              <a:ext uri="{FF2B5EF4-FFF2-40B4-BE49-F238E27FC236}">
                <a16:creationId xmlns:a16="http://schemas.microsoft.com/office/drawing/2014/main" id="{DD5A1C44-72DC-4D06-8D29-377802A4FD90}"/>
              </a:ext>
            </a:extLst>
          </p:cNvPr>
          <p:cNvSpPr>
            <a:spLocks noGrp="1"/>
          </p:cNvSpPr>
          <p:nvPr>
            <p:ph sz="half" idx="1"/>
          </p:nvPr>
        </p:nvSpPr>
        <p:spPr>
          <a:xfrm>
            <a:off x="1185332" y="3357244"/>
            <a:ext cx="3337560" cy="2057401"/>
          </a:xfrm>
          <a:solidFill>
            <a:srgbClr val="FFFF99"/>
          </a:solidFill>
        </p:spPr>
        <p:txBody>
          <a:bodyPr>
            <a:normAutofit fontScale="92500" lnSpcReduction="20000"/>
          </a:bodyPr>
          <a:lstStyle/>
          <a:p>
            <a:r>
              <a:rPr lang="en-US" b="1" dirty="0"/>
              <a:t>Level 1 Activities </a:t>
            </a:r>
            <a:br>
              <a:rPr lang="en-US" b="1" dirty="0"/>
            </a:br>
            <a:r>
              <a:rPr lang="en-US" b="1" dirty="0"/>
              <a:t>(30 pts. each)</a:t>
            </a:r>
          </a:p>
          <a:p>
            <a:pPr lvl="1"/>
            <a:r>
              <a:rPr lang="en-US" dirty="0"/>
              <a:t>Character Map </a:t>
            </a:r>
          </a:p>
          <a:p>
            <a:pPr lvl="1"/>
            <a:r>
              <a:rPr lang="en-US" dirty="0"/>
              <a:t>Story Elements Graphic Organizer</a:t>
            </a:r>
          </a:p>
          <a:p>
            <a:pPr lvl="1"/>
            <a:r>
              <a:rPr lang="en-US" dirty="0"/>
              <a:t>Story Sequence Chart</a:t>
            </a:r>
          </a:p>
        </p:txBody>
      </p:sp>
      <p:sp>
        <p:nvSpPr>
          <p:cNvPr id="4" name="Content Placeholder 3">
            <a:extLst>
              <a:ext uri="{FF2B5EF4-FFF2-40B4-BE49-F238E27FC236}">
                <a16:creationId xmlns:a16="http://schemas.microsoft.com/office/drawing/2014/main" id="{04589EB4-C739-4793-842C-F490F8755B98}"/>
              </a:ext>
            </a:extLst>
          </p:cNvPr>
          <p:cNvSpPr>
            <a:spLocks noGrp="1"/>
          </p:cNvSpPr>
          <p:nvPr>
            <p:ph sz="half" idx="2"/>
          </p:nvPr>
        </p:nvSpPr>
        <p:spPr>
          <a:xfrm>
            <a:off x="4638040" y="3357244"/>
            <a:ext cx="3337560" cy="2057401"/>
          </a:xfrm>
          <a:solidFill>
            <a:schemeClr val="accent2">
              <a:lumMod val="20000"/>
              <a:lumOff val="80000"/>
            </a:schemeClr>
          </a:solidFill>
        </p:spPr>
        <p:txBody>
          <a:bodyPr>
            <a:normAutofit fontScale="92500" lnSpcReduction="20000"/>
          </a:bodyPr>
          <a:lstStyle/>
          <a:p>
            <a:r>
              <a:rPr lang="en-US" b="1" dirty="0"/>
              <a:t>Level 2 Activities</a:t>
            </a:r>
            <a:br>
              <a:rPr lang="en-US" b="1" dirty="0"/>
            </a:br>
            <a:r>
              <a:rPr lang="en-US" b="1" dirty="0"/>
              <a:t>(60 pts. each)</a:t>
            </a:r>
          </a:p>
          <a:p>
            <a:pPr lvl="1"/>
            <a:r>
              <a:rPr lang="en-US" dirty="0"/>
              <a:t>Movie Critique Presentation/Video</a:t>
            </a:r>
          </a:p>
          <a:p>
            <a:pPr lvl="1"/>
            <a:r>
              <a:rPr lang="en-US" dirty="0"/>
              <a:t>Movie Poster (digital or print)</a:t>
            </a:r>
          </a:p>
          <a:p>
            <a:endParaRPr lang="en-US" dirty="0"/>
          </a:p>
        </p:txBody>
      </p:sp>
      <p:sp>
        <p:nvSpPr>
          <p:cNvPr id="5" name="Rectangle 4">
            <a:extLst>
              <a:ext uri="{FF2B5EF4-FFF2-40B4-BE49-F238E27FC236}">
                <a16:creationId xmlns:a16="http://schemas.microsoft.com/office/drawing/2014/main" id="{AE151077-6022-44B5-844E-6B0886D57B3F}"/>
              </a:ext>
            </a:extLst>
          </p:cNvPr>
          <p:cNvSpPr/>
          <p:nvPr/>
        </p:nvSpPr>
        <p:spPr>
          <a:xfrm>
            <a:off x="1176866" y="2351109"/>
            <a:ext cx="6790268" cy="646331"/>
          </a:xfrm>
          <a:prstGeom prst="rect">
            <a:avLst/>
          </a:prstGeom>
        </p:spPr>
        <p:txBody>
          <a:bodyPr wrap="square">
            <a:spAutoFit/>
          </a:bodyPr>
          <a:lstStyle/>
          <a:p>
            <a:r>
              <a:rPr lang="en-US" dirty="0">
                <a:latin typeface="Calibri" panose="020F0502020204030204" pitchFamily="34" charset="0"/>
                <a:cs typeface="Calibri" panose="020F0502020204030204" pitchFamily="34" charset="0"/>
              </a:rPr>
              <a:t>With at least one partner and no more than three others, choose and complete enough activities to earn a potential 90 points.</a:t>
            </a:r>
          </a:p>
        </p:txBody>
      </p:sp>
      <p:sp>
        <p:nvSpPr>
          <p:cNvPr id="6" name="TextBox 5">
            <a:extLst>
              <a:ext uri="{FF2B5EF4-FFF2-40B4-BE49-F238E27FC236}">
                <a16:creationId xmlns:a16="http://schemas.microsoft.com/office/drawing/2014/main" id="{7CA81FBB-0EAF-4A95-BBCF-9F71DF6E7351}"/>
              </a:ext>
            </a:extLst>
          </p:cNvPr>
          <p:cNvSpPr txBox="1"/>
          <p:nvPr/>
        </p:nvSpPr>
        <p:spPr>
          <a:xfrm>
            <a:off x="1185332" y="5670881"/>
            <a:ext cx="6790268"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Directions for each activity are available from your teacher.</a:t>
            </a:r>
          </a:p>
        </p:txBody>
      </p:sp>
      <p:sp>
        <p:nvSpPr>
          <p:cNvPr id="8" name="Slide Number Placeholder 7">
            <a:extLst>
              <a:ext uri="{FF2B5EF4-FFF2-40B4-BE49-F238E27FC236}">
                <a16:creationId xmlns:a16="http://schemas.microsoft.com/office/drawing/2014/main" id="{213882FB-8BED-0DEA-0006-D0FFC2301963}"/>
              </a:ext>
            </a:extLst>
          </p:cNvPr>
          <p:cNvSpPr>
            <a:spLocks noGrp="1"/>
          </p:cNvSpPr>
          <p:nvPr>
            <p:ph type="sldNum" sz="quarter" idx="12"/>
          </p:nvPr>
        </p:nvSpPr>
        <p:spPr/>
        <p:txBody>
          <a:bodyPr/>
          <a:lstStyle/>
          <a:p>
            <a:fld id="{92367B23-D481-47B8-9DC9-53041C5CD72C}" type="slidenum">
              <a:rPr lang="en-US" smtClean="0"/>
              <a:t>19</a:t>
            </a:fld>
            <a:endParaRPr lang="en-US"/>
          </a:p>
        </p:txBody>
      </p:sp>
    </p:spTree>
    <p:extLst>
      <p:ext uri="{BB962C8B-B14F-4D97-AF65-F5344CB8AC3E}">
        <p14:creationId xmlns:p14="http://schemas.microsoft.com/office/powerpoint/2010/main" val="1317049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0D574-6201-4BAC-9935-92DCD24F91D3}"/>
              </a:ext>
            </a:extLst>
          </p:cNvPr>
          <p:cNvSpPr>
            <a:spLocks noGrp="1"/>
          </p:cNvSpPr>
          <p:nvPr>
            <p:ph type="title"/>
          </p:nvPr>
        </p:nvSpPr>
        <p:spPr/>
        <p:txBody>
          <a:bodyPr>
            <a:normAutofit/>
          </a:bodyPr>
          <a:lstStyle/>
          <a:p>
            <a:r>
              <a:rPr lang="en-US" b="1" dirty="0"/>
              <a:t>Activity 8.1</a:t>
            </a:r>
            <a:endParaRPr lang="en-US" dirty="0"/>
          </a:p>
        </p:txBody>
      </p:sp>
      <p:sp>
        <p:nvSpPr>
          <p:cNvPr id="3" name="Text Placeholder 2">
            <a:extLst>
              <a:ext uri="{FF2B5EF4-FFF2-40B4-BE49-F238E27FC236}">
                <a16:creationId xmlns:a16="http://schemas.microsoft.com/office/drawing/2014/main" id="{8A1EA3BD-7DB5-4FC0-A8DA-981426FA85EA}"/>
              </a:ext>
            </a:extLst>
          </p:cNvPr>
          <p:cNvSpPr>
            <a:spLocks noGrp="1"/>
          </p:cNvSpPr>
          <p:nvPr>
            <p:ph type="body" idx="1"/>
          </p:nvPr>
        </p:nvSpPr>
        <p:spPr>
          <a:xfrm>
            <a:off x="1196340" y="3741789"/>
            <a:ext cx="6774180" cy="1512202"/>
          </a:xfrm>
        </p:spPr>
        <p:txBody>
          <a:bodyPr>
            <a:normAutofit/>
          </a:bodyPr>
          <a:lstStyle/>
          <a:p>
            <a:r>
              <a:rPr lang="en-US" sz="2800" b="1" i="1" dirty="0">
                <a:solidFill>
                  <a:srgbClr val="0070C0"/>
                </a:solidFill>
              </a:rPr>
              <a:t>Hallyu</a:t>
            </a:r>
            <a:r>
              <a:rPr lang="en-US" sz="2800" b="1" dirty="0">
                <a:solidFill>
                  <a:srgbClr val="0070C0"/>
                </a:solidFill>
              </a:rPr>
              <a:t> and K-Pop: A Global Phenomenon</a:t>
            </a:r>
          </a:p>
        </p:txBody>
      </p:sp>
      <p:sp>
        <p:nvSpPr>
          <p:cNvPr id="5" name="Slide Number Placeholder 4">
            <a:extLst>
              <a:ext uri="{FF2B5EF4-FFF2-40B4-BE49-F238E27FC236}">
                <a16:creationId xmlns:a16="http://schemas.microsoft.com/office/drawing/2014/main" id="{5821BAA3-FB44-3961-0432-CBCAC69FB132}"/>
              </a:ext>
            </a:extLst>
          </p:cNvPr>
          <p:cNvSpPr>
            <a:spLocks noGrp="1"/>
          </p:cNvSpPr>
          <p:nvPr>
            <p:ph type="sldNum" sz="quarter" idx="12"/>
          </p:nvPr>
        </p:nvSpPr>
        <p:spPr/>
        <p:txBody>
          <a:bodyPr/>
          <a:lstStyle/>
          <a:p>
            <a:fld id="{92367B23-D481-47B8-9DC9-53041C5CD72C}" type="slidenum">
              <a:rPr lang="en-US" smtClean="0"/>
              <a:t>2</a:t>
            </a:fld>
            <a:endParaRPr lang="en-US" dirty="0"/>
          </a:p>
        </p:txBody>
      </p:sp>
    </p:spTree>
    <p:extLst>
      <p:ext uri="{BB962C8B-B14F-4D97-AF65-F5344CB8AC3E}">
        <p14:creationId xmlns:p14="http://schemas.microsoft.com/office/powerpoint/2010/main" val="38930812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83D1D-3E20-458B-8979-3622FF015B1F}"/>
              </a:ext>
            </a:extLst>
          </p:cNvPr>
          <p:cNvSpPr>
            <a:spLocks noGrp="1"/>
          </p:cNvSpPr>
          <p:nvPr>
            <p:ph type="title"/>
          </p:nvPr>
        </p:nvSpPr>
        <p:spPr/>
        <p:txBody>
          <a:bodyPr/>
          <a:lstStyle/>
          <a:p>
            <a:r>
              <a:rPr lang="en-US" b="1" dirty="0">
                <a:solidFill>
                  <a:srgbClr val="0070C0"/>
                </a:solidFill>
              </a:rPr>
              <a:t>Level 1 Activities (30 pts. each)</a:t>
            </a:r>
          </a:p>
        </p:txBody>
      </p:sp>
      <p:sp>
        <p:nvSpPr>
          <p:cNvPr id="11" name="TextBox 10">
            <a:extLst>
              <a:ext uri="{FF2B5EF4-FFF2-40B4-BE49-F238E27FC236}">
                <a16:creationId xmlns:a16="http://schemas.microsoft.com/office/drawing/2014/main" id="{3B51DDA7-F3AE-4DDE-A7A4-169226AE8B79}"/>
              </a:ext>
            </a:extLst>
          </p:cNvPr>
          <p:cNvSpPr txBox="1"/>
          <p:nvPr/>
        </p:nvSpPr>
        <p:spPr>
          <a:xfrm>
            <a:off x="539132" y="1963608"/>
            <a:ext cx="2391435" cy="400110"/>
          </a:xfrm>
          <a:prstGeom prst="rect">
            <a:avLst/>
          </a:prstGeom>
          <a:noFill/>
        </p:spPr>
        <p:txBody>
          <a:bodyPr wrap="square" rtlCol="0">
            <a:spAutoFit/>
          </a:bodyPr>
          <a:lstStyle/>
          <a:p>
            <a:pPr algn="ctr"/>
            <a:r>
              <a:rPr lang="en-US" sz="2000" b="1" dirty="0">
                <a:solidFill>
                  <a:srgbClr val="FF0000"/>
                </a:solidFill>
                <a:latin typeface="Calibri" panose="020F0502020204030204" pitchFamily="34" charset="0"/>
                <a:cs typeface="Calibri" panose="020F0502020204030204" pitchFamily="34" charset="0"/>
              </a:rPr>
              <a:t>Character Map</a:t>
            </a:r>
          </a:p>
        </p:txBody>
      </p:sp>
      <p:sp>
        <p:nvSpPr>
          <p:cNvPr id="12" name="TextBox 11">
            <a:extLst>
              <a:ext uri="{FF2B5EF4-FFF2-40B4-BE49-F238E27FC236}">
                <a16:creationId xmlns:a16="http://schemas.microsoft.com/office/drawing/2014/main" id="{0910316B-51E4-40BC-8CCA-BFFF146D3A52}"/>
              </a:ext>
            </a:extLst>
          </p:cNvPr>
          <p:cNvSpPr txBox="1"/>
          <p:nvPr/>
        </p:nvSpPr>
        <p:spPr>
          <a:xfrm>
            <a:off x="3105139" y="1963608"/>
            <a:ext cx="2928975" cy="707886"/>
          </a:xfrm>
          <a:prstGeom prst="rect">
            <a:avLst/>
          </a:prstGeom>
          <a:noFill/>
        </p:spPr>
        <p:txBody>
          <a:bodyPr wrap="square" rtlCol="0">
            <a:spAutoFit/>
          </a:bodyPr>
          <a:lstStyle/>
          <a:p>
            <a:pPr algn="ctr"/>
            <a:r>
              <a:rPr lang="en-US" sz="2000" b="1" dirty="0">
                <a:solidFill>
                  <a:srgbClr val="FF0000"/>
                </a:solidFill>
                <a:latin typeface="Calibri" panose="020F0502020204030204" pitchFamily="34" charset="0"/>
                <a:cs typeface="Calibri" panose="020F0502020204030204" pitchFamily="34" charset="0"/>
              </a:rPr>
              <a:t>Story Elements Graphic Organizer </a:t>
            </a:r>
          </a:p>
        </p:txBody>
      </p:sp>
      <p:sp>
        <p:nvSpPr>
          <p:cNvPr id="13" name="TextBox 12">
            <a:extLst>
              <a:ext uri="{FF2B5EF4-FFF2-40B4-BE49-F238E27FC236}">
                <a16:creationId xmlns:a16="http://schemas.microsoft.com/office/drawing/2014/main" id="{61E2DED3-43C9-49A1-8818-F50D1993C390}"/>
              </a:ext>
            </a:extLst>
          </p:cNvPr>
          <p:cNvSpPr txBox="1"/>
          <p:nvPr/>
        </p:nvSpPr>
        <p:spPr>
          <a:xfrm>
            <a:off x="6034114" y="1977117"/>
            <a:ext cx="2570751" cy="400110"/>
          </a:xfrm>
          <a:prstGeom prst="rect">
            <a:avLst/>
          </a:prstGeom>
          <a:noFill/>
        </p:spPr>
        <p:txBody>
          <a:bodyPr wrap="square" rtlCol="0">
            <a:spAutoFit/>
          </a:bodyPr>
          <a:lstStyle/>
          <a:p>
            <a:pPr algn="ctr"/>
            <a:r>
              <a:rPr lang="en-US" sz="2000" b="1" dirty="0">
                <a:solidFill>
                  <a:srgbClr val="FF0000"/>
                </a:solidFill>
                <a:latin typeface="Calibri" panose="020F0502020204030204" pitchFamily="34" charset="0"/>
                <a:cs typeface="Calibri" panose="020F0502020204030204" pitchFamily="34" charset="0"/>
              </a:rPr>
              <a:t>Story Sequence Chart</a:t>
            </a:r>
          </a:p>
        </p:txBody>
      </p:sp>
      <p:sp>
        <p:nvSpPr>
          <p:cNvPr id="4" name="Slide Number Placeholder 3">
            <a:extLst>
              <a:ext uri="{FF2B5EF4-FFF2-40B4-BE49-F238E27FC236}">
                <a16:creationId xmlns:a16="http://schemas.microsoft.com/office/drawing/2014/main" id="{FDBD63E9-E959-71BC-1288-5DF48C2AF2D9}"/>
              </a:ext>
            </a:extLst>
          </p:cNvPr>
          <p:cNvSpPr>
            <a:spLocks noGrp="1"/>
          </p:cNvSpPr>
          <p:nvPr>
            <p:ph type="sldNum" sz="quarter" idx="12"/>
          </p:nvPr>
        </p:nvSpPr>
        <p:spPr/>
        <p:txBody>
          <a:bodyPr/>
          <a:lstStyle/>
          <a:p>
            <a:fld id="{92367B23-D481-47B8-9DC9-53041C5CD72C}" type="slidenum">
              <a:rPr lang="en-US" smtClean="0"/>
              <a:t>20</a:t>
            </a:fld>
            <a:endParaRPr lang="en-US"/>
          </a:p>
        </p:txBody>
      </p:sp>
      <p:pic>
        <p:nvPicPr>
          <p:cNvPr id="7" name="Picture 6">
            <a:extLst>
              <a:ext uri="{FF2B5EF4-FFF2-40B4-BE49-F238E27FC236}">
                <a16:creationId xmlns:a16="http://schemas.microsoft.com/office/drawing/2014/main" id="{EFB16E17-8518-9851-B513-972FDB3599E0}"/>
              </a:ext>
            </a:extLst>
          </p:cNvPr>
          <p:cNvPicPr>
            <a:picLocks noChangeAspect="1"/>
          </p:cNvPicPr>
          <p:nvPr/>
        </p:nvPicPr>
        <p:blipFill>
          <a:blip r:embed="rId2"/>
          <a:stretch>
            <a:fillRect/>
          </a:stretch>
        </p:blipFill>
        <p:spPr>
          <a:xfrm>
            <a:off x="649956" y="2671494"/>
            <a:ext cx="2546433" cy="3481137"/>
          </a:xfrm>
          <a:prstGeom prst="rect">
            <a:avLst/>
          </a:prstGeom>
        </p:spPr>
      </p:pic>
      <p:pic>
        <p:nvPicPr>
          <p:cNvPr id="10" name="Picture 9">
            <a:extLst>
              <a:ext uri="{FF2B5EF4-FFF2-40B4-BE49-F238E27FC236}">
                <a16:creationId xmlns:a16="http://schemas.microsoft.com/office/drawing/2014/main" id="{10F4CF43-EFA1-6A46-6CF5-AC769237DA01}"/>
              </a:ext>
            </a:extLst>
          </p:cNvPr>
          <p:cNvPicPr>
            <a:picLocks noChangeAspect="1"/>
          </p:cNvPicPr>
          <p:nvPr/>
        </p:nvPicPr>
        <p:blipFill>
          <a:blip r:embed="rId3"/>
          <a:stretch>
            <a:fillRect/>
          </a:stretch>
        </p:blipFill>
        <p:spPr>
          <a:xfrm>
            <a:off x="3279449" y="2687671"/>
            <a:ext cx="2546433" cy="3448782"/>
          </a:xfrm>
          <a:prstGeom prst="rect">
            <a:avLst/>
          </a:prstGeom>
        </p:spPr>
      </p:pic>
      <p:pic>
        <p:nvPicPr>
          <p:cNvPr id="16" name="Picture 15">
            <a:extLst>
              <a:ext uri="{FF2B5EF4-FFF2-40B4-BE49-F238E27FC236}">
                <a16:creationId xmlns:a16="http://schemas.microsoft.com/office/drawing/2014/main" id="{503F763B-EBF8-306A-254C-03C669655714}"/>
              </a:ext>
            </a:extLst>
          </p:cNvPr>
          <p:cNvPicPr>
            <a:picLocks noChangeAspect="1"/>
          </p:cNvPicPr>
          <p:nvPr/>
        </p:nvPicPr>
        <p:blipFill>
          <a:blip r:embed="rId4"/>
          <a:stretch>
            <a:fillRect/>
          </a:stretch>
        </p:blipFill>
        <p:spPr>
          <a:xfrm>
            <a:off x="5908943" y="2715125"/>
            <a:ext cx="2661552" cy="3421327"/>
          </a:xfrm>
          <a:prstGeom prst="rect">
            <a:avLst/>
          </a:prstGeom>
        </p:spPr>
      </p:pic>
    </p:spTree>
    <p:extLst>
      <p:ext uri="{BB962C8B-B14F-4D97-AF65-F5344CB8AC3E}">
        <p14:creationId xmlns:p14="http://schemas.microsoft.com/office/powerpoint/2010/main" val="3236369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83D1D-3E20-458B-8979-3622FF015B1F}"/>
              </a:ext>
            </a:extLst>
          </p:cNvPr>
          <p:cNvSpPr>
            <a:spLocks noGrp="1"/>
          </p:cNvSpPr>
          <p:nvPr>
            <p:ph type="title"/>
          </p:nvPr>
        </p:nvSpPr>
        <p:spPr/>
        <p:txBody>
          <a:bodyPr/>
          <a:lstStyle/>
          <a:p>
            <a:r>
              <a:rPr lang="en-US" b="1" dirty="0">
                <a:solidFill>
                  <a:srgbClr val="0070C0"/>
                </a:solidFill>
              </a:rPr>
              <a:t>Level 2 Activities (60 pts. each)</a:t>
            </a:r>
          </a:p>
        </p:txBody>
      </p:sp>
      <p:pic>
        <p:nvPicPr>
          <p:cNvPr id="7" name="Picture 6">
            <a:extLst>
              <a:ext uri="{FF2B5EF4-FFF2-40B4-BE49-F238E27FC236}">
                <a16:creationId xmlns:a16="http://schemas.microsoft.com/office/drawing/2014/main" id="{CDB46EC7-6239-4D47-AE17-2F1839C581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5044" y="2508846"/>
            <a:ext cx="2838694" cy="3674118"/>
          </a:xfrm>
          <a:prstGeom prst="rect">
            <a:avLst/>
          </a:prstGeom>
        </p:spPr>
      </p:pic>
      <p:sp>
        <p:nvSpPr>
          <p:cNvPr id="9" name="TextBox 8">
            <a:extLst>
              <a:ext uri="{FF2B5EF4-FFF2-40B4-BE49-F238E27FC236}">
                <a16:creationId xmlns:a16="http://schemas.microsoft.com/office/drawing/2014/main" id="{3D6FA755-1CD9-453A-B297-7AB3CDEA0995}"/>
              </a:ext>
            </a:extLst>
          </p:cNvPr>
          <p:cNvSpPr txBox="1"/>
          <p:nvPr/>
        </p:nvSpPr>
        <p:spPr>
          <a:xfrm>
            <a:off x="1733304" y="1958009"/>
            <a:ext cx="5820433" cy="400110"/>
          </a:xfrm>
          <a:prstGeom prst="rect">
            <a:avLst/>
          </a:prstGeom>
          <a:noFill/>
        </p:spPr>
        <p:txBody>
          <a:bodyPr wrap="square" rtlCol="0">
            <a:spAutoFit/>
          </a:bodyPr>
          <a:lstStyle/>
          <a:p>
            <a:pPr algn="ctr"/>
            <a:r>
              <a:rPr lang="en-US" sz="2000" b="1" dirty="0">
                <a:solidFill>
                  <a:srgbClr val="FF0000"/>
                </a:solidFill>
                <a:latin typeface="Calibri" panose="020F0502020204030204" pitchFamily="34" charset="0"/>
                <a:cs typeface="Calibri" panose="020F0502020204030204" pitchFamily="34" charset="0"/>
              </a:rPr>
              <a:t>Movie Critique Presentation/Video</a:t>
            </a:r>
          </a:p>
        </p:txBody>
      </p:sp>
      <p:sp>
        <p:nvSpPr>
          <p:cNvPr id="5" name="Slide Number Placeholder 4">
            <a:extLst>
              <a:ext uri="{FF2B5EF4-FFF2-40B4-BE49-F238E27FC236}">
                <a16:creationId xmlns:a16="http://schemas.microsoft.com/office/drawing/2014/main" id="{153A289E-654E-C2A5-1694-F0317A3DF88B}"/>
              </a:ext>
            </a:extLst>
          </p:cNvPr>
          <p:cNvSpPr>
            <a:spLocks noGrp="1"/>
          </p:cNvSpPr>
          <p:nvPr>
            <p:ph type="sldNum" sz="quarter" idx="12"/>
          </p:nvPr>
        </p:nvSpPr>
        <p:spPr/>
        <p:txBody>
          <a:bodyPr/>
          <a:lstStyle/>
          <a:p>
            <a:fld id="{92367B23-D481-47B8-9DC9-53041C5CD72C}" type="slidenum">
              <a:rPr lang="en-US" smtClean="0"/>
              <a:t>21</a:t>
            </a:fld>
            <a:endParaRPr lang="en-US"/>
          </a:p>
        </p:txBody>
      </p:sp>
      <p:pic>
        <p:nvPicPr>
          <p:cNvPr id="8" name="Picture 7">
            <a:extLst>
              <a:ext uri="{FF2B5EF4-FFF2-40B4-BE49-F238E27FC236}">
                <a16:creationId xmlns:a16="http://schemas.microsoft.com/office/drawing/2014/main" id="{27C386FD-37BD-8F89-5127-8F60A97BC876}"/>
              </a:ext>
            </a:extLst>
          </p:cNvPr>
          <p:cNvPicPr>
            <a:picLocks noChangeAspect="1"/>
          </p:cNvPicPr>
          <p:nvPr/>
        </p:nvPicPr>
        <p:blipFill>
          <a:blip r:embed="rId3"/>
          <a:stretch>
            <a:fillRect/>
          </a:stretch>
        </p:blipFill>
        <p:spPr>
          <a:xfrm>
            <a:off x="1371099" y="2430031"/>
            <a:ext cx="2944228" cy="3670202"/>
          </a:xfrm>
          <a:prstGeom prst="rect">
            <a:avLst/>
          </a:prstGeom>
        </p:spPr>
      </p:pic>
    </p:spTree>
    <p:extLst>
      <p:ext uri="{BB962C8B-B14F-4D97-AF65-F5344CB8AC3E}">
        <p14:creationId xmlns:p14="http://schemas.microsoft.com/office/powerpoint/2010/main" val="36277113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83D1D-3E20-458B-8979-3622FF015B1F}"/>
              </a:ext>
            </a:extLst>
          </p:cNvPr>
          <p:cNvSpPr>
            <a:spLocks noGrp="1"/>
          </p:cNvSpPr>
          <p:nvPr>
            <p:ph type="title"/>
          </p:nvPr>
        </p:nvSpPr>
        <p:spPr/>
        <p:txBody>
          <a:bodyPr/>
          <a:lstStyle/>
          <a:p>
            <a:r>
              <a:rPr lang="en-US" b="1" dirty="0">
                <a:solidFill>
                  <a:srgbClr val="0070C0"/>
                </a:solidFill>
              </a:rPr>
              <a:t>Level 2 Activities (60 pts. each)</a:t>
            </a:r>
          </a:p>
        </p:txBody>
      </p:sp>
      <p:sp>
        <p:nvSpPr>
          <p:cNvPr id="9" name="TextBox 8">
            <a:extLst>
              <a:ext uri="{FF2B5EF4-FFF2-40B4-BE49-F238E27FC236}">
                <a16:creationId xmlns:a16="http://schemas.microsoft.com/office/drawing/2014/main" id="{3D6FA755-1CD9-453A-B297-7AB3CDEA0995}"/>
              </a:ext>
            </a:extLst>
          </p:cNvPr>
          <p:cNvSpPr txBox="1"/>
          <p:nvPr/>
        </p:nvSpPr>
        <p:spPr>
          <a:xfrm>
            <a:off x="1733304" y="1958009"/>
            <a:ext cx="5820433" cy="400110"/>
          </a:xfrm>
          <a:prstGeom prst="rect">
            <a:avLst/>
          </a:prstGeom>
          <a:noFill/>
        </p:spPr>
        <p:txBody>
          <a:bodyPr wrap="square" rtlCol="0">
            <a:spAutoFit/>
          </a:bodyPr>
          <a:lstStyle/>
          <a:p>
            <a:pPr algn="ctr"/>
            <a:r>
              <a:rPr lang="en-US" sz="2000" b="1" dirty="0">
                <a:solidFill>
                  <a:srgbClr val="FF0000"/>
                </a:solidFill>
                <a:latin typeface="Calibri" panose="020F0502020204030204" pitchFamily="34" charset="0"/>
                <a:cs typeface="Calibri" panose="020F0502020204030204" pitchFamily="34" charset="0"/>
              </a:rPr>
              <a:t>Digital Movie Poster</a:t>
            </a:r>
          </a:p>
        </p:txBody>
      </p:sp>
      <p:sp>
        <p:nvSpPr>
          <p:cNvPr id="4" name="Slide Number Placeholder 3">
            <a:extLst>
              <a:ext uri="{FF2B5EF4-FFF2-40B4-BE49-F238E27FC236}">
                <a16:creationId xmlns:a16="http://schemas.microsoft.com/office/drawing/2014/main" id="{E89A74C7-5712-A59B-8978-00913997D8AE}"/>
              </a:ext>
            </a:extLst>
          </p:cNvPr>
          <p:cNvSpPr>
            <a:spLocks noGrp="1"/>
          </p:cNvSpPr>
          <p:nvPr>
            <p:ph type="sldNum" sz="quarter" idx="12"/>
          </p:nvPr>
        </p:nvSpPr>
        <p:spPr/>
        <p:txBody>
          <a:bodyPr/>
          <a:lstStyle/>
          <a:p>
            <a:fld id="{92367B23-D481-47B8-9DC9-53041C5CD72C}" type="slidenum">
              <a:rPr lang="en-US" smtClean="0"/>
              <a:t>22</a:t>
            </a:fld>
            <a:endParaRPr lang="en-US"/>
          </a:p>
        </p:txBody>
      </p:sp>
      <p:pic>
        <p:nvPicPr>
          <p:cNvPr id="6" name="Picture 5">
            <a:extLst>
              <a:ext uri="{FF2B5EF4-FFF2-40B4-BE49-F238E27FC236}">
                <a16:creationId xmlns:a16="http://schemas.microsoft.com/office/drawing/2014/main" id="{81122F25-CFCC-71AF-6DE8-37538B91E408}"/>
              </a:ext>
            </a:extLst>
          </p:cNvPr>
          <p:cNvPicPr>
            <a:picLocks noChangeAspect="1"/>
          </p:cNvPicPr>
          <p:nvPr/>
        </p:nvPicPr>
        <p:blipFill>
          <a:blip r:embed="rId2"/>
          <a:stretch>
            <a:fillRect/>
          </a:stretch>
        </p:blipFill>
        <p:spPr>
          <a:xfrm>
            <a:off x="2929864" y="2451428"/>
            <a:ext cx="3083007" cy="3676920"/>
          </a:xfrm>
          <a:prstGeom prst="rect">
            <a:avLst/>
          </a:prstGeom>
        </p:spPr>
      </p:pic>
    </p:spTree>
    <p:extLst>
      <p:ext uri="{BB962C8B-B14F-4D97-AF65-F5344CB8AC3E}">
        <p14:creationId xmlns:p14="http://schemas.microsoft.com/office/powerpoint/2010/main" val="1655796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DA680-E913-43FC-9F12-586638C01FA3}"/>
              </a:ext>
            </a:extLst>
          </p:cNvPr>
          <p:cNvSpPr>
            <a:spLocks noGrp="1"/>
          </p:cNvSpPr>
          <p:nvPr>
            <p:ph type="title"/>
          </p:nvPr>
        </p:nvSpPr>
        <p:spPr/>
        <p:txBody>
          <a:bodyPr/>
          <a:lstStyle/>
          <a:p>
            <a:r>
              <a:rPr lang="en-US" b="1" i="1" dirty="0" err="1"/>
              <a:t>Minari</a:t>
            </a:r>
            <a:r>
              <a:rPr lang="en-US" b="1" dirty="0"/>
              <a:t> Discussion Questions</a:t>
            </a:r>
          </a:p>
        </p:txBody>
      </p:sp>
      <p:sp>
        <p:nvSpPr>
          <p:cNvPr id="3" name="Content Placeholder 2">
            <a:extLst>
              <a:ext uri="{FF2B5EF4-FFF2-40B4-BE49-F238E27FC236}">
                <a16:creationId xmlns:a16="http://schemas.microsoft.com/office/drawing/2014/main" id="{E55BED28-3BDF-4A28-A5AC-314BF6103DD3}"/>
              </a:ext>
            </a:extLst>
          </p:cNvPr>
          <p:cNvSpPr>
            <a:spLocks noGrp="1"/>
          </p:cNvSpPr>
          <p:nvPr>
            <p:ph idx="1"/>
          </p:nvPr>
        </p:nvSpPr>
        <p:spPr>
          <a:xfrm>
            <a:off x="805070" y="2375452"/>
            <a:ext cx="7583556" cy="3935896"/>
          </a:xfrm>
        </p:spPr>
        <p:txBody>
          <a:bodyPr>
            <a:normAutofit fontScale="62500" lnSpcReduction="20000"/>
          </a:bodyPr>
          <a:lstStyle/>
          <a:p>
            <a:r>
              <a:rPr lang="en-US" sz="2900" dirty="0"/>
              <a:t>We are introduced to </a:t>
            </a:r>
            <a:r>
              <a:rPr lang="en-US" sz="2900" dirty="0" err="1"/>
              <a:t>Minari</a:t>
            </a:r>
            <a:r>
              <a:rPr lang="en-US" sz="2900" dirty="0"/>
              <a:t> through young David’s eyes. What do we see in the film because of this that we might not if it was told through the eyes of Jacob or Monica?</a:t>
            </a:r>
          </a:p>
          <a:p>
            <a:r>
              <a:rPr lang="en-US" sz="2900" dirty="0"/>
              <a:t>What does Jacob’s decision to grow Korean vegetables in Arkansas say about culture and identity?</a:t>
            </a:r>
          </a:p>
          <a:p>
            <a:r>
              <a:rPr lang="en-US" sz="2900" dirty="0"/>
              <a:t>Grandma sees David as an American kid, and Monica asserts that he’s a Korean kid. Who’s right? Is there a “right”?</a:t>
            </a:r>
          </a:p>
          <a:p>
            <a:r>
              <a:rPr lang="en-US" sz="2900" dirty="0"/>
              <a:t>This movie is deeply rooted in a place and in a time when Korean immigration was increasing by leaps and bounds. Yet it treats the question of belonging to a mostly white community as an immigrant with a light hand. What did you notice about the Yi family’s experience as immigrants? </a:t>
            </a:r>
          </a:p>
          <a:p>
            <a:r>
              <a:rPr lang="en-US" sz="2900" dirty="0"/>
              <a:t>How were your family's immigrant experiences similar to or different from the Yi family?</a:t>
            </a:r>
          </a:p>
          <a:p>
            <a:r>
              <a:rPr lang="en-US" sz="2900" dirty="0"/>
              <a:t>How does this film shape your identity as a Korean American?</a:t>
            </a:r>
          </a:p>
          <a:p>
            <a:endParaRPr lang="en-US" dirty="0"/>
          </a:p>
        </p:txBody>
      </p:sp>
      <p:sp>
        <p:nvSpPr>
          <p:cNvPr id="5" name="Slide Number Placeholder 4">
            <a:extLst>
              <a:ext uri="{FF2B5EF4-FFF2-40B4-BE49-F238E27FC236}">
                <a16:creationId xmlns:a16="http://schemas.microsoft.com/office/drawing/2014/main" id="{3C536BE1-8955-AE61-7132-9A396EFF1E56}"/>
              </a:ext>
            </a:extLst>
          </p:cNvPr>
          <p:cNvSpPr>
            <a:spLocks noGrp="1"/>
          </p:cNvSpPr>
          <p:nvPr>
            <p:ph type="sldNum" sz="quarter" idx="12"/>
          </p:nvPr>
        </p:nvSpPr>
        <p:spPr/>
        <p:txBody>
          <a:bodyPr/>
          <a:lstStyle/>
          <a:p>
            <a:fld id="{92367B23-D481-47B8-9DC9-53041C5CD72C}" type="slidenum">
              <a:rPr lang="en-US" smtClean="0"/>
              <a:t>23</a:t>
            </a:fld>
            <a:endParaRPr lang="en-US"/>
          </a:p>
        </p:txBody>
      </p:sp>
    </p:spTree>
    <p:extLst>
      <p:ext uri="{BB962C8B-B14F-4D97-AF65-F5344CB8AC3E}">
        <p14:creationId xmlns:p14="http://schemas.microsoft.com/office/powerpoint/2010/main" val="17768999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0D574-6201-4BAC-9935-92DCD24F91D3}"/>
              </a:ext>
            </a:extLst>
          </p:cNvPr>
          <p:cNvSpPr>
            <a:spLocks noGrp="1"/>
          </p:cNvSpPr>
          <p:nvPr>
            <p:ph type="title"/>
          </p:nvPr>
        </p:nvSpPr>
        <p:spPr/>
        <p:txBody>
          <a:bodyPr>
            <a:normAutofit/>
          </a:bodyPr>
          <a:lstStyle/>
          <a:p>
            <a:r>
              <a:rPr lang="en-US" b="1" dirty="0"/>
              <a:t>Activity 8.3</a:t>
            </a:r>
          </a:p>
        </p:txBody>
      </p:sp>
      <p:sp>
        <p:nvSpPr>
          <p:cNvPr id="3" name="Text Placeholder 2">
            <a:extLst>
              <a:ext uri="{FF2B5EF4-FFF2-40B4-BE49-F238E27FC236}">
                <a16:creationId xmlns:a16="http://schemas.microsoft.com/office/drawing/2014/main" id="{8A1EA3BD-7DB5-4FC0-A8DA-981426FA85EA}"/>
              </a:ext>
            </a:extLst>
          </p:cNvPr>
          <p:cNvSpPr>
            <a:spLocks noGrp="1"/>
          </p:cNvSpPr>
          <p:nvPr>
            <p:ph type="body" idx="1"/>
          </p:nvPr>
        </p:nvSpPr>
        <p:spPr>
          <a:xfrm>
            <a:off x="1196340" y="3741789"/>
            <a:ext cx="6774180" cy="1512202"/>
          </a:xfrm>
        </p:spPr>
        <p:txBody>
          <a:bodyPr>
            <a:normAutofit/>
          </a:bodyPr>
          <a:lstStyle/>
          <a:p>
            <a:r>
              <a:rPr lang="en-US" sz="2800" b="1" dirty="0">
                <a:solidFill>
                  <a:srgbClr val="0070C0"/>
                </a:solidFill>
              </a:rPr>
              <a:t>Korean Americans Past, Present, and Future</a:t>
            </a:r>
          </a:p>
        </p:txBody>
      </p:sp>
      <p:sp>
        <p:nvSpPr>
          <p:cNvPr id="5" name="Slide Number Placeholder 4">
            <a:extLst>
              <a:ext uri="{FF2B5EF4-FFF2-40B4-BE49-F238E27FC236}">
                <a16:creationId xmlns:a16="http://schemas.microsoft.com/office/drawing/2014/main" id="{8E3C48DA-FAEA-739C-CE17-7C232325BBE8}"/>
              </a:ext>
            </a:extLst>
          </p:cNvPr>
          <p:cNvSpPr>
            <a:spLocks noGrp="1"/>
          </p:cNvSpPr>
          <p:nvPr>
            <p:ph type="sldNum" sz="quarter" idx="12"/>
          </p:nvPr>
        </p:nvSpPr>
        <p:spPr/>
        <p:txBody>
          <a:bodyPr/>
          <a:lstStyle/>
          <a:p>
            <a:fld id="{92367B23-D481-47B8-9DC9-53041C5CD72C}" type="slidenum">
              <a:rPr lang="en-US" smtClean="0"/>
              <a:t>24</a:t>
            </a:fld>
            <a:endParaRPr lang="en-US"/>
          </a:p>
        </p:txBody>
      </p:sp>
    </p:spTree>
    <p:extLst>
      <p:ext uri="{BB962C8B-B14F-4D97-AF65-F5344CB8AC3E}">
        <p14:creationId xmlns:p14="http://schemas.microsoft.com/office/powerpoint/2010/main" val="4621883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24843-E02F-453B-B981-BFE4B30C2C15}"/>
              </a:ext>
            </a:extLst>
          </p:cNvPr>
          <p:cNvSpPr>
            <a:spLocks noGrp="1"/>
          </p:cNvSpPr>
          <p:nvPr>
            <p:ph type="title"/>
          </p:nvPr>
        </p:nvSpPr>
        <p:spPr/>
        <p:txBody>
          <a:bodyPr>
            <a:normAutofit/>
          </a:bodyPr>
          <a:lstStyle/>
          <a:p>
            <a:r>
              <a:rPr lang="en-US" b="1" dirty="0"/>
              <a:t>Activity 8.3 Questions</a:t>
            </a:r>
          </a:p>
        </p:txBody>
      </p:sp>
      <p:sp>
        <p:nvSpPr>
          <p:cNvPr id="3" name="Content Placeholder 2">
            <a:extLst>
              <a:ext uri="{FF2B5EF4-FFF2-40B4-BE49-F238E27FC236}">
                <a16:creationId xmlns:a16="http://schemas.microsoft.com/office/drawing/2014/main" id="{CD543AEF-B773-4FD6-9349-9445B00A0B92}"/>
              </a:ext>
            </a:extLst>
          </p:cNvPr>
          <p:cNvSpPr>
            <a:spLocks noGrp="1"/>
          </p:cNvSpPr>
          <p:nvPr>
            <p:ph idx="1"/>
          </p:nvPr>
        </p:nvSpPr>
        <p:spPr>
          <a:xfrm>
            <a:off x="980660" y="2318060"/>
            <a:ext cx="7415103" cy="3747051"/>
          </a:xfrm>
        </p:spPr>
        <p:txBody>
          <a:bodyPr>
            <a:noAutofit/>
          </a:bodyPr>
          <a:lstStyle/>
          <a:p>
            <a:pPr>
              <a:spcBef>
                <a:spcPts val="0"/>
              </a:spcBef>
              <a:spcAft>
                <a:spcPts val="0"/>
              </a:spcAft>
            </a:pPr>
            <a:r>
              <a:rPr lang="en-US" sz="2300" dirty="0"/>
              <a:t>What are differences between biographies, autobiographies, and memoirs?</a:t>
            </a:r>
          </a:p>
          <a:p>
            <a:pPr>
              <a:spcBef>
                <a:spcPts val="0"/>
              </a:spcBef>
              <a:spcAft>
                <a:spcPts val="0"/>
              </a:spcAft>
            </a:pPr>
            <a:r>
              <a:rPr lang="en-US" sz="2300" dirty="0"/>
              <a:t>How do memoirs help us understand how individuals developed their Korean American identity?</a:t>
            </a:r>
          </a:p>
          <a:p>
            <a:pPr>
              <a:spcBef>
                <a:spcPts val="0"/>
              </a:spcBef>
              <a:spcAft>
                <a:spcPts val="0"/>
              </a:spcAft>
            </a:pPr>
            <a:r>
              <a:rPr lang="en-US" sz="2300" dirty="0"/>
              <a:t>How have movies directed by or starring Koreans and Korean Americans made an international impact?</a:t>
            </a:r>
          </a:p>
          <a:p>
            <a:pPr>
              <a:spcBef>
                <a:spcPts val="0"/>
              </a:spcBef>
              <a:spcAft>
                <a:spcPts val="0"/>
              </a:spcAft>
            </a:pPr>
            <a:r>
              <a:rPr lang="en-US" sz="2300" dirty="0"/>
              <a:t>How have Korean Americans contributed to the United States and the world?</a:t>
            </a:r>
          </a:p>
          <a:p>
            <a:pPr>
              <a:spcBef>
                <a:spcPts val="0"/>
              </a:spcBef>
              <a:spcAft>
                <a:spcPts val="0"/>
              </a:spcAft>
            </a:pPr>
            <a:r>
              <a:rPr lang="en-US" sz="2300" dirty="0"/>
              <a:t>How have contributions of Korean Americans influenced your understanding of Korean Americans and their future?</a:t>
            </a:r>
          </a:p>
        </p:txBody>
      </p:sp>
      <p:sp>
        <p:nvSpPr>
          <p:cNvPr id="5" name="Slide Number Placeholder 4">
            <a:extLst>
              <a:ext uri="{FF2B5EF4-FFF2-40B4-BE49-F238E27FC236}">
                <a16:creationId xmlns:a16="http://schemas.microsoft.com/office/drawing/2014/main" id="{12D78F28-BF83-89A2-C1C5-A66F0A9CA5B9}"/>
              </a:ext>
            </a:extLst>
          </p:cNvPr>
          <p:cNvSpPr>
            <a:spLocks noGrp="1"/>
          </p:cNvSpPr>
          <p:nvPr>
            <p:ph type="sldNum" sz="quarter" idx="12"/>
          </p:nvPr>
        </p:nvSpPr>
        <p:spPr/>
        <p:txBody>
          <a:bodyPr/>
          <a:lstStyle/>
          <a:p>
            <a:fld id="{92367B23-D481-47B8-9DC9-53041C5CD72C}" type="slidenum">
              <a:rPr lang="en-US" smtClean="0"/>
              <a:t>25</a:t>
            </a:fld>
            <a:endParaRPr lang="en-US"/>
          </a:p>
        </p:txBody>
      </p:sp>
    </p:spTree>
    <p:extLst>
      <p:ext uri="{BB962C8B-B14F-4D97-AF65-F5344CB8AC3E}">
        <p14:creationId xmlns:p14="http://schemas.microsoft.com/office/powerpoint/2010/main" val="17672845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18D8F-CFB0-4C00-969F-0A1EAEE6CCBE}"/>
              </a:ext>
            </a:extLst>
          </p:cNvPr>
          <p:cNvSpPr>
            <a:spLocks noGrp="1"/>
          </p:cNvSpPr>
          <p:nvPr>
            <p:ph type="title"/>
          </p:nvPr>
        </p:nvSpPr>
        <p:spPr>
          <a:xfrm>
            <a:off x="914400" y="915337"/>
            <a:ext cx="7434470" cy="1303867"/>
          </a:xfrm>
        </p:spPr>
        <p:txBody>
          <a:bodyPr>
            <a:normAutofit fontScale="90000"/>
          </a:bodyPr>
          <a:lstStyle/>
          <a:p>
            <a:r>
              <a:rPr lang="en-US" b="1" dirty="0"/>
              <a:t>Korean Americans: Past and Present</a:t>
            </a:r>
          </a:p>
        </p:txBody>
      </p:sp>
      <p:pic>
        <p:nvPicPr>
          <p:cNvPr id="4" name="Online Media 3" title="Korean Americans: Past and Present | Susie Woo">
            <a:hlinkClick r:id="" action="ppaction://media"/>
            <a:extLst>
              <a:ext uri="{FF2B5EF4-FFF2-40B4-BE49-F238E27FC236}">
                <a16:creationId xmlns:a16="http://schemas.microsoft.com/office/drawing/2014/main" id="{79D13601-DA66-4744-A6EF-2C6EB9212F7D}"/>
              </a:ext>
            </a:extLst>
          </p:cNvPr>
          <p:cNvPicPr>
            <a:picLocks noGrp="1" noRot="1" noChangeAspect="1"/>
          </p:cNvPicPr>
          <p:nvPr>
            <p:ph idx="1"/>
            <a:videoFile r:link="rId1"/>
          </p:nvPr>
        </p:nvPicPr>
        <p:blipFill>
          <a:blip r:embed="rId3"/>
          <a:stretch>
            <a:fillRect/>
          </a:stretch>
        </p:blipFill>
        <p:spPr>
          <a:xfrm>
            <a:off x="4831644" y="2581854"/>
            <a:ext cx="3429664" cy="1929186"/>
          </a:xfrm>
          <a:prstGeom prst="rect">
            <a:avLst/>
          </a:prstGeom>
        </p:spPr>
      </p:pic>
      <p:sp>
        <p:nvSpPr>
          <p:cNvPr id="5" name="Rectangle 4">
            <a:extLst>
              <a:ext uri="{FF2B5EF4-FFF2-40B4-BE49-F238E27FC236}">
                <a16:creationId xmlns:a16="http://schemas.microsoft.com/office/drawing/2014/main" id="{3D2F0E45-BE80-458D-9EFA-FD04CDC95935}"/>
              </a:ext>
            </a:extLst>
          </p:cNvPr>
          <p:cNvSpPr/>
          <p:nvPr/>
        </p:nvSpPr>
        <p:spPr>
          <a:xfrm>
            <a:off x="914400" y="2576951"/>
            <a:ext cx="3779520" cy="1938992"/>
          </a:xfrm>
          <a:prstGeom prst="rect">
            <a:avLst/>
          </a:prstGeom>
        </p:spPr>
        <p:txBody>
          <a:bodyPr wrap="square">
            <a:spAutoFit/>
          </a:bodyPr>
          <a:lstStyle/>
          <a:p>
            <a:r>
              <a:rPr lang="en-US" sz="2000" i="1" dirty="0">
                <a:solidFill>
                  <a:srgbClr val="030303"/>
                </a:solidFill>
                <a:latin typeface="Cento"/>
              </a:rPr>
              <a:t>Susie Woo</a:t>
            </a:r>
            <a:r>
              <a:rPr lang="en-US" sz="2000" dirty="0">
                <a:solidFill>
                  <a:srgbClr val="030303"/>
                </a:solidFill>
                <a:latin typeface="Cento"/>
              </a:rPr>
              <a:t>, Associate Professor of American Studies at Cal State Fullerton, shares the struggles of Korean immigrants in the United States and the history that has brought them here. </a:t>
            </a:r>
            <a:endParaRPr lang="en-US" sz="2000" dirty="0"/>
          </a:p>
        </p:txBody>
      </p:sp>
      <p:sp>
        <p:nvSpPr>
          <p:cNvPr id="6" name="Rectangle 5">
            <a:extLst>
              <a:ext uri="{FF2B5EF4-FFF2-40B4-BE49-F238E27FC236}">
                <a16:creationId xmlns:a16="http://schemas.microsoft.com/office/drawing/2014/main" id="{158C02D0-3D1D-4A8A-A723-50EFBB399E55}"/>
              </a:ext>
            </a:extLst>
          </p:cNvPr>
          <p:cNvSpPr/>
          <p:nvPr/>
        </p:nvSpPr>
        <p:spPr>
          <a:xfrm>
            <a:off x="914400" y="4511040"/>
            <a:ext cx="7346908" cy="1323439"/>
          </a:xfrm>
          <a:prstGeom prst="rect">
            <a:avLst/>
          </a:prstGeom>
        </p:spPr>
        <p:txBody>
          <a:bodyPr wrap="square">
            <a:spAutoFit/>
          </a:bodyPr>
          <a:lstStyle/>
          <a:p>
            <a:r>
              <a:rPr lang="en-US" sz="2000" dirty="0">
                <a:solidFill>
                  <a:srgbClr val="030303"/>
                </a:solidFill>
                <a:latin typeface="Cento"/>
              </a:rPr>
              <a:t>Challenging many myths about Korean Americans, she shares her own story, while discussing the three waves of Korean immigration, their religion, pop culture, and Korean American achievement in a country they have come to call their own. </a:t>
            </a:r>
            <a:endParaRPr lang="en-US" sz="2000" dirty="0"/>
          </a:p>
        </p:txBody>
      </p:sp>
      <p:sp>
        <p:nvSpPr>
          <p:cNvPr id="7" name="Slide Number Placeholder 6">
            <a:extLst>
              <a:ext uri="{FF2B5EF4-FFF2-40B4-BE49-F238E27FC236}">
                <a16:creationId xmlns:a16="http://schemas.microsoft.com/office/drawing/2014/main" id="{A7354F83-90F3-5BCC-CDD9-4716B5EE979F}"/>
              </a:ext>
            </a:extLst>
          </p:cNvPr>
          <p:cNvSpPr>
            <a:spLocks noGrp="1"/>
          </p:cNvSpPr>
          <p:nvPr>
            <p:ph type="sldNum" sz="quarter" idx="12"/>
          </p:nvPr>
        </p:nvSpPr>
        <p:spPr/>
        <p:txBody>
          <a:bodyPr/>
          <a:lstStyle/>
          <a:p>
            <a:fld id="{92367B23-D481-47B8-9DC9-53041C5CD72C}" type="slidenum">
              <a:rPr lang="en-US" smtClean="0"/>
              <a:t>26</a:t>
            </a:fld>
            <a:endParaRPr lang="en-US"/>
          </a:p>
        </p:txBody>
      </p:sp>
    </p:spTree>
    <p:extLst>
      <p:ext uri="{BB962C8B-B14F-4D97-AF65-F5344CB8AC3E}">
        <p14:creationId xmlns:p14="http://schemas.microsoft.com/office/powerpoint/2010/main" val="16894675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9E34B7-FDA1-47CF-BEA8-3141125031CB}"/>
              </a:ext>
            </a:extLst>
          </p:cNvPr>
          <p:cNvSpPr>
            <a:spLocks noGrp="1"/>
          </p:cNvSpPr>
          <p:nvPr>
            <p:ph type="title"/>
          </p:nvPr>
        </p:nvSpPr>
        <p:spPr/>
        <p:txBody>
          <a:bodyPr/>
          <a:lstStyle/>
          <a:p>
            <a:r>
              <a:rPr lang="en-US" b="1" dirty="0"/>
              <a:t>Examples of </a:t>
            </a:r>
            <a:br>
              <a:rPr lang="en-US" b="1" dirty="0"/>
            </a:br>
            <a:r>
              <a:rPr lang="en-US" b="1" dirty="0"/>
              <a:t>Notable Korean Americans</a:t>
            </a:r>
          </a:p>
        </p:txBody>
      </p:sp>
      <p:sp>
        <p:nvSpPr>
          <p:cNvPr id="3" name="Slide Number Placeholder 2">
            <a:extLst>
              <a:ext uri="{FF2B5EF4-FFF2-40B4-BE49-F238E27FC236}">
                <a16:creationId xmlns:a16="http://schemas.microsoft.com/office/drawing/2014/main" id="{45C3EE23-E491-AE7E-AB22-3CF3252489C8}"/>
              </a:ext>
            </a:extLst>
          </p:cNvPr>
          <p:cNvSpPr>
            <a:spLocks noGrp="1"/>
          </p:cNvSpPr>
          <p:nvPr>
            <p:ph type="sldNum" sz="quarter" idx="12"/>
          </p:nvPr>
        </p:nvSpPr>
        <p:spPr/>
        <p:txBody>
          <a:bodyPr/>
          <a:lstStyle/>
          <a:p>
            <a:fld id="{92367B23-D481-47B8-9DC9-53041C5CD72C}" type="slidenum">
              <a:rPr lang="en-US" smtClean="0"/>
              <a:t>27</a:t>
            </a:fld>
            <a:endParaRPr lang="en-US"/>
          </a:p>
        </p:txBody>
      </p:sp>
    </p:spTree>
    <p:extLst>
      <p:ext uri="{BB962C8B-B14F-4D97-AF65-F5344CB8AC3E}">
        <p14:creationId xmlns:p14="http://schemas.microsoft.com/office/powerpoint/2010/main" val="2589197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469FCE-C743-43F3-AAA9-0F4217479A18}"/>
              </a:ext>
            </a:extLst>
          </p:cNvPr>
          <p:cNvSpPr>
            <a:spLocks noGrp="1"/>
          </p:cNvSpPr>
          <p:nvPr>
            <p:ph type="title"/>
          </p:nvPr>
        </p:nvSpPr>
        <p:spPr>
          <a:xfrm>
            <a:off x="980661" y="1139886"/>
            <a:ext cx="7368209" cy="1303867"/>
          </a:xfrm>
        </p:spPr>
        <p:txBody>
          <a:bodyPr>
            <a:normAutofit/>
          </a:bodyPr>
          <a:lstStyle/>
          <a:p>
            <a:r>
              <a:rPr lang="en-US" sz="3200" b="1" dirty="0"/>
              <a:t>Korean Americans in U.S. Congress</a:t>
            </a:r>
          </a:p>
        </p:txBody>
      </p:sp>
      <p:sp>
        <p:nvSpPr>
          <p:cNvPr id="5" name="Content Placeholder 4">
            <a:extLst>
              <a:ext uri="{FF2B5EF4-FFF2-40B4-BE49-F238E27FC236}">
                <a16:creationId xmlns:a16="http://schemas.microsoft.com/office/drawing/2014/main" id="{61D96DA4-B235-4F82-8490-B8434FE08AA4}"/>
              </a:ext>
            </a:extLst>
          </p:cNvPr>
          <p:cNvSpPr>
            <a:spLocks noGrp="1"/>
          </p:cNvSpPr>
          <p:nvPr>
            <p:ph idx="1"/>
          </p:nvPr>
        </p:nvSpPr>
        <p:spPr>
          <a:xfrm>
            <a:off x="788503" y="2490135"/>
            <a:ext cx="7619999" cy="1359623"/>
          </a:xfrm>
        </p:spPr>
        <p:txBody>
          <a:bodyPr>
            <a:normAutofit/>
          </a:bodyPr>
          <a:lstStyle/>
          <a:p>
            <a:pPr marL="112713" indent="-112713">
              <a:spcBef>
                <a:spcPts val="0"/>
              </a:spcBef>
              <a:spcAft>
                <a:spcPts val="0"/>
              </a:spcAft>
            </a:pPr>
            <a:r>
              <a:rPr lang="en-US" sz="1400" dirty="0"/>
              <a:t>Throughout the course of roughly a century since Koreans initially migrated to the United States, only two Koreans were elected to the U.S. House of Representatives. </a:t>
            </a:r>
          </a:p>
          <a:p>
            <a:pPr lvl="1">
              <a:spcBef>
                <a:spcPts val="0"/>
              </a:spcBef>
              <a:spcAft>
                <a:spcPts val="0"/>
              </a:spcAft>
            </a:pPr>
            <a:r>
              <a:rPr lang="en-US" sz="1200" dirty="0"/>
              <a:t>In 1992, Jay Kim (U.S. House of Representatives from California) became the very first Korean American to serve in Congress. </a:t>
            </a:r>
          </a:p>
          <a:p>
            <a:pPr lvl="1">
              <a:spcBef>
                <a:spcPts val="0"/>
              </a:spcBef>
              <a:spcAft>
                <a:spcPts val="0"/>
              </a:spcAft>
            </a:pPr>
            <a:r>
              <a:rPr lang="en-US" sz="1200" dirty="0"/>
              <a:t>Almost three decades later, in 2019, Andy Kim became the second Korean American to serve. </a:t>
            </a:r>
          </a:p>
          <a:p>
            <a:pPr marL="112713" indent="-112713">
              <a:spcBef>
                <a:spcPts val="0"/>
              </a:spcBef>
              <a:spcAft>
                <a:spcPts val="0"/>
              </a:spcAft>
            </a:pPr>
            <a:r>
              <a:rPr lang="en-US" sz="1400" dirty="0"/>
              <a:t>For the first time in history, four Korean Americans were sworn into the 117th Congress in 2021.</a:t>
            </a:r>
          </a:p>
        </p:txBody>
      </p:sp>
      <p:pic>
        <p:nvPicPr>
          <p:cNvPr id="7" name="Picture 6">
            <a:extLst>
              <a:ext uri="{FF2B5EF4-FFF2-40B4-BE49-F238E27FC236}">
                <a16:creationId xmlns:a16="http://schemas.microsoft.com/office/drawing/2014/main" id="{37FBA6A7-8C1F-49C2-825B-626A59B8E2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497" y="3849758"/>
            <a:ext cx="1796154" cy="1787063"/>
          </a:xfrm>
          <a:prstGeom prst="rect">
            <a:avLst/>
          </a:prstGeom>
        </p:spPr>
      </p:pic>
      <p:pic>
        <p:nvPicPr>
          <p:cNvPr id="9" name="Picture 8">
            <a:extLst>
              <a:ext uri="{FF2B5EF4-FFF2-40B4-BE49-F238E27FC236}">
                <a16:creationId xmlns:a16="http://schemas.microsoft.com/office/drawing/2014/main" id="{A6A208AD-0094-4395-BAEF-1EB5B88C65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1619" y="3849755"/>
            <a:ext cx="1525502" cy="1787064"/>
          </a:xfrm>
          <a:prstGeom prst="rect">
            <a:avLst/>
          </a:prstGeom>
        </p:spPr>
      </p:pic>
      <p:pic>
        <p:nvPicPr>
          <p:cNvPr id="11" name="Picture 10">
            <a:extLst>
              <a:ext uri="{FF2B5EF4-FFF2-40B4-BE49-F238E27FC236}">
                <a16:creationId xmlns:a16="http://schemas.microsoft.com/office/drawing/2014/main" id="{E03D9E7F-F11D-4F77-A8DB-C491A460E7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7089" y="3849758"/>
            <a:ext cx="1845365" cy="1787064"/>
          </a:xfrm>
          <a:prstGeom prst="rect">
            <a:avLst/>
          </a:prstGeom>
        </p:spPr>
      </p:pic>
      <p:pic>
        <p:nvPicPr>
          <p:cNvPr id="13" name="Picture 12">
            <a:extLst>
              <a:ext uri="{FF2B5EF4-FFF2-40B4-BE49-F238E27FC236}">
                <a16:creationId xmlns:a16="http://schemas.microsoft.com/office/drawing/2014/main" id="{1448A4F2-818B-40F9-B8CE-30E181064F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3138" y="3849756"/>
            <a:ext cx="1845365" cy="1787063"/>
          </a:xfrm>
          <a:prstGeom prst="rect">
            <a:avLst/>
          </a:prstGeom>
        </p:spPr>
      </p:pic>
      <p:sp>
        <p:nvSpPr>
          <p:cNvPr id="14" name="TextBox 13">
            <a:extLst>
              <a:ext uri="{FF2B5EF4-FFF2-40B4-BE49-F238E27FC236}">
                <a16:creationId xmlns:a16="http://schemas.microsoft.com/office/drawing/2014/main" id="{04CBC45F-2C1F-4581-A397-B0DD32CB69F3}"/>
              </a:ext>
            </a:extLst>
          </p:cNvPr>
          <p:cNvSpPr txBox="1"/>
          <p:nvPr/>
        </p:nvSpPr>
        <p:spPr>
          <a:xfrm>
            <a:off x="794434" y="5618577"/>
            <a:ext cx="1627693" cy="646331"/>
          </a:xfrm>
          <a:prstGeom prst="rect">
            <a:avLst/>
          </a:prstGeom>
          <a:noFill/>
        </p:spPr>
        <p:txBody>
          <a:bodyPr wrap="square" rtlCol="0">
            <a:spAutoFit/>
          </a:bodyPr>
          <a:lstStyle/>
          <a:p>
            <a:pPr algn="ctr"/>
            <a:r>
              <a:rPr lang="en-US" sz="1400" dirty="0">
                <a:latin typeface="Arial Black" panose="020B0A04020102020204" pitchFamily="34" charset="0"/>
              </a:rPr>
              <a:t>Andy Kim </a:t>
            </a:r>
          </a:p>
          <a:p>
            <a:pPr algn="ctr"/>
            <a:r>
              <a:rPr lang="en-US" sz="1200" b="1" dirty="0">
                <a:latin typeface="Arial Black" panose="020B0A04020102020204" pitchFamily="34" charset="0"/>
              </a:rPr>
              <a:t>New Jersey (D) </a:t>
            </a:r>
          </a:p>
          <a:p>
            <a:pPr algn="ctr"/>
            <a:r>
              <a:rPr lang="en-US" sz="1000" dirty="0">
                <a:latin typeface="Arial" panose="020B0604020202020204" pitchFamily="34" charset="0"/>
                <a:cs typeface="Arial" panose="020B0604020202020204" pitchFamily="34" charset="0"/>
              </a:rPr>
              <a:t>(2019-Present)</a:t>
            </a:r>
          </a:p>
        </p:txBody>
      </p:sp>
      <p:sp>
        <p:nvSpPr>
          <p:cNvPr id="15" name="TextBox 14">
            <a:extLst>
              <a:ext uri="{FF2B5EF4-FFF2-40B4-BE49-F238E27FC236}">
                <a16:creationId xmlns:a16="http://schemas.microsoft.com/office/drawing/2014/main" id="{B898EA0F-018E-45BE-9E1E-A9691C93E7A1}"/>
              </a:ext>
            </a:extLst>
          </p:cNvPr>
          <p:cNvSpPr txBox="1"/>
          <p:nvPr/>
        </p:nvSpPr>
        <p:spPr>
          <a:xfrm>
            <a:off x="2640214" y="5636819"/>
            <a:ext cx="1603391" cy="677108"/>
          </a:xfrm>
          <a:prstGeom prst="rect">
            <a:avLst/>
          </a:prstGeom>
          <a:noFill/>
        </p:spPr>
        <p:txBody>
          <a:bodyPr wrap="square" rtlCol="0">
            <a:spAutoFit/>
          </a:bodyPr>
          <a:lstStyle/>
          <a:p>
            <a:pPr algn="ctr"/>
            <a:r>
              <a:rPr lang="en-US" sz="1400" dirty="0">
                <a:latin typeface="Arial Black" panose="020B0A04020102020204" pitchFamily="34" charset="0"/>
              </a:rPr>
              <a:t>Young Kim </a:t>
            </a:r>
            <a:r>
              <a:rPr lang="en-US" sz="1200" dirty="0">
                <a:latin typeface="Arial Black" panose="020B0A04020102020204" pitchFamily="34" charset="0"/>
              </a:rPr>
              <a:t>California (R)</a:t>
            </a:r>
            <a:r>
              <a:rPr lang="en-US" sz="1400" dirty="0">
                <a:latin typeface="Arial Black" panose="020B0A04020102020204" pitchFamily="34" charset="0"/>
              </a:rPr>
              <a:t> </a:t>
            </a:r>
          </a:p>
          <a:p>
            <a:pPr algn="ctr"/>
            <a:r>
              <a:rPr lang="en-US" sz="1000" dirty="0">
                <a:latin typeface="Arial" panose="020B0604020202020204" pitchFamily="34" charset="0"/>
                <a:cs typeface="Arial" panose="020B0604020202020204" pitchFamily="34" charset="0"/>
              </a:rPr>
              <a:t>(2021- Present)</a:t>
            </a:r>
          </a:p>
        </p:txBody>
      </p:sp>
      <p:sp>
        <p:nvSpPr>
          <p:cNvPr id="16" name="TextBox 15">
            <a:extLst>
              <a:ext uri="{FF2B5EF4-FFF2-40B4-BE49-F238E27FC236}">
                <a16:creationId xmlns:a16="http://schemas.microsoft.com/office/drawing/2014/main" id="{429F8C50-0D07-494E-8B1B-F78E4BF5A769}"/>
              </a:ext>
            </a:extLst>
          </p:cNvPr>
          <p:cNvSpPr txBox="1"/>
          <p:nvPr/>
        </p:nvSpPr>
        <p:spPr>
          <a:xfrm>
            <a:off x="4355009" y="5597236"/>
            <a:ext cx="2155117" cy="630942"/>
          </a:xfrm>
          <a:prstGeom prst="rect">
            <a:avLst/>
          </a:prstGeom>
          <a:noFill/>
        </p:spPr>
        <p:txBody>
          <a:bodyPr wrap="square" rtlCol="0">
            <a:spAutoFit/>
          </a:bodyPr>
          <a:lstStyle/>
          <a:p>
            <a:pPr algn="ctr"/>
            <a:r>
              <a:rPr lang="en-US" sz="1300" dirty="0">
                <a:latin typeface="Arial Black" panose="020B0A04020102020204" pitchFamily="34" charset="0"/>
              </a:rPr>
              <a:t>Michelle Park Steele </a:t>
            </a:r>
          </a:p>
          <a:p>
            <a:pPr algn="ctr"/>
            <a:r>
              <a:rPr lang="en-US" sz="1200" dirty="0">
                <a:latin typeface="Arial Black" panose="020B0A04020102020204" pitchFamily="34" charset="0"/>
              </a:rPr>
              <a:t>California (R)</a:t>
            </a:r>
          </a:p>
          <a:p>
            <a:pPr algn="ctr"/>
            <a:r>
              <a:rPr lang="en-US" sz="1000" dirty="0">
                <a:latin typeface="Arial" panose="020B0604020202020204" pitchFamily="34" charset="0"/>
                <a:cs typeface="Arial" panose="020B0604020202020204" pitchFamily="34" charset="0"/>
              </a:rPr>
              <a:t>(2021-Present)</a:t>
            </a:r>
          </a:p>
        </p:txBody>
      </p:sp>
      <p:sp>
        <p:nvSpPr>
          <p:cNvPr id="17" name="TextBox 16">
            <a:extLst>
              <a:ext uri="{FF2B5EF4-FFF2-40B4-BE49-F238E27FC236}">
                <a16:creationId xmlns:a16="http://schemas.microsoft.com/office/drawing/2014/main" id="{A2327F0E-CAC7-4DF3-A368-C6F0B4D7FE49}"/>
              </a:ext>
            </a:extLst>
          </p:cNvPr>
          <p:cNvSpPr txBox="1"/>
          <p:nvPr/>
        </p:nvSpPr>
        <p:spPr>
          <a:xfrm>
            <a:off x="6503787" y="5636819"/>
            <a:ext cx="2050492" cy="677108"/>
          </a:xfrm>
          <a:prstGeom prst="rect">
            <a:avLst/>
          </a:prstGeom>
          <a:noFill/>
        </p:spPr>
        <p:txBody>
          <a:bodyPr wrap="square" rtlCol="0">
            <a:spAutoFit/>
          </a:bodyPr>
          <a:lstStyle/>
          <a:p>
            <a:pPr algn="ctr"/>
            <a:r>
              <a:rPr lang="en-US" sz="1400" dirty="0">
                <a:latin typeface="Arial Black" panose="020B0A04020102020204" pitchFamily="34" charset="0"/>
              </a:rPr>
              <a:t>Marilyn Strickland </a:t>
            </a:r>
            <a:r>
              <a:rPr lang="en-US" sz="1200" dirty="0">
                <a:latin typeface="Arial Black" panose="020B0A04020102020204" pitchFamily="34" charset="0"/>
              </a:rPr>
              <a:t>Washington(D)</a:t>
            </a:r>
            <a:r>
              <a:rPr lang="en-US" sz="1400" dirty="0">
                <a:latin typeface="Arial Black" panose="020B0A04020102020204" pitchFamily="34" charset="0"/>
              </a:rPr>
              <a:t> </a:t>
            </a:r>
          </a:p>
          <a:p>
            <a:pPr algn="ctr"/>
            <a:r>
              <a:rPr lang="en-US" sz="1000" dirty="0">
                <a:latin typeface="Arial" panose="020B0604020202020204" pitchFamily="34" charset="0"/>
                <a:cs typeface="Arial" panose="020B0604020202020204" pitchFamily="34" charset="0"/>
              </a:rPr>
              <a:t>(2021-Present)</a:t>
            </a:r>
          </a:p>
        </p:txBody>
      </p:sp>
      <p:sp>
        <p:nvSpPr>
          <p:cNvPr id="3" name="Slide Number Placeholder 2">
            <a:extLst>
              <a:ext uri="{FF2B5EF4-FFF2-40B4-BE49-F238E27FC236}">
                <a16:creationId xmlns:a16="http://schemas.microsoft.com/office/drawing/2014/main" id="{6C0EB1FB-F9D9-954D-2665-DB96D4663091}"/>
              </a:ext>
            </a:extLst>
          </p:cNvPr>
          <p:cNvSpPr>
            <a:spLocks noGrp="1"/>
          </p:cNvSpPr>
          <p:nvPr>
            <p:ph type="sldNum" sz="quarter" idx="12"/>
          </p:nvPr>
        </p:nvSpPr>
        <p:spPr>
          <a:xfrm rot="10800000" flipV="1">
            <a:off x="7509163" y="6491843"/>
            <a:ext cx="1187531" cy="241465"/>
          </a:xfrm>
        </p:spPr>
        <p:txBody>
          <a:bodyPr/>
          <a:lstStyle/>
          <a:p>
            <a:pPr algn="l"/>
            <a:fld id="{92937F14-DB24-4DC2-814B-2189A7C0AC26}" type="slidenum">
              <a:rPr lang="en-US" sz="1000" smtClean="0">
                <a:latin typeface="Arial" panose="020B0604020202020204" pitchFamily="34" charset="0"/>
                <a:cs typeface="Arial" panose="020B0604020202020204" pitchFamily="34" charset="0"/>
              </a:rPr>
              <a:pPr/>
              <a:t>28</a:t>
            </a:fld>
            <a:endParaRPr lang="en-US" dirty="0"/>
          </a:p>
        </p:txBody>
      </p:sp>
    </p:spTree>
    <p:extLst>
      <p:ext uri="{BB962C8B-B14F-4D97-AF65-F5344CB8AC3E}">
        <p14:creationId xmlns:p14="http://schemas.microsoft.com/office/powerpoint/2010/main" val="10305087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68372-7971-43D2-868D-03FB462C5736}"/>
              </a:ext>
            </a:extLst>
          </p:cNvPr>
          <p:cNvSpPr>
            <a:spLocks noGrp="1"/>
          </p:cNvSpPr>
          <p:nvPr>
            <p:ph type="title"/>
          </p:nvPr>
        </p:nvSpPr>
        <p:spPr>
          <a:xfrm>
            <a:off x="477078" y="915337"/>
            <a:ext cx="8183218" cy="1303867"/>
          </a:xfrm>
        </p:spPr>
        <p:txBody>
          <a:bodyPr>
            <a:normAutofit fontScale="90000"/>
          </a:bodyPr>
          <a:lstStyle/>
          <a:p>
            <a:r>
              <a:rPr lang="en-US" b="1" dirty="0"/>
              <a:t>Korean American Scientists and Engineers</a:t>
            </a:r>
          </a:p>
        </p:txBody>
      </p:sp>
      <p:graphicFrame>
        <p:nvGraphicFramePr>
          <p:cNvPr id="4" name="Content Placeholder 3">
            <a:extLst>
              <a:ext uri="{FF2B5EF4-FFF2-40B4-BE49-F238E27FC236}">
                <a16:creationId xmlns:a16="http://schemas.microsoft.com/office/drawing/2014/main" id="{02424B51-51F6-4407-ADBB-EF1AA45FD384}"/>
              </a:ext>
            </a:extLst>
          </p:cNvPr>
          <p:cNvGraphicFramePr>
            <a:graphicFrameLocks noGrp="1"/>
          </p:cNvGraphicFramePr>
          <p:nvPr>
            <p:ph idx="1"/>
            <p:extLst>
              <p:ext uri="{D42A27DB-BD31-4B8C-83A1-F6EECF244321}">
                <p14:modId xmlns:p14="http://schemas.microsoft.com/office/powerpoint/2010/main" val="4227401430"/>
              </p:ext>
            </p:extLst>
          </p:nvPr>
        </p:nvGraphicFramePr>
        <p:xfrm>
          <a:off x="364434" y="2083954"/>
          <a:ext cx="8302488" cy="4388767"/>
        </p:xfrm>
        <a:graphic>
          <a:graphicData uri="http://schemas.openxmlformats.org/drawingml/2006/table">
            <a:tbl>
              <a:tblPr firstRow="1" bandRow="1">
                <a:tableStyleId>{8A107856-5554-42FB-B03E-39F5DBC370BA}</a:tableStyleId>
              </a:tblPr>
              <a:tblGrid>
                <a:gridCol w="2075622">
                  <a:extLst>
                    <a:ext uri="{9D8B030D-6E8A-4147-A177-3AD203B41FA5}">
                      <a16:colId xmlns:a16="http://schemas.microsoft.com/office/drawing/2014/main" val="2358336358"/>
                    </a:ext>
                  </a:extLst>
                </a:gridCol>
                <a:gridCol w="2075622">
                  <a:extLst>
                    <a:ext uri="{9D8B030D-6E8A-4147-A177-3AD203B41FA5}">
                      <a16:colId xmlns:a16="http://schemas.microsoft.com/office/drawing/2014/main" val="3794804159"/>
                    </a:ext>
                  </a:extLst>
                </a:gridCol>
                <a:gridCol w="2075622">
                  <a:extLst>
                    <a:ext uri="{9D8B030D-6E8A-4147-A177-3AD203B41FA5}">
                      <a16:colId xmlns:a16="http://schemas.microsoft.com/office/drawing/2014/main" val="1632596280"/>
                    </a:ext>
                  </a:extLst>
                </a:gridCol>
                <a:gridCol w="2075622">
                  <a:extLst>
                    <a:ext uri="{9D8B030D-6E8A-4147-A177-3AD203B41FA5}">
                      <a16:colId xmlns:a16="http://schemas.microsoft.com/office/drawing/2014/main" val="372690074"/>
                    </a:ext>
                  </a:extLst>
                </a:gridCol>
              </a:tblGrid>
              <a:tr h="1858927">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961270568"/>
                  </a:ext>
                </a:extLst>
              </a:tr>
              <a:tr h="185892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kern="1200" dirty="0">
                          <a:effectLst/>
                          <a:latin typeface="Calibri" panose="020F0502020204030204" pitchFamily="34" charset="0"/>
                          <a:cs typeface="Calibri" panose="020F0502020204030204" pitchFamily="34" charset="0"/>
                        </a:rPr>
                        <a:t>Jefferson Y. “Jeff” Han</a:t>
                      </a:r>
                      <a:r>
                        <a:rPr lang="en-US" sz="1600" kern="1200" dirty="0">
                          <a:effectLst/>
                          <a:latin typeface="Calibri" panose="020F0502020204030204" pitchFamily="34" charset="0"/>
                          <a:cs typeface="Calibri" panose="020F0502020204030204" pitchFamily="34" charset="0"/>
                        </a:rPr>
                        <a:t> is one of the main developers for multi-touch sensing, which allows recognition of more than two points of contact with the surface of a television or computer. </a:t>
                      </a:r>
                      <a:endParaRPr lang="en-US" sz="1600" dirty="0">
                        <a:latin typeface="Calibri" panose="020F0502020204030204" pitchFamily="34" charset="0"/>
                        <a:cs typeface="Calibri" panose="020F0502020204030204" pitchFamily="34" charset="0"/>
                      </a:endParaRPr>
                    </a:p>
                  </a:txBody>
                  <a:tcPr/>
                </a:tc>
                <a:tc>
                  <a:txBody>
                    <a:bodyPr/>
                    <a:lstStyle/>
                    <a:p>
                      <a:r>
                        <a:rPr lang="en-US" sz="1600" b="1" kern="1200" dirty="0">
                          <a:effectLst/>
                          <a:latin typeface="Calibri" panose="020F0502020204030204" pitchFamily="34" charset="0"/>
                          <a:cs typeface="Calibri" panose="020F0502020204030204" pitchFamily="34" charset="0"/>
                        </a:rPr>
                        <a:t>Larry Kwak </a:t>
                      </a:r>
                      <a:r>
                        <a:rPr lang="en-US" sz="1600" kern="1200" dirty="0">
                          <a:effectLst/>
                          <a:latin typeface="Calibri" panose="020F0502020204030204" pitchFamily="34" charset="0"/>
                          <a:cs typeface="Calibri" panose="020F0502020204030204" pitchFamily="34" charset="0"/>
                        </a:rPr>
                        <a:t>conducts cutting-edge research in the fields of immunology and cancer vaccinations. He is known for his innovation in the world’s first “cancer vaccine,” the lymphoma vaccine.</a:t>
                      </a:r>
                      <a:endParaRPr lang="en-US" sz="1600" dirty="0">
                        <a:latin typeface="Calibri" panose="020F0502020204030204" pitchFamily="34" charset="0"/>
                        <a:cs typeface="Calibri" panose="020F0502020204030204" pitchFamily="34" charset="0"/>
                      </a:endParaRPr>
                    </a:p>
                  </a:txBody>
                  <a:tcPr/>
                </a:tc>
                <a:tc>
                  <a:txBody>
                    <a:bodyPr/>
                    <a:lstStyle/>
                    <a:p>
                      <a:r>
                        <a:rPr lang="en-US" sz="1600" b="1" kern="1200" dirty="0">
                          <a:effectLst/>
                          <a:latin typeface="Calibri" panose="020F0502020204030204" pitchFamily="34" charset="0"/>
                          <a:cs typeface="Calibri" panose="020F0502020204030204" pitchFamily="34" charset="0"/>
                        </a:rPr>
                        <a:t>John Chun </a:t>
                      </a:r>
                      <a:r>
                        <a:rPr lang="en-US" sz="1600" kern="1200" dirty="0">
                          <a:effectLst/>
                          <a:latin typeface="Calibri" panose="020F0502020204030204" pitchFamily="34" charset="0"/>
                          <a:cs typeface="Calibri" panose="020F0502020204030204" pitchFamily="34" charset="0"/>
                        </a:rPr>
                        <a:t>was a Korean American car designer, known for his design of the Shelby Mustang GT350 and GT500, which started distribution nationwide in 1967. </a:t>
                      </a:r>
                      <a:endParaRPr lang="en-US" sz="1600" dirty="0">
                        <a:latin typeface="Calibri" panose="020F0502020204030204" pitchFamily="34" charset="0"/>
                        <a:cs typeface="Calibri" panose="020F0502020204030204" pitchFamily="34" charset="0"/>
                      </a:endParaRPr>
                    </a:p>
                  </a:txBody>
                  <a:tcPr/>
                </a:tc>
                <a:tc>
                  <a:txBody>
                    <a:bodyPr/>
                    <a:lstStyle/>
                    <a:p>
                      <a:r>
                        <a:rPr lang="en-US" sz="1600" b="1" kern="1200" dirty="0">
                          <a:effectLst/>
                          <a:latin typeface="Calibri" panose="020F0502020204030204" pitchFamily="34" charset="0"/>
                          <a:cs typeface="Calibri" panose="020F0502020204030204" pitchFamily="34" charset="0"/>
                        </a:rPr>
                        <a:t>Peter S. Kim </a:t>
                      </a:r>
                      <a:r>
                        <a:rPr lang="en-US" sz="1600" kern="1200" dirty="0">
                          <a:effectLst/>
                          <a:latin typeface="Calibri" panose="020F0502020204030204" pitchFamily="34" charset="0"/>
                          <a:cs typeface="Calibri" panose="020F0502020204030204" pitchFamily="34" charset="0"/>
                        </a:rPr>
                        <a:t>specializes in HIV/AIDS research and created compounds that prevent the AIDS virus from infecting cells, using the principle of membrane fusion. </a:t>
                      </a:r>
                      <a:endParaRPr lang="en-US" sz="1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276004878"/>
                  </a:ext>
                </a:extLst>
              </a:tr>
            </a:tbl>
          </a:graphicData>
        </a:graphic>
      </p:graphicFrame>
      <p:pic>
        <p:nvPicPr>
          <p:cNvPr id="6" name="Picture 5">
            <a:extLst>
              <a:ext uri="{FF2B5EF4-FFF2-40B4-BE49-F238E27FC236}">
                <a16:creationId xmlns:a16="http://schemas.microsoft.com/office/drawing/2014/main" id="{A46BF1C8-E285-457C-A94E-7BAF65D17A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7417" y="2149900"/>
            <a:ext cx="1364352" cy="1632122"/>
          </a:xfrm>
          <a:prstGeom prst="rect">
            <a:avLst/>
          </a:prstGeom>
        </p:spPr>
      </p:pic>
      <p:pic>
        <p:nvPicPr>
          <p:cNvPr id="8" name="Picture 7">
            <a:extLst>
              <a:ext uri="{FF2B5EF4-FFF2-40B4-BE49-F238E27FC236}">
                <a16:creationId xmlns:a16="http://schemas.microsoft.com/office/drawing/2014/main" id="{692F61B4-DA6C-4B8C-83D2-414A5D479A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247" y="2184685"/>
            <a:ext cx="1520075" cy="1631857"/>
          </a:xfrm>
          <a:prstGeom prst="rect">
            <a:avLst/>
          </a:prstGeom>
        </p:spPr>
      </p:pic>
      <p:pic>
        <p:nvPicPr>
          <p:cNvPr id="10" name="Picture 9">
            <a:extLst>
              <a:ext uri="{FF2B5EF4-FFF2-40B4-BE49-F238E27FC236}">
                <a16:creationId xmlns:a16="http://schemas.microsoft.com/office/drawing/2014/main" id="{4023F017-7D01-4575-B879-423AB02F46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704" y="2191386"/>
            <a:ext cx="1445448" cy="1642013"/>
          </a:xfrm>
          <a:prstGeom prst="rect">
            <a:avLst/>
          </a:prstGeom>
        </p:spPr>
      </p:pic>
      <p:pic>
        <p:nvPicPr>
          <p:cNvPr id="12" name="Picture 11">
            <a:extLst>
              <a:ext uri="{FF2B5EF4-FFF2-40B4-BE49-F238E27FC236}">
                <a16:creationId xmlns:a16="http://schemas.microsoft.com/office/drawing/2014/main" id="{CB4582CA-D0ED-4A96-8141-2D655F151EFE}"/>
              </a:ext>
            </a:extLst>
          </p:cNvPr>
          <p:cNvPicPr>
            <a:picLocks noChangeAspect="1"/>
          </p:cNvPicPr>
          <p:nvPr/>
        </p:nvPicPr>
        <p:blipFill rotWithShape="1">
          <a:blip r:embed="rId5">
            <a:extLst>
              <a:ext uri="{28A0092B-C50C-407E-A947-70E740481C1C}">
                <a14:useLocalDpi xmlns:a14="http://schemas.microsoft.com/office/drawing/2010/main" val="0"/>
              </a:ext>
            </a:extLst>
          </a:blip>
          <a:srcRect b="25720"/>
          <a:stretch/>
        </p:blipFill>
        <p:spPr>
          <a:xfrm>
            <a:off x="741198" y="2219204"/>
            <a:ext cx="1401393" cy="1562818"/>
          </a:xfrm>
          <a:prstGeom prst="rect">
            <a:avLst/>
          </a:prstGeom>
        </p:spPr>
      </p:pic>
      <p:sp>
        <p:nvSpPr>
          <p:cNvPr id="5" name="Slide Number Placeholder 4">
            <a:extLst>
              <a:ext uri="{FF2B5EF4-FFF2-40B4-BE49-F238E27FC236}">
                <a16:creationId xmlns:a16="http://schemas.microsoft.com/office/drawing/2014/main" id="{C507606D-5BB5-C7EE-CD7E-8EC7CB10009D}"/>
              </a:ext>
            </a:extLst>
          </p:cNvPr>
          <p:cNvSpPr>
            <a:spLocks noGrp="1"/>
          </p:cNvSpPr>
          <p:nvPr>
            <p:ph type="sldNum" sz="quarter" idx="12"/>
          </p:nvPr>
        </p:nvSpPr>
        <p:spPr/>
        <p:txBody>
          <a:bodyPr/>
          <a:lstStyle/>
          <a:p>
            <a:fld id="{92367B23-D481-47B8-9DC9-53041C5CD72C}" type="slidenum">
              <a:rPr lang="en-US" smtClean="0"/>
              <a:t>29</a:t>
            </a:fld>
            <a:endParaRPr lang="en-US"/>
          </a:p>
        </p:txBody>
      </p:sp>
    </p:spTree>
    <p:extLst>
      <p:ext uri="{BB962C8B-B14F-4D97-AF65-F5344CB8AC3E}">
        <p14:creationId xmlns:p14="http://schemas.microsoft.com/office/powerpoint/2010/main" val="1351214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24843-E02F-453B-B981-BFE4B30C2C15}"/>
              </a:ext>
            </a:extLst>
          </p:cNvPr>
          <p:cNvSpPr>
            <a:spLocks noGrp="1"/>
          </p:cNvSpPr>
          <p:nvPr>
            <p:ph type="title"/>
          </p:nvPr>
        </p:nvSpPr>
        <p:spPr/>
        <p:txBody>
          <a:bodyPr>
            <a:normAutofit/>
          </a:bodyPr>
          <a:lstStyle/>
          <a:p>
            <a:r>
              <a:rPr lang="en-US" b="1" dirty="0"/>
              <a:t>Activity 8.1 Questions</a:t>
            </a:r>
          </a:p>
        </p:txBody>
      </p:sp>
      <p:sp>
        <p:nvSpPr>
          <p:cNvPr id="3" name="Content Placeholder 2">
            <a:extLst>
              <a:ext uri="{FF2B5EF4-FFF2-40B4-BE49-F238E27FC236}">
                <a16:creationId xmlns:a16="http://schemas.microsoft.com/office/drawing/2014/main" id="{CD543AEF-B773-4FD6-9349-9445B00A0B92}"/>
              </a:ext>
            </a:extLst>
          </p:cNvPr>
          <p:cNvSpPr>
            <a:spLocks noGrp="1"/>
          </p:cNvSpPr>
          <p:nvPr>
            <p:ph idx="1"/>
          </p:nvPr>
        </p:nvSpPr>
        <p:spPr>
          <a:xfrm>
            <a:off x="971552" y="2395330"/>
            <a:ext cx="7200897" cy="3796748"/>
          </a:xfrm>
        </p:spPr>
        <p:txBody>
          <a:bodyPr>
            <a:noAutofit/>
          </a:bodyPr>
          <a:lstStyle/>
          <a:p>
            <a:r>
              <a:rPr lang="en-US" dirty="0"/>
              <a:t>What is Hallyu, the Korean Wave, and how is it impacting the global economy and global culture?</a:t>
            </a:r>
          </a:p>
          <a:p>
            <a:r>
              <a:rPr lang="en-US" dirty="0"/>
              <a:t>How is K-pop similar to and different from other genres of music?</a:t>
            </a:r>
          </a:p>
          <a:p>
            <a:r>
              <a:rPr lang="en-US" dirty="0"/>
              <a:t>How has the popularity of Korean culture and pop music shaped Korean American identity?</a:t>
            </a:r>
          </a:p>
          <a:p>
            <a:r>
              <a:rPr lang="en-US" dirty="0"/>
              <a:t>How has Korean culture and K-pop influenced your understanding of South Korea’s current status in the world?</a:t>
            </a:r>
          </a:p>
        </p:txBody>
      </p:sp>
      <p:sp>
        <p:nvSpPr>
          <p:cNvPr id="5" name="Slide Number Placeholder 4">
            <a:extLst>
              <a:ext uri="{FF2B5EF4-FFF2-40B4-BE49-F238E27FC236}">
                <a16:creationId xmlns:a16="http://schemas.microsoft.com/office/drawing/2014/main" id="{2C4924A0-E7AE-40F7-9E53-40431716E67B}"/>
              </a:ext>
            </a:extLst>
          </p:cNvPr>
          <p:cNvSpPr>
            <a:spLocks noGrp="1"/>
          </p:cNvSpPr>
          <p:nvPr>
            <p:ph type="sldNum" sz="quarter" idx="12"/>
          </p:nvPr>
        </p:nvSpPr>
        <p:spPr/>
        <p:txBody>
          <a:bodyPr/>
          <a:lstStyle/>
          <a:p>
            <a:fld id="{92367B23-D481-47B8-9DC9-53041C5CD72C}" type="slidenum">
              <a:rPr lang="en-US" smtClean="0"/>
              <a:t>3</a:t>
            </a:fld>
            <a:endParaRPr lang="en-US" dirty="0"/>
          </a:p>
        </p:txBody>
      </p:sp>
    </p:spTree>
    <p:extLst>
      <p:ext uri="{BB962C8B-B14F-4D97-AF65-F5344CB8AC3E}">
        <p14:creationId xmlns:p14="http://schemas.microsoft.com/office/powerpoint/2010/main" val="1758187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68372-7971-43D2-868D-03FB462C5736}"/>
              </a:ext>
            </a:extLst>
          </p:cNvPr>
          <p:cNvSpPr>
            <a:spLocks noGrp="1"/>
          </p:cNvSpPr>
          <p:nvPr>
            <p:ph type="title"/>
          </p:nvPr>
        </p:nvSpPr>
        <p:spPr>
          <a:xfrm>
            <a:off x="477078" y="915338"/>
            <a:ext cx="8183218" cy="867080"/>
          </a:xfrm>
        </p:spPr>
        <p:txBody>
          <a:bodyPr>
            <a:normAutofit/>
          </a:bodyPr>
          <a:lstStyle/>
          <a:p>
            <a:r>
              <a:rPr lang="en-US" b="1" dirty="0"/>
              <a:t>Korean American Athletes</a:t>
            </a:r>
          </a:p>
        </p:txBody>
      </p:sp>
      <p:graphicFrame>
        <p:nvGraphicFramePr>
          <p:cNvPr id="4" name="Content Placeholder 3">
            <a:extLst>
              <a:ext uri="{FF2B5EF4-FFF2-40B4-BE49-F238E27FC236}">
                <a16:creationId xmlns:a16="http://schemas.microsoft.com/office/drawing/2014/main" id="{02424B51-51F6-4407-ADBB-EF1AA45FD384}"/>
              </a:ext>
            </a:extLst>
          </p:cNvPr>
          <p:cNvGraphicFramePr>
            <a:graphicFrameLocks noGrp="1"/>
          </p:cNvGraphicFramePr>
          <p:nvPr>
            <p:ph idx="1"/>
            <p:extLst>
              <p:ext uri="{D42A27DB-BD31-4B8C-83A1-F6EECF244321}">
                <p14:modId xmlns:p14="http://schemas.microsoft.com/office/powerpoint/2010/main" val="2308008961"/>
              </p:ext>
            </p:extLst>
          </p:nvPr>
        </p:nvGraphicFramePr>
        <p:xfrm>
          <a:off x="104003" y="1885172"/>
          <a:ext cx="8819320" cy="4693567"/>
        </p:xfrm>
        <a:graphic>
          <a:graphicData uri="http://schemas.openxmlformats.org/drawingml/2006/table">
            <a:tbl>
              <a:tblPr firstRow="1" bandRow="1">
                <a:tableStyleId>{16D9F66E-5EB9-4882-86FB-DCBF35E3C3E4}</a:tableStyleId>
              </a:tblPr>
              <a:tblGrid>
                <a:gridCol w="1763864">
                  <a:extLst>
                    <a:ext uri="{9D8B030D-6E8A-4147-A177-3AD203B41FA5}">
                      <a16:colId xmlns:a16="http://schemas.microsoft.com/office/drawing/2014/main" val="2358336358"/>
                    </a:ext>
                  </a:extLst>
                </a:gridCol>
                <a:gridCol w="1763864">
                  <a:extLst>
                    <a:ext uri="{9D8B030D-6E8A-4147-A177-3AD203B41FA5}">
                      <a16:colId xmlns:a16="http://schemas.microsoft.com/office/drawing/2014/main" val="3794804159"/>
                    </a:ext>
                  </a:extLst>
                </a:gridCol>
                <a:gridCol w="1763864">
                  <a:extLst>
                    <a:ext uri="{9D8B030D-6E8A-4147-A177-3AD203B41FA5}">
                      <a16:colId xmlns:a16="http://schemas.microsoft.com/office/drawing/2014/main" val="1632596280"/>
                    </a:ext>
                  </a:extLst>
                </a:gridCol>
                <a:gridCol w="1763864">
                  <a:extLst>
                    <a:ext uri="{9D8B030D-6E8A-4147-A177-3AD203B41FA5}">
                      <a16:colId xmlns:a16="http://schemas.microsoft.com/office/drawing/2014/main" val="372690074"/>
                    </a:ext>
                  </a:extLst>
                </a:gridCol>
                <a:gridCol w="1763864">
                  <a:extLst>
                    <a:ext uri="{9D8B030D-6E8A-4147-A177-3AD203B41FA5}">
                      <a16:colId xmlns:a16="http://schemas.microsoft.com/office/drawing/2014/main" val="3249810269"/>
                    </a:ext>
                  </a:extLst>
                </a:gridCol>
              </a:tblGrid>
              <a:tr h="1858927">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961270568"/>
                  </a:ext>
                </a:extLst>
              </a:tr>
              <a:tr h="185892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b="1" i="0" kern="1200" dirty="0">
                          <a:solidFill>
                            <a:schemeClr val="dk1"/>
                          </a:solidFill>
                          <a:effectLst/>
                          <a:latin typeface="Calibri" panose="020F0502020204030204" pitchFamily="34" charset="0"/>
                          <a:ea typeface="+mn-ea"/>
                          <a:cs typeface="Calibri" panose="020F0502020204030204" pitchFamily="34" charset="0"/>
                        </a:rPr>
                        <a:t>Michelle Sung Wie West </a:t>
                      </a:r>
                      <a:r>
                        <a:rPr lang="en-US" sz="1500" b="0" i="0" kern="1200" dirty="0">
                          <a:solidFill>
                            <a:schemeClr val="dk1"/>
                          </a:solidFill>
                          <a:effectLst/>
                          <a:latin typeface="Calibri" panose="020F0502020204030204" pitchFamily="34" charset="0"/>
                          <a:ea typeface="+mn-ea"/>
                          <a:cs typeface="Calibri" panose="020F0502020204030204" pitchFamily="34" charset="0"/>
                        </a:rPr>
                        <a:t>is an American professional golfer who plays on the LPGA Tour. At age 10, she became the youngest player to qualify for a USGA amateur championship. </a:t>
                      </a:r>
                      <a:endParaRPr lang="en-US" sz="1500" dirty="0">
                        <a:latin typeface="Calibri" panose="020F0502020204030204" pitchFamily="34" charset="0"/>
                        <a:cs typeface="Calibri" panose="020F0502020204030204" pitchFamily="34" charset="0"/>
                      </a:endParaRPr>
                    </a:p>
                  </a:txBody>
                  <a:tcPr/>
                </a:tc>
                <a:tc>
                  <a:txBody>
                    <a:bodyPr/>
                    <a:lstStyle/>
                    <a:p>
                      <a:r>
                        <a:rPr lang="en-US" sz="1500" b="1" i="0" kern="1200" dirty="0">
                          <a:solidFill>
                            <a:schemeClr val="dk1"/>
                          </a:solidFill>
                          <a:effectLst/>
                          <a:latin typeface="Calibri" panose="020F0502020204030204" pitchFamily="34" charset="0"/>
                          <a:ea typeface="+mn-ea"/>
                          <a:cs typeface="Calibri" panose="020F0502020204030204" pitchFamily="34" charset="0"/>
                        </a:rPr>
                        <a:t>Daewon David Song</a:t>
                      </a:r>
                      <a:r>
                        <a:rPr lang="en-US" sz="1500" b="0" i="0" kern="1200" dirty="0">
                          <a:solidFill>
                            <a:schemeClr val="dk1"/>
                          </a:solidFill>
                          <a:effectLst/>
                          <a:latin typeface="Calibri" panose="020F0502020204030204" pitchFamily="34" charset="0"/>
                          <a:ea typeface="+mn-ea"/>
                          <a:cs typeface="Calibri" panose="020F0502020204030204" pitchFamily="34" charset="0"/>
                        </a:rPr>
                        <a:t> is an American professional </a:t>
                      </a:r>
                      <a:r>
                        <a:rPr lang="en-US" sz="1500" b="0" i="0" u="none" strike="noStrike" kern="1200" dirty="0">
                          <a:solidFill>
                            <a:schemeClr val="dk1"/>
                          </a:solidFill>
                          <a:effectLst/>
                          <a:latin typeface="Calibri" panose="020F0502020204030204" pitchFamily="34" charset="0"/>
                          <a:ea typeface="+mn-ea"/>
                          <a:cs typeface="Calibri" panose="020F0502020204030204" pitchFamily="34" charset="0"/>
                        </a:rPr>
                        <a:t>skate-boarder and</a:t>
                      </a:r>
                      <a:r>
                        <a:rPr lang="en-US" sz="1500" b="0" i="0" kern="1200" dirty="0">
                          <a:solidFill>
                            <a:schemeClr val="dk1"/>
                          </a:solidFill>
                          <a:effectLst/>
                          <a:latin typeface="Calibri" panose="020F0502020204030204" pitchFamily="34" charset="0"/>
                          <a:ea typeface="+mn-ea"/>
                          <a:cs typeface="Calibri" panose="020F0502020204030204" pitchFamily="34" charset="0"/>
                        </a:rPr>
                        <a:t> co-owner of Thank You Skateboards.</a:t>
                      </a:r>
                      <a:r>
                        <a:rPr lang="en-US" sz="1500" b="0" i="0" u="none" strike="noStrike" kern="1200" baseline="30000" dirty="0">
                          <a:solidFill>
                            <a:schemeClr val="dk1"/>
                          </a:solidFill>
                          <a:effectLst/>
                          <a:latin typeface="Calibri" panose="020F0502020204030204" pitchFamily="34" charset="0"/>
                          <a:ea typeface="+mn-ea"/>
                          <a:cs typeface="Calibri" panose="020F0502020204030204" pitchFamily="34" charset="0"/>
                        </a:rPr>
                        <a:t> </a:t>
                      </a:r>
                      <a:r>
                        <a:rPr lang="en-US" sz="1500" b="0" i="0" kern="1200" dirty="0">
                          <a:solidFill>
                            <a:schemeClr val="dk1"/>
                          </a:solidFill>
                          <a:effectLst/>
                          <a:latin typeface="Calibri" panose="020F0502020204030204" pitchFamily="34" charset="0"/>
                          <a:ea typeface="+mn-ea"/>
                          <a:cs typeface="Calibri" panose="020F0502020204030204" pitchFamily="34" charset="0"/>
                        </a:rPr>
                        <a:t>Song was named the 2006 "Skater of the Year" by </a:t>
                      </a:r>
                      <a:r>
                        <a:rPr lang="en-US" sz="1500" b="0" i="1" u="none" strike="noStrike" kern="1200" dirty="0">
                          <a:solidFill>
                            <a:schemeClr val="dk1"/>
                          </a:solidFill>
                          <a:effectLst/>
                          <a:latin typeface="Calibri" panose="020F0502020204030204" pitchFamily="34" charset="0"/>
                          <a:ea typeface="+mn-ea"/>
                          <a:cs typeface="Calibri" panose="020F0502020204030204" pitchFamily="34" charset="0"/>
                        </a:rPr>
                        <a:t>Thrasher</a:t>
                      </a:r>
                      <a:r>
                        <a:rPr lang="en-US" sz="1500" b="0" i="0" u="none" strike="noStrike" kern="1200" dirty="0">
                          <a:solidFill>
                            <a:schemeClr val="dk1"/>
                          </a:solidFill>
                          <a:effectLst/>
                          <a:latin typeface="Calibri" panose="020F0502020204030204" pitchFamily="34" charset="0"/>
                          <a:ea typeface="+mn-ea"/>
                          <a:cs typeface="Calibri" panose="020F0502020204030204" pitchFamily="34" charset="0"/>
                        </a:rPr>
                        <a:t> m</a:t>
                      </a:r>
                      <a:r>
                        <a:rPr lang="en-US" sz="1500" b="0" i="0" kern="1200" dirty="0">
                          <a:solidFill>
                            <a:schemeClr val="dk1"/>
                          </a:solidFill>
                          <a:effectLst/>
                          <a:latin typeface="Calibri" panose="020F0502020204030204" pitchFamily="34" charset="0"/>
                          <a:ea typeface="+mn-ea"/>
                          <a:cs typeface="Calibri" panose="020F0502020204030204" pitchFamily="34" charset="0"/>
                        </a:rPr>
                        <a:t>agazine.</a:t>
                      </a:r>
                      <a:endParaRPr lang="en-US" sz="1500" dirty="0">
                        <a:latin typeface="Calibri" panose="020F0502020204030204" pitchFamily="34" charset="0"/>
                        <a:cs typeface="Calibri" panose="020F0502020204030204" pitchFamily="34" charset="0"/>
                      </a:endParaRPr>
                    </a:p>
                  </a:txBody>
                  <a:tcPr/>
                </a:tc>
                <a:tc>
                  <a:txBody>
                    <a:bodyPr/>
                    <a:lstStyle/>
                    <a:p>
                      <a:r>
                        <a:rPr lang="en-US" sz="1500" b="1" i="0" kern="1200" dirty="0">
                          <a:solidFill>
                            <a:schemeClr val="dk1"/>
                          </a:solidFill>
                          <a:effectLst/>
                          <a:latin typeface="Calibri" panose="020F0502020204030204" pitchFamily="34" charset="0"/>
                          <a:ea typeface="+mn-ea"/>
                          <a:cs typeface="Calibri" panose="020F0502020204030204" pitchFamily="34" charset="0"/>
                        </a:rPr>
                        <a:t>Kristie </a:t>
                      </a:r>
                      <a:r>
                        <a:rPr lang="en-US" sz="1500" b="1" i="0" kern="1200" dirty="0" err="1">
                          <a:solidFill>
                            <a:schemeClr val="dk1"/>
                          </a:solidFill>
                          <a:effectLst/>
                          <a:latin typeface="Calibri" panose="020F0502020204030204" pitchFamily="34" charset="0"/>
                          <a:ea typeface="+mn-ea"/>
                          <a:cs typeface="Calibri" panose="020F0502020204030204" pitchFamily="34" charset="0"/>
                        </a:rPr>
                        <a:t>Hyerim</a:t>
                      </a:r>
                      <a:r>
                        <a:rPr lang="en-US" sz="1500" b="1" i="0" kern="1200" dirty="0">
                          <a:solidFill>
                            <a:schemeClr val="dk1"/>
                          </a:solidFill>
                          <a:effectLst/>
                          <a:latin typeface="Calibri" panose="020F0502020204030204" pitchFamily="34" charset="0"/>
                          <a:ea typeface="+mn-ea"/>
                          <a:cs typeface="Calibri" panose="020F0502020204030204" pitchFamily="34" charset="0"/>
                        </a:rPr>
                        <a:t> </a:t>
                      </a:r>
                      <a:r>
                        <a:rPr lang="en-US" sz="1500" b="1" i="0" kern="1200" dirty="0" err="1">
                          <a:solidFill>
                            <a:schemeClr val="dk1"/>
                          </a:solidFill>
                          <a:effectLst/>
                          <a:latin typeface="Calibri" panose="020F0502020204030204" pitchFamily="34" charset="0"/>
                          <a:ea typeface="+mn-ea"/>
                          <a:cs typeface="Calibri" panose="020F0502020204030204" pitchFamily="34" charset="0"/>
                        </a:rPr>
                        <a:t>Ahn</a:t>
                      </a:r>
                      <a:endParaRPr lang="en-US" sz="1500" b="0" i="0" kern="1200" dirty="0">
                        <a:solidFill>
                          <a:schemeClr val="dk1"/>
                        </a:solidFill>
                        <a:effectLst/>
                        <a:latin typeface="Calibri" panose="020F0502020204030204" pitchFamily="34" charset="0"/>
                        <a:ea typeface="+mn-ea"/>
                        <a:cs typeface="Calibri" panose="020F0502020204030204" pitchFamily="34" charset="0"/>
                      </a:endParaRPr>
                    </a:p>
                    <a:p>
                      <a:r>
                        <a:rPr lang="en-US" sz="1500" b="0" i="0" kern="1200" dirty="0">
                          <a:solidFill>
                            <a:schemeClr val="dk1"/>
                          </a:solidFill>
                          <a:effectLst/>
                          <a:latin typeface="Calibri" panose="020F0502020204030204" pitchFamily="34" charset="0"/>
                          <a:ea typeface="+mn-ea"/>
                          <a:cs typeface="Calibri" panose="020F0502020204030204" pitchFamily="34" charset="0"/>
                        </a:rPr>
                        <a:t>is an American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500" b="0" i="0" kern="1200" dirty="0">
                          <a:solidFill>
                            <a:schemeClr val="dk1"/>
                          </a:solidFill>
                          <a:effectLst/>
                          <a:latin typeface="Calibri" panose="020F0502020204030204" pitchFamily="34" charset="0"/>
                          <a:ea typeface="+mn-ea"/>
                          <a:cs typeface="Calibri" panose="020F0502020204030204" pitchFamily="34" charset="0"/>
                        </a:rPr>
                        <a:t>professional tennis player who has won seven singles titles and two doubles titles. Her first appearance at a Grand Slam tournament was at the age of 16 at the 2008 US Open.</a:t>
                      </a:r>
                    </a:p>
                  </a:txBody>
                  <a:tcPr/>
                </a:tc>
                <a:tc>
                  <a:txBody>
                    <a:bodyPr/>
                    <a:lstStyle/>
                    <a:p>
                      <a:r>
                        <a:rPr lang="en-US" sz="1500" b="1" i="0" kern="1200" dirty="0">
                          <a:solidFill>
                            <a:schemeClr val="dk1"/>
                          </a:solidFill>
                          <a:effectLst/>
                          <a:latin typeface="Calibri" panose="020F0502020204030204" pitchFamily="34" charset="0"/>
                          <a:ea typeface="+mn-ea"/>
                          <a:cs typeface="Calibri" panose="020F0502020204030204" pitchFamily="34" charset="0"/>
                        </a:rPr>
                        <a:t>Rhee </a:t>
                      </a:r>
                      <a:r>
                        <a:rPr lang="en-US" sz="1500" b="1" i="0" kern="1200" dirty="0" err="1">
                          <a:solidFill>
                            <a:schemeClr val="dk1"/>
                          </a:solidFill>
                          <a:effectLst/>
                          <a:latin typeface="Calibri" panose="020F0502020204030204" pitchFamily="34" charset="0"/>
                          <a:ea typeface="+mn-ea"/>
                          <a:cs typeface="Calibri" panose="020F0502020204030204" pitchFamily="34" charset="0"/>
                        </a:rPr>
                        <a:t>Jhoon</a:t>
                      </a:r>
                      <a:r>
                        <a:rPr lang="en-US" sz="1500" b="1" i="0" kern="1200" dirty="0">
                          <a:solidFill>
                            <a:schemeClr val="dk1"/>
                          </a:solidFill>
                          <a:effectLst/>
                          <a:latin typeface="Calibri" panose="020F0502020204030204" pitchFamily="34" charset="0"/>
                          <a:ea typeface="+mn-ea"/>
                          <a:cs typeface="Calibri" panose="020F0502020204030204" pitchFamily="34" charset="0"/>
                        </a:rPr>
                        <a:t>-goo</a:t>
                      </a:r>
                      <a:r>
                        <a:rPr lang="en-US" sz="1500" b="0" i="0" kern="1200" dirty="0">
                          <a:solidFill>
                            <a:schemeClr val="dk1"/>
                          </a:solidFill>
                          <a:effectLst/>
                          <a:latin typeface="Calibri" panose="020F0502020204030204" pitchFamily="34" charset="0"/>
                          <a:ea typeface="+mn-ea"/>
                          <a:cs typeface="Calibri" panose="020F0502020204030204" pitchFamily="34" charset="0"/>
                        </a:rPr>
                        <a:t> </a:t>
                      </a:r>
                    </a:p>
                    <a:p>
                      <a:r>
                        <a:rPr lang="en-US" sz="1500" b="0" i="0" kern="1200" dirty="0">
                          <a:solidFill>
                            <a:schemeClr val="dk1"/>
                          </a:solidFill>
                          <a:effectLst/>
                          <a:latin typeface="Calibri" panose="020F0502020204030204" pitchFamily="34" charset="0"/>
                          <a:ea typeface="+mn-ea"/>
                          <a:cs typeface="Calibri" panose="020F0502020204030204" pitchFamily="34" charset="0"/>
                        </a:rPr>
                        <a:t>was a South Korean </a:t>
                      </a:r>
                      <a:r>
                        <a:rPr lang="en-US" sz="1500" b="0" i="0" u="none" strike="noStrike" kern="1200" dirty="0">
                          <a:solidFill>
                            <a:schemeClr val="dk1"/>
                          </a:solidFill>
                          <a:effectLst/>
                          <a:latin typeface="Calibri" panose="020F0502020204030204" pitchFamily="34" charset="0"/>
                          <a:ea typeface="+mn-ea"/>
                          <a:cs typeface="Calibri" panose="020F0502020204030204" pitchFamily="34" charset="0"/>
                        </a:rPr>
                        <a:t>master</a:t>
                      </a:r>
                      <a:r>
                        <a:rPr lang="en-US" sz="1500" b="0" i="0" kern="1200" dirty="0">
                          <a:solidFill>
                            <a:schemeClr val="dk1"/>
                          </a:solidFill>
                          <a:effectLst/>
                          <a:latin typeface="Calibri" panose="020F0502020204030204" pitchFamily="34" charset="0"/>
                          <a:ea typeface="+mn-ea"/>
                          <a:cs typeface="Calibri" panose="020F0502020204030204" pitchFamily="34" charset="0"/>
                        </a:rPr>
                        <a:t> </a:t>
                      </a:r>
                    </a:p>
                    <a:p>
                      <a:r>
                        <a:rPr lang="en-US" sz="1500" b="0" i="0" kern="1200" dirty="0">
                          <a:solidFill>
                            <a:schemeClr val="dk1"/>
                          </a:solidFill>
                          <a:effectLst/>
                          <a:latin typeface="Calibri" panose="020F0502020204030204" pitchFamily="34" charset="0"/>
                          <a:ea typeface="+mn-ea"/>
                          <a:cs typeface="Calibri" panose="020F0502020204030204" pitchFamily="34" charset="0"/>
                        </a:rPr>
                        <a:t>of </a:t>
                      </a:r>
                      <a:r>
                        <a:rPr lang="en-US" sz="1500" b="0" i="0" u="none" strike="noStrike" kern="1200" dirty="0">
                          <a:solidFill>
                            <a:schemeClr val="dk1"/>
                          </a:solidFill>
                          <a:effectLst/>
                          <a:latin typeface="Calibri" panose="020F0502020204030204" pitchFamily="34" charset="0"/>
                          <a:ea typeface="+mn-ea"/>
                          <a:cs typeface="Calibri" panose="020F0502020204030204" pitchFamily="34" charset="0"/>
                        </a:rPr>
                        <a:t>taekwondo</a:t>
                      </a:r>
                      <a:r>
                        <a:rPr lang="en-US" sz="1500" b="0" i="0" kern="1200" dirty="0">
                          <a:solidFill>
                            <a:schemeClr val="dk1"/>
                          </a:solidFill>
                          <a:effectLst/>
                          <a:latin typeface="Calibri" panose="020F0502020204030204" pitchFamily="34" charset="0"/>
                          <a:ea typeface="+mn-ea"/>
                          <a:cs typeface="Calibri" panose="020F0502020204030204" pitchFamily="34" charset="0"/>
                        </a:rPr>
                        <a:t> and recognized as the Father of American Taekwondo for introducing this martial art to the United States in the 1950s.</a:t>
                      </a:r>
                    </a:p>
                  </a:txBody>
                  <a:tcPr/>
                </a:tc>
                <a:tc>
                  <a:txBody>
                    <a:bodyPr/>
                    <a:lstStyle/>
                    <a:p>
                      <a:r>
                        <a:rPr lang="en-US" sz="1500" b="1" i="0" kern="1200" dirty="0">
                          <a:solidFill>
                            <a:schemeClr val="dk1"/>
                          </a:solidFill>
                          <a:effectLst/>
                          <a:latin typeface="Calibri" panose="020F0502020204030204" pitchFamily="34" charset="0"/>
                          <a:ea typeface="+mn-ea"/>
                          <a:cs typeface="Calibri" panose="020F0502020204030204" pitchFamily="34" charset="0"/>
                        </a:rPr>
                        <a:t>Sammy Lee </a:t>
                      </a:r>
                      <a:r>
                        <a:rPr lang="en-US" sz="1500" b="0" i="0" kern="1200" dirty="0">
                          <a:solidFill>
                            <a:schemeClr val="dk1"/>
                          </a:solidFill>
                          <a:effectLst/>
                          <a:latin typeface="Calibri" panose="020F0502020204030204" pitchFamily="34" charset="0"/>
                          <a:ea typeface="+mn-ea"/>
                          <a:cs typeface="Calibri" panose="020F0502020204030204" pitchFamily="34" charset="0"/>
                        </a:rPr>
                        <a:t>was an American physician and </a:t>
                      </a:r>
                      <a:r>
                        <a:rPr lang="en-US" sz="1500" b="0" i="0" u="none" strike="noStrike" kern="1200" dirty="0">
                          <a:solidFill>
                            <a:schemeClr val="dk1"/>
                          </a:solidFill>
                          <a:effectLst/>
                          <a:latin typeface="Calibri" panose="020F0502020204030204" pitchFamily="34" charset="0"/>
                          <a:ea typeface="+mn-ea"/>
                          <a:cs typeface="Calibri" panose="020F0502020204030204" pitchFamily="34" charset="0"/>
                        </a:rPr>
                        <a:t>diver</a:t>
                      </a:r>
                      <a:r>
                        <a:rPr lang="en-US" sz="1500" b="0" i="0" kern="1200" dirty="0">
                          <a:solidFill>
                            <a:schemeClr val="dk1"/>
                          </a:solidFill>
                          <a:effectLst/>
                          <a:latin typeface="Calibri" panose="020F0502020204030204" pitchFamily="34" charset="0"/>
                          <a:ea typeface="+mn-ea"/>
                          <a:cs typeface="Calibri" panose="020F0502020204030204" pitchFamily="34" charset="0"/>
                        </a:rPr>
                        <a:t>. He was the first </a:t>
                      </a:r>
                      <a:r>
                        <a:rPr lang="en-US" sz="1500" b="0" i="0" u="none" strike="noStrike" kern="1200" dirty="0">
                          <a:solidFill>
                            <a:schemeClr val="dk1"/>
                          </a:solidFill>
                          <a:effectLst/>
                          <a:latin typeface="Calibri" panose="020F0502020204030204" pitchFamily="34" charset="0"/>
                          <a:ea typeface="+mn-ea"/>
                          <a:cs typeface="Calibri" panose="020F0502020204030204" pitchFamily="34" charset="0"/>
                        </a:rPr>
                        <a:t>Asian American</a:t>
                      </a:r>
                      <a:r>
                        <a:rPr lang="en-US" sz="1500" b="0" i="0" kern="1200" dirty="0">
                          <a:solidFill>
                            <a:schemeClr val="dk1"/>
                          </a:solidFill>
                          <a:effectLst/>
                          <a:latin typeface="Calibri" panose="020F0502020204030204" pitchFamily="34" charset="0"/>
                          <a:ea typeface="+mn-ea"/>
                          <a:cs typeface="Calibri" panose="020F0502020204030204" pitchFamily="34" charset="0"/>
                        </a:rPr>
                        <a:t> man to win an </a:t>
                      </a:r>
                      <a:r>
                        <a:rPr lang="en-US" sz="1500" b="0" i="0" u="none" strike="noStrike" kern="1200" dirty="0">
                          <a:solidFill>
                            <a:schemeClr val="dk1"/>
                          </a:solidFill>
                          <a:effectLst/>
                          <a:latin typeface="Calibri" panose="020F0502020204030204" pitchFamily="34" charset="0"/>
                          <a:ea typeface="+mn-ea"/>
                          <a:cs typeface="Calibri" panose="020F0502020204030204" pitchFamily="34" charset="0"/>
                        </a:rPr>
                        <a:t>Olympic</a:t>
                      </a:r>
                      <a:r>
                        <a:rPr lang="en-US" sz="1500" b="0" i="0" kern="1200" dirty="0">
                          <a:solidFill>
                            <a:schemeClr val="dk1"/>
                          </a:solidFill>
                          <a:effectLst/>
                          <a:latin typeface="Calibri" panose="020F0502020204030204" pitchFamily="34" charset="0"/>
                          <a:ea typeface="+mn-ea"/>
                          <a:cs typeface="Calibri" panose="020F0502020204030204" pitchFamily="34" charset="0"/>
                        </a:rPr>
                        <a:t> </a:t>
                      </a:r>
                      <a:r>
                        <a:rPr lang="en-US" sz="1500" b="0" i="0" u="none" strike="noStrike" kern="1200" dirty="0">
                          <a:solidFill>
                            <a:schemeClr val="dk1"/>
                          </a:solidFill>
                          <a:effectLst/>
                          <a:latin typeface="Calibri" panose="020F0502020204030204" pitchFamily="34" charset="0"/>
                          <a:ea typeface="+mn-ea"/>
                          <a:cs typeface="Calibri" panose="020F0502020204030204" pitchFamily="34" charset="0"/>
                        </a:rPr>
                        <a:t>gold medal</a:t>
                      </a:r>
                      <a:r>
                        <a:rPr lang="en-US" sz="1500" b="0" i="0" kern="1200" dirty="0">
                          <a:solidFill>
                            <a:schemeClr val="dk1"/>
                          </a:solidFill>
                          <a:effectLst/>
                          <a:latin typeface="Calibri" panose="020F0502020204030204" pitchFamily="34" charset="0"/>
                          <a:ea typeface="+mn-ea"/>
                          <a:cs typeface="Calibri" panose="020F0502020204030204" pitchFamily="34" charset="0"/>
                        </a:rPr>
                        <a:t> for the United States. </a:t>
                      </a:r>
                      <a:endParaRPr lang="en-US" sz="15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276004878"/>
                  </a:ext>
                </a:extLst>
              </a:tr>
            </a:tbl>
          </a:graphicData>
        </a:graphic>
      </p:graphicFrame>
      <p:pic>
        <p:nvPicPr>
          <p:cNvPr id="5" name="Picture 4">
            <a:extLst>
              <a:ext uri="{FF2B5EF4-FFF2-40B4-BE49-F238E27FC236}">
                <a16:creationId xmlns:a16="http://schemas.microsoft.com/office/drawing/2014/main" id="{870C55F2-8246-4439-8B37-B6265E329C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0241" y="1936759"/>
            <a:ext cx="1635291" cy="1759176"/>
          </a:xfrm>
          <a:prstGeom prst="rect">
            <a:avLst/>
          </a:prstGeom>
        </p:spPr>
      </p:pic>
      <p:pic>
        <p:nvPicPr>
          <p:cNvPr id="9" name="Picture 8">
            <a:extLst>
              <a:ext uri="{FF2B5EF4-FFF2-40B4-BE49-F238E27FC236}">
                <a16:creationId xmlns:a16="http://schemas.microsoft.com/office/drawing/2014/main" id="{FEACD009-C28A-48CC-B921-8C085EC86516}"/>
              </a:ext>
            </a:extLst>
          </p:cNvPr>
          <p:cNvPicPr>
            <a:picLocks noChangeAspect="1"/>
          </p:cNvPicPr>
          <p:nvPr/>
        </p:nvPicPr>
        <p:blipFill rotWithShape="1">
          <a:blip r:embed="rId3">
            <a:extLst>
              <a:ext uri="{28A0092B-C50C-407E-A947-70E740481C1C}">
                <a14:useLocalDpi xmlns:a14="http://schemas.microsoft.com/office/drawing/2010/main" val="0"/>
              </a:ext>
            </a:extLst>
          </a:blip>
          <a:srcRect r="2291" b="29926"/>
          <a:stretch/>
        </p:blipFill>
        <p:spPr>
          <a:xfrm>
            <a:off x="3726028" y="1922930"/>
            <a:ext cx="1635291" cy="1759176"/>
          </a:xfrm>
          <a:prstGeom prst="rect">
            <a:avLst/>
          </a:prstGeom>
        </p:spPr>
      </p:pic>
      <p:pic>
        <p:nvPicPr>
          <p:cNvPr id="13" name="Picture 12">
            <a:extLst>
              <a:ext uri="{FF2B5EF4-FFF2-40B4-BE49-F238E27FC236}">
                <a16:creationId xmlns:a16="http://schemas.microsoft.com/office/drawing/2014/main" id="{F5087A63-30C7-43AD-BCCA-40208095AF95}"/>
              </a:ext>
            </a:extLst>
          </p:cNvPr>
          <p:cNvPicPr>
            <a:picLocks noChangeAspect="1"/>
          </p:cNvPicPr>
          <p:nvPr/>
        </p:nvPicPr>
        <p:blipFill rotWithShape="1">
          <a:blip r:embed="rId4">
            <a:extLst>
              <a:ext uri="{28A0092B-C50C-407E-A947-70E740481C1C}">
                <a14:useLocalDpi xmlns:a14="http://schemas.microsoft.com/office/drawing/2010/main" val="0"/>
              </a:ext>
            </a:extLst>
          </a:blip>
          <a:srcRect b="18959"/>
          <a:stretch/>
        </p:blipFill>
        <p:spPr>
          <a:xfrm>
            <a:off x="228605" y="1936759"/>
            <a:ext cx="1587034" cy="1745347"/>
          </a:xfrm>
          <a:prstGeom prst="rect">
            <a:avLst/>
          </a:prstGeom>
        </p:spPr>
      </p:pic>
      <p:pic>
        <p:nvPicPr>
          <p:cNvPr id="15" name="Picture 14">
            <a:extLst>
              <a:ext uri="{FF2B5EF4-FFF2-40B4-BE49-F238E27FC236}">
                <a16:creationId xmlns:a16="http://schemas.microsoft.com/office/drawing/2014/main" id="{4EE6D2E4-EB7D-4570-90DD-805ED3035B93}"/>
              </a:ext>
            </a:extLst>
          </p:cNvPr>
          <p:cNvPicPr>
            <a:picLocks noChangeAspect="1"/>
          </p:cNvPicPr>
          <p:nvPr/>
        </p:nvPicPr>
        <p:blipFill rotWithShape="1">
          <a:blip r:embed="rId5">
            <a:extLst>
              <a:ext uri="{28A0092B-C50C-407E-A947-70E740481C1C}">
                <a14:useLocalDpi xmlns:a14="http://schemas.microsoft.com/office/drawing/2010/main" val="0"/>
              </a:ext>
            </a:extLst>
          </a:blip>
          <a:srcRect l="10680" r="8649"/>
          <a:stretch/>
        </p:blipFill>
        <p:spPr>
          <a:xfrm>
            <a:off x="5462231" y="1918195"/>
            <a:ext cx="1676551" cy="1745346"/>
          </a:xfrm>
          <a:prstGeom prst="rect">
            <a:avLst/>
          </a:prstGeom>
        </p:spPr>
      </p:pic>
      <p:pic>
        <p:nvPicPr>
          <p:cNvPr id="17" name="Picture 16">
            <a:extLst>
              <a:ext uri="{FF2B5EF4-FFF2-40B4-BE49-F238E27FC236}">
                <a16:creationId xmlns:a16="http://schemas.microsoft.com/office/drawing/2014/main" id="{007E9A58-5C58-484A-B348-AB9ABC40C0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9694" y="1936759"/>
            <a:ext cx="1660304" cy="1693510"/>
          </a:xfrm>
          <a:prstGeom prst="rect">
            <a:avLst/>
          </a:prstGeom>
        </p:spPr>
      </p:pic>
      <p:sp>
        <p:nvSpPr>
          <p:cNvPr id="6" name="Slide Number Placeholder 5">
            <a:extLst>
              <a:ext uri="{FF2B5EF4-FFF2-40B4-BE49-F238E27FC236}">
                <a16:creationId xmlns:a16="http://schemas.microsoft.com/office/drawing/2014/main" id="{A838F580-A096-655B-1712-6AF97FD556A6}"/>
              </a:ext>
            </a:extLst>
          </p:cNvPr>
          <p:cNvSpPr>
            <a:spLocks noGrp="1"/>
          </p:cNvSpPr>
          <p:nvPr>
            <p:ph type="sldNum" sz="quarter" idx="12"/>
          </p:nvPr>
        </p:nvSpPr>
        <p:spPr/>
        <p:txBody>
          <a:bodyPr/>
          <a:lstStyle/>
          <a:p>
            <a:fld id="{92367B23-D481-47B8-9DC9-53041C5CD72C}" type="slidenum">
              <a:rPr lang="en-US" smtClean="0"/>
              <a:t>30</a:t>
            </a:fld>
            <a:endParaRPr lang="en-US"/>
          </a:p>
        </p:txBody>
      </p:sp>
    </p:spTree>
    <p:extLst>
      <p:ext uri="{BB962C8B-B14F-4D97-AF65-F5344CB8AC3E}">
        <p14:creationId xmlns:p14="http://schemas.microsoft.com/office/powerpoint/2010/main" val="18518284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5224C-7664-4185-8F01-C110A2A8A3D1}"/>
              </a:ext>
            </a:extLst>
          </p:cNvPr>
          <p:cNvSpPr>
            <a:spLocks noGrp="1"/>
          </p:cNvSpPr>
          <p:nvPr>
            <p:ph type="title"/>
          </p:nvPr>
        </p:nvSpPr>
        <p:spPr>
          <a:xfrm>
            <a:off x="675861" y="915338"/>
            <a:ext cx="7858539" cy="840576"/>
          </a:xfrm>
        </p:spPr>
        <p:txBody>
          <a:bodyPr>
            <a:normAutofit fontScale="90000"/>
          </a:bodyPr>
          <a:lstStyle/>
          <a:p>
            <a:r>
              <a:rPr lang="en-US" b="1" dirty="0"/>
              <a:t>Contemporary Korean American Writers</a:t>
            </a:r>
          </a:p>
        </p:txBody>
      </p:sp>
      <p:graphicFrame>
        <p:nvGraphicFramePr>
          <p:cNvPr id="4" name="Content Placeholder 3">
            <a:extLst>
              <a:ext uri="{FF2B5EF4-FFF2-40B4-BE49-F238E27FC236}">
                <a16:creationId xmlns:a16="http://schemas.microsoft.com/office/drawing/2014/main" id="{E9B8AFF4-A048-4B53-A932-A1CF286E7F32}"/>
              </a:ext>
            </a:extLst>
          </p:cNvPr>
          <p:cNvGraphicFramePr>
            <a:graphicFrameLocks/>
          </p:cNvGraphicFramePr>
          <p:nvPr>
            <p:extLst>
              <p:ext uri="{D42A27DB-BD31-4B8C-83A1-F6EECF244321}">
                <p14:modId xmlns:p14="http://schemas.microsoft.com/office/powerpoint/2010/main" val="2536706079"/>
              </p:ext>
            </p:extLst>
          </p:nvPr>
        </p:nvGraphicFramePr>
        <p:xfrm>
          <a:off x="419750" y="1588048"/>
          <a:ext cx="8366108" cy="4881332"/>
        </p:xfrm>
        <a:graphic>
          <a:graphicData uri="http://schemas.openxmlformats.org/drawingml/2006/table">
            <a:tbl>
              <a:tblPr firstRow="1" bandRow="1">
                <a:tableStyleId>{0505E3EF-67EA-436B-97B2-0124C06EBD24}</a:tableStyleId>
              </a:tblPr>
              <a:tblGrid>
                <a:gridCol w="2091527">
                  <a:extLst>
                    <a:ext uri="{9D8B030D-6E8A-4147-A177-3AD203B41FA5}">
                      <a16:colId xmlns:a16="http://schemas.microsoft.com/office/drawing/2014/main" val="2358336358"/>
                    </a:ext>
                  </a:extLst>
                </a:gridCol>
                <a:gridCol w="2091527">
                  <a:extLst>
                    <a:ext uri="{9D8B030D-6E8A-4147-A177-3AD203B41FA5}">
                      <a16:colId xmlns:a16="http://schemas.microsoft.com/office/drawing/2014/main" val="3794804159"/>
                    </a:ext>
                  </a:extLst>
                </a:gridCol>
                <a:gridCol w="2091527">
                  <a:extLst>
                    <a:ext uri="{9D8B030D-6E8A-4147-A177-3AD203B41FA5}">
                      <a16:colId xmlns:a16="http://schemas.microsoft.com/office/drawing/2014/main" val="1632596280"/>
                    </a:ext>
                  </a:extLst>
                </a:gridCol>
                <a:gridCol w="2091527">
                  <a:extLst>
                    <a:ext uri="{9D8B030D-6E8A-4147-A177-3AD203B41FA5}">
                      <a16:colId xmlns:a16="http://schemas.microsoft.com/office/drawing/2014/main" val="372690074"/>
                    </a:ext>
                  </a:extLst>
                </a:gridCol>
              </a:tblGrid>
              <a:tr h="2425040">
                <a:tc>
                  <a:txBody>
                    <a:bodyPr/>
                    <a:lstStyle/>
                    <a:p>
                      <a:endParaRPr lang="en-US" dirty="0">
                        <a:latin typeface="Calibri" panose="020F0502020204030204" pitchFamily="34" charset="0"/>
                        <a:cs typeface="Calibri" panose="020F0502020204030204" pitchFamily="34" charset="0"/>
                      </a:endParaRPr>
                    </a:p>
                  </a:txBody>
                  <a:tcPr/>
                </a:tc>
                <a:tc>
                  <a:txBody>
                    <a:bodyPr/>
                    <a:lstStyle/>
                    <a:p>
                      <a:endParaRPr lang="en-US" dirty="0">
                        <a:latin typeface="Calibri" panose="020F0502020204030204" pitchFamily="34" charset="0"/>
                        <a:cs typeface="Calibri" panose="020F0502020204030204" pitchFamily="34" charset="0"/>
                      </a:endParaRPr>
                    </a:p>
                  </a:txBody>
                  <a:tcPr/>
                </a:tc>
                <a:tc>
                  <a:txBody>
                    <a:bodyPr/>
                    <a:lstStyle/>
                    <a:p>
                      <a:endParaRPr lang="en-US" dirty="0">
                        <a:latin typeface="Calibri" panose="020F0502020204030204" pitchFamily="34" charset="0"/>
                        <a:cs typeface="Calibri" panose="020F0502020204030204" pitchFamily="34" charset="0"/>
                      </a:endParaRPr>
                    </a:p>
                  </a:txBody>
                  <a:tcPr/>
                </a:tc>
                <a:tc>
                  <a:txBody>
                    <a:bodyPr/>
                    <a:lstStyle/>
                    <a:p>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961270568"/>
                  </a:ext>
                </a:extLst>
              </a:tr>
              <a:tr h="35875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500" b="1" kern="1200" dirty="0">
                          <a:effectLst/>
                          <a:latin typeface="Calibri" panose="020F0502020204030204" pitchFamily="34" charset="0"/>
                          <a:cs typeface="Calibri" panose="020F0502020204030204" pitchFamily="34" charset="0"/>
                        </a:rPr>
                        <a:t>Eugenia Kim</a:t>
                      </a:r>
                      <a:endParaRPr lang="en-US" sz="1500" b="1" dirty="0">
                        <a:latin typeface="Calibri" panose="020F0502020204030204" pitchFamily="34" charset="0"/>
                        <a:cs typeface="Calibri" panose="020F0502020204030204" pitchFamily="34" charset="0"/>
                      </a:endParaRPr>
                    </a:p>
                  </a:txBody>
                  <a:tcPr/>
                </a:tc>
                <a:tc>
                  <a:txBody>
                    <a:bodyPr/>
                    <a:lstStyle/>
                    <a:p>
                      <a:pPr algn="ctr"/>
                      <a:r>
                        <a:rPr lang="en-US" sz="1500" b="1" kern="1200" dirty="0">
                          <a:effectLst/>
                          <a:latin typeface="Calibri" panose="020F0502020204030204" pitchFamily="34" charset="0"/>
                          <a:cs typeface="Calibri" panose="020F0502020204030204" pitchFamily="34" charset="0"/>
                        </a:rPr>
                        <a:t>Caroline Kim</a:t>
                      </a:r>
                      <a:endParaRPr lang="en-US" sz="1500" b="1" dirty="0">
                        <a:latin typeface="Calibri" panose="020F0502020204030204" pitchFamily="34" charset="0"/>
                        <a:cs typeface="Calibri" panose="020F0502020204030204" pitchFamily="34" charset="0"/>
                      </a:endParaRPr>
                    </a:p>
                  </a:txBody>
                  <a:tcPr/>
                </a:tc>
                <a:tc>
                  <a:txBody>
                    <a:bodyPr/>
                    <a:lstStyle/>
                    <a:p>
                      <a:pPr algn="ctr"/>
                      <a:r>
                        <a:rPr lang="en-US" sz="1500" b="1" kern="1200" dirty="0">
                          <a:effectLst/>
                          <a:latin typeface="Calibri" panose="020F0502020204030204" pitchFamily="34" charset="0"/>
                          <a:cs typeface="Calibri" panose="020F0502020204030204" pitchFamily="34" charset="0"/>
                        </a:rPr>
                        <a:t>Steph Cha</a:t>
                      </a:r>
                      <a:endParaRPr lang="en-US" sz="1500" b="1" i="0" kern="1200" dirty="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pPr algn="ctr"/>
                      <a:r>
                        <a:rPr lang="en-US" sz="1500" b="1" kern="1200" dirty="0">
                          <a:effectLst/>
                          <a:latin typeface="Calibri" panose="020F0502020204030204" pitchFamily="34" charset="0"/>
                          <a:cs typeface="Calibri" panose="020F0502020204030204" pitchFamily="34" charset="0"/>
                        </a:rPr>
                        <a:t>Matthew </a:t>
                      </a:r>
                      <a:r>
                        <a:rPr lang="en-US" sz="1500" b="1" kern="1200" dirty="0" err="1">
                          <a:effectLst/>
                          <a:latin typeface="Calibri" panose="020F0502020204030204" pitchFamily="34" charset="0"/>
                          <a:cs typeface="Calibri" panose="020F0502020204030204" pitchFamily="34" charset="0"/>
                        </a:rPr>
                        <a:t>Salesses</a:t>
                      </a:r>
                      <a:endParaRPr lang="en-US" sz="1500" b="1" i="0" kern="1200" dirty="0">
                        <a:solidFill>
                          <a:schemeClr val="dk1"/>
                        </a:solidFill>
                        <a:effectLst/>
                        <a:latin typeface="Calibri" panose="020F0502020204030204" pitchFamily="34" charset="0"/>
                        <a:ea typeface="+mn-ea"/>
                        <a:cs typeface="Calibri" panose="020F0502020204030204" pitchFamily="34" charset="0"/>
                      </a:endParaRPr>
                    </a:p>
                  </a:txBody>
                  <a:tcPr/>
                </a:tc>
                <a:extLst>
                  <a:ext uri="{0D108BD9-81ED-4DB2-BD59-A6C34878D82A}">
                    <a16:rowId xmlns:a16="http://schemas.microsoft.com/office/drawing/2014/main" val="1276004878"/>
                  </a:ext>
                </a:extLst>
              </a:tr>
              <a:tr h="209754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500" b="1" dirty="0">
                        <a:latin typeface="Calibri" panose="020F0502020204030204" pitchFamily="34" charset="0"/>
                        <a:cs typeface="Calibri" panose="020F0502020204030204" pitchFamily="34" charset="0"/>
                      </a:endParaRPr>
                    </a:p>
                  </a:txBody>
                  <a:tcPr/>
                </a:tc>
                <a:tc>
                  <a:txBody>
                    <a:bodyPr/>
                    <a:lstStyle/>
                    <a:p>
                      <a:endParaRPr lang="en-US" sz="1500" b="1" dirty="0">
                        <a:latin typeface="Calibri" panose="020F0502020204030204" pitchFamily="34" charset="0"/>
                        <a:cs typeface="Calibri" panose="020F0502020204030204" pitchFamily="34" charset="0"/>
                      </a:endParaRPr>
                    </a:p>
                  </a:txBody>
                  <a:tcPr/>
                </a:tc>
                <a:tc>
                  <a:txBody>
                    <a:bodyPr/>
                    <a:lstStyle/>
                    <a:p>
                      <a:endParaRPr lang="en-US" sz="1500" b="1" i="0" kern="1200" dirty="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endParaRPr lang="en-US" sz="1500" b="1" i="0" kern="1200" dirty="0">
                        <a:solidFill>
                          <a:schemeClr val="dk1"/>
                        </a:solidFill>
                        <a:effectLst/>
                        <a:latin typeface="Calibri" panose="020F0502020204030204" pitchFamily="34" charset="0"/>
                        <a:ea typeface="+mn-ea"/>
                        <a:cs typeface="Calibri" panose="020F0502020204030204" pitchFamily="34" charset="0"/>
                      </a:endParaRPr>
                    </a:p>
                  </a:txBody>
                  <a:tcPr/>
                </a:tc>
                <a:extLst>
                  <a:ext uri="{0D108BD9-81ED-4DB2-BD59-A6C34878D82A}">
                    <a16:rowId xmlns:a16="http://schemas.microsoft.com/office/drawing/2014/main" val="853259232"/>
                  </a:ext>
                </a:extLst>
              </a:tr>
            </a:tbl>
          </a:graphicData>
        </a:graphic>
      </p:graphicFrame>
      <p:pic>
        <p:nvPicPr>
          <p:cNvPr id="8" name="Picture 7">
            <a:extLst>
              <a:ext uri="{FF2B5EF4-FFF2-40B4-BE49-F238E27FC236}">
                <a16:creationId xmlns:a16="http://schemas.microsoft.com/office/drawing/2014/main" id="{854C5DDE-27B3-434A-90EC-A19E4DEBAB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883" y="1709299"/>
            <a:ext cx="1442471" cy="2178228"/>
          </a:xfrm>
          <a:prstGeom prst="rect">
            <a:avLst/>
          </a:prstGeom>
        </p:spPr>
      </p:pic>
      <p:pic>
        <p:nvPicPr>
          <p:cNvPr id="10" name="Picture 9">
            <a:extLst>
              <a:ext uri="{FF2B5EF4-FFF2-40B4-BE49-F238E27FC236}">
                <a16:creationId xmlns:a16="http://schemas.microsoft.com/office/drawing/2014/main" id="{7A87CE92-DF44-44B2-9294-2EDFE89751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479" y="1730938"/>
            <a:ext cx="1396088" cy="2156589"/>
          </a:xfrm>
          <a:prstGeom prst="rect">
            <a:avLst/>
          </a:prstGeom>
        </p:spPr>
      </p:pic>
      <p:pic>
        <p:nvPicPr>
          <p:cNvPr id="12" name="Picture 11">
            <a:extLst>
              <a:ext uri="{FF2B5EF4-FFF2-40B4-BE49-F238E27FC236}">
                <a16:creationId xmlns:a16="http://schemas.microsoft.com/office/drawing/2014/main" id="{DC17E71B-7C41-4C20-9C6D-60D96A277C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1240" y="1755914"/>
            <a:ext cx="1428141" cy="2156589"/>
          </a:xfrm>
          <a:prstGeom prst="rect">
            <a:avLst/>
          </a:prstGeom>
        </p:spPr>
      </p:pic>
      <p:pic>
        <p:nvPicPr>
          <p:cNvPr id="14" name="Picture 13">
            <a:extLst>
              <a:ext uri="{FF2B5EF4-FFF2-40B4-BE49-F238E27FC236}">
                <a16:creationId xmlns:a16="http://schemas.microsoft.com/office/drawing/2014/main" id="{150C1BB0-939F-4508-97E0-381664092D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6195" y="1755914"/>
            <a:ext cx="1442471" cy="2163707"/>
          </a:xfrm>
          <a:prstGeom prst="rect">
            <a:avLst/>
          </a:prstGeom>
        </p:spPr>
      </p:pic>
      <p:pic>
        <p:nvPicPr>
          <p:cNvPr id="18" name="Picture 17">
            <a:extLst>
              <a:ext uri="{FF2B5EF4-FFF2-40B4-BE49-F238E27FC236}">
                <a16:creationId xmlns:a16="http://schemas.microsoft.com/office/drawing/2014/main" id="{D4BCA59A-7A8B-41B7-A49B-FE32AFEBF4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5861" y="4548140"/>
            <a:ext cx="1550516" cy="1740673"/>
          </a:xfrm>
          <a:prstGeom prst="rect">
            <a:avLst/>
          </a:prstGeom>
        </p:spPr>
      </p:pic>
      <p:pic>
        <p:nvPicPr>
          <p:cNvPr id="20" name="Picture 19">
            <a:extLst>
              <a:ext uri="{FF2B5EF4-FFF2-40B4-BE49-F238E27FC236}">
                <a16:creationId xmlns:a16="http://schemas.microsoft.com/office/drawing/2014/main" id="{9670185C-CB26-4894-890C-69039AFB1E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13124" y="4588968"/>
            <a:ext cx="1657424" cy="1740674"/>
          </a:xfrm>
          <a:prstGeom prst="rect">
            <a:avLst/>
          </a:prstGeom>
        </p:spPr>
      </p:pic>
      <p:pic>
        <p:nvPicPr>
          <p:cNvPr id="22" name="Picture 21">
            <a:extLst>
              <a:ext uri="{FF2B5EF4-FFF2-40B4-BE49-F238E27FC236}">
                <a16:creationId xmlns:a16="http://schemas.microsoft.com/office/drawing/2014/main" id="{AE5FECE4-7DA2-4D3E-AA95-147648B0B7BB}"/>
              </a:ext>
            </a:extLst>
          </p:cNvPr>
          <p:cNvPicPr>
            <a:picLocks noChangeAspect="1"/>
          </p:cNvPicPr>
          <p:nvPr/>
        </p:nvPicPr>
        <p:blipFill rotWithShape="1">
          <a:blip r:embed="rId8">
            <a:extLst>
              <a:ext uri="{28A0092B-C50C-407E-A947-70E740481C1C}">
                <a14:useLocalDpi xmlns:a14="http://schemas.microsoft.com/office/drawing/2010/main" val="0"/>
              </a:ext>
            </a:extLst>
          </a:blip>
          <a:srcRect r="23375"/>
          <a:stretch/>
        </p:blipFill>
        <p:spPr>
          <a:xfrm>
            <a:off x="6873422" y="4507312"/>
            <a:ext cx="1745446" cy="1822330"/>
          </a:xfrm>
          <a:prstGeom prst="rect">
            <a:avLst/>
          </a:prstGeom>
        </p:spPr>
      </p:pic>
      <p:pic>
        <p:nvPicPr>
          <p:cNvPr id="24" name="Picture 23">
            <a:extLst>
              <a:ext uri="{FF2B5EF4-FFF2-40B4-BE49-F238E27FC236}">
                <a16:creationId xmlns:a16="http://schemas.microsoft.com/office/drawing/2014/main" id="{DDE4218E-CAD9-4DCD-AF23-D0555616E822}"/>
              </a:ext>
            </a:extLst>
          </p:cNvPr>
          <p:cNvPicPr>
            <a:picLocks noChangeAspect="1"/>
          </p:cNvPicPr>
          <p:nvPr/>
        </p:nvPicPr>
        <p:blipFill rotWithShape="1">
          <a:blip r:embed="rId9">
            <a:extLst>
              <a:ext uri="{28A0092B-C50C-407E-A947-70E740481C1C}">
                <a14:useLocalDpi xmlns:a14="http://schemas.microsoft.com/office/drawing/2010/main" val="0"/>
              </a:ext>
            </a:extLst>
          </a:blip>
          <a:srcRect b="24961"/>
          <a:stretch/>
        </p:blipFill>
        <p:spPr>
          <a:xfrm>
            <a:off x="4885463" y="4573571"/>
            <a:ext cx="1559696" cy="1756071"/>
          </a:xfrm>
          <a:prstGeom prst="rect">
            <a:avLst/>
          </a:prstGeom>
        </p:spPr>
      </p:pic>
      <p:sp>
        <p:nvSpPr>
          <p:cNvPr id="5" name="Slide Number Placeholder 4">
            <a:extLst>
              <a:ext uri="{FF2B5EF4-FFF2-40B4-BE49-F238E27FC236}">
                <a16:creationId xmlns:a16="http://schemas.microsoft.com/office/drawing/2014/main" id="{9F500F50-1586-26D7-8B5A-98627E634985}"/>
              </a:ext>
            </a:extLst>
          </p:cNvPr>
          <p:cNvSpPr>
            <a:spLocks noGrp="1"/>
          </p:cNvSpPr>
          <p:nvPr>
            <p:ph type="sldNum" sz="quarter" idx="12"/>
          </p:nvPr>
        </p:nvSpPr>
        <p:spPr/>
        <p:txBody>
          <a:bodyPr/>
          <a:lstStyle/>
          <a:p>
            <a:fld id="{92367B23-D481-47B8-9DC9-53041C5CD72C}" type="slidenum">
              <a:rPr lang="en-US" smtClean="0"/>
              <a:t>31</a:t>
            </a:fld>
            <a:endParaRPr lang="en-US"/>
          </a:p>
        </p:txBody>
      </p:sp>
    </p:spTree>
    <p:extLst>
      <p:ext uri="{BB962C8B-B14F-4D97-AF65-F5344CB8AC3E}">
        <p14:creationId xmlns:p14="http://schemas.microsoft.com/office/powerpoint/2010/main" val="23499547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5224C-7664-4185-8F01-C110A2A8A3D1}"/>
              </a:ext>
            </a:extLst>
          </p:cNvPr>
          <p:cNvSpPr>
            <a:spLocks noGrp="1"/>
          </p:cNvSpPr>
          <p:nvPr>
            <p:ph type="title"/>
          </p:nvPr>
        </p:nvSpPr>
        <p:spPr>
          <a:xfrm>
            <a:off x="419750" y="915338"/>
            <a:ext cx="8304499" cy="613394"/>
          </a:xfrm>
        </p:spPr>
        <p:txBody>
          <a:bodyPr>
            <a:noAutofit/>
          </a:bodyPr>
          <a:lstStyle/>
          <a:p>
            <a:r>
              <a:rPr lang="en-US" sz="3200" b="1" dirty="0"/>
              <a:t>Korean American Children’s Literature Authors</a:t>
            </a:r>
          </a:p>
        </p:txBody>
      </p:sp>
      <p:graphicFrame>
        <p:nvGraphicFramePr>
          <p:cNvPr id="4" name="Content Placeholder 3">
            <a:extLst>
              <a:ext uri="{FF2B5EF4-FFF2-40B4-BE49-F238E27FC236}">
                <a16:creationId xmlns:a16="http://schemas.microsoft.com/office/drawing/2014/main" id="{E9B8AFF4-A048-4B53-A932-A1CF286E7F32}"/>
              </a:ext>
            </a:extLst>
          </p:cNvPr>
          <p:cNvGraphicFramePr>
            <a:graphicFrameLocks/>
          </p:cNvGraphicFramePr>
          <p:nvPr>
            <p:extLst>
              <p:ext uri="{D42A27DB-BD31-4B8C-83A1-F6EECF244321}">
                <p14:modId xmlns:p14="http://schemas.microsoft.com/office/powerpoint/2010/main" val="879825656"/>
              </p:ext>
            </p:extLst>
          </p:nvPr>
        </p:nvGraphicFramePr>
        <p:xfrm>
          <a:off x="419750" y="1588048"/>
          <a:ext cx="8366108" cy="4918821"/>
        </p:xfrm>
        <a:graphic>
          <a:graphicData uri="http://schemas.openxmlformats.org/drawingml/2006/table">
            <a:tbl>
              <a:tblPr firstRow="1" bandRow="1">
                <a:tableStyleId>{D7AC3CCA-C797-4891-BE02-D94E43425B78}</a:tableStyleId>
              </a:tblPr>
              <a:tblGrid>
                <a:gridCol w="2091527">
                  <a:extLst>
                    <a:ext uri="{9D8B030D-6E8A-4147-A177-3AD203B41FA5}">
                      <a16:colId xmlns:a16="http://schemas.microsoft.com/office/drawing/2014/main" val="2358336358"/>
                    </a:ext>
                  </a:extLst>
                </a:gridCol>
                <a:gridCol w="2091527">
                  <a:extLst>
                    <a:ext uri="{9D8B030D-6E8A-4147-A177-3AD203B41FA5}">
                      <a16:colId xmlns:a16="http://schemas.microsoft.com/office/drawing/2014/main" val="3794804159"/>
                    </a:ext>
                  </a:extLst>
                </a:gridCol>
                <a:gridCol w="2091527">
                  <a:extLst>
                    <a:ext uri="{9D8B030D-6E8A-4147-A177-3AD203B41FA5}">
                      <a16:colId xmlns:a16="http://schemas.microsoft.com/office/drawing/2014/main" val="1632596280"/>
                    </a:ext>
                  </a:extLst>
                </a:gridCol>
                <a:gridCol w="2091527">
                  <a:extLst>
                    <a:ext uri="{9D8B030D-6E8A-4147-A177-3AD203B41FA5}">
                      <a16:colId xmlns:a16="http://schemas.microsoft.com/office/drawing/2014/main" val="372690074"/>
                    </a:ext>
                  </a:extLst>
                </a:gridCol>
              </a:tblGrid>
              <a:tr h="2425040">
                <a:tc>
                  <a:txBody>
                    <a:bodyPr/>
                    <a:lstStyle/>
                    <a:p>
                      <a:endParaRPr lang="en-US" dirty="0">
                        <a:latin typeface="Calibri" panose="020F0502020204030204" pitchFamily="34" charset="0"/>
                        <a:cs typeface="Calibri" panose="020F0502020204030204" pitchFamily="34" charset="0"/>
                      </a:endParaRPr>
                    </a:p>
                  </a:txBody>
                  <a:tcPr/>
                </a:tc>
                <a:tc>
                  <a:txBody>
                    <a:bodyPr/>
                    <a:lstStyle/>
                    <a:p>
                      <a:endParaRPr lang="en-US" dirty="0">
                        <a:latin typeface="Calibri" panose="020F0502020204030204" pitchFamily="34" charset="0"/>
                        <a:cs typeface="Calibri" panose="020F0502020204030204" pitchFamily="34" charset="0"/>
                      </a:endParaRPr>
                    </a:p>
                  </a:txBody>
                  <a:tcPr/>
                </a:tc>
                <a:tc>
                  <a:txBody>
                    <a:bodyPr/>
                    <a:lstStyle/>
                    <a:p>
                      <a:endParaRPr lang="en-US" dirty="0">
                        <a:latin typeface="Calibri" panose="020F0502020204030204" pitchFamily="34" charset="0"/>
                        <a:cs typeface="Calibri" panose="020F0502020204030204" pitchFamily="34" charset="0"/>
                      </a:endParaRPr>
                    </a:p>
                  </a:txBody>
                  <a:tcPr/>
                </a:tc>
                <a:tc>
                  <a:txBody>
                    <a:bodyPr/>
                    <a:lstStyle/>
                    <a:p>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961270568"/>
                  </a:ext>
                </a:extLst>
              </a:tr>
              <a:tr h="35875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kern="1200" dirty="0">
                          <a:effectLst/>
                          <a:latin typeface="Calibri" panose="020F0502020204030204" pitchFamily="34" charset="0"/>
                          <a:cs typeface="Calibri" panose="020F0502020204030204" pitchFamily="34" charset="0"/>
                        </a:rPr>
                        <a:t>Rose Kent</a:t>
                      </a:r>
                      <a:endParaRPr lang="en-US" sz="2000" b="1" dirty="0">
                        <a:latin typeface="Calibri" panose="020F0502020204030204" pitchFamily="34" charset="0"/>
                        <a:cs typeface="Calibri" panose="020F0502020204030204" pitchFamily="34" charset="0"/>
                      </a:endParaRPr>
                    </a:p>
                  </a:txBody>
                  <a:tcPr/>
                </a:tc>
                <a:tc>
                  <a:txBody>
                    <a:bodyPr/>
                    <a:lstStyle/>
                    <a:p>
                      <a:pPr algn="ctr"/>
                      <a:r>
                        <a:rPr lang="en-US" sz="2000" kern="1200" dirty="0">
                          <a:effectLst/>
                          <a:latin typeface="Calibri" panose="020F0502020204030204" pitchFamily="34" charset="0"/>
                          <a:cs typeface="Calibri" panose="020F0502020204030204" pitchFamily="34" charset="0"/>
                        </a:rPr>
                        <a:t>Paula </a:t>
                      </a:r>
                      <a:r>
                        <a:rPr lang="en-US" sz="2000" kern="1200" dirty="0" err="1">
                          <a:effectLst/>
                          <a:latin typeface="Calibri" panose="020F0502020204030204" pitchFamily="34" charset="0"/>
                          <a:cs typeface="Calibri" panose="020F0502020204030204" pitchFamily="34" charset="0"/>
                        </a:rPr>
                        <a:t>Yoo</a:t>
                      </a:r>
                      <a:endParaRPr lang="en-US" sz="2000" b="1" dirty="0">
                        <a:latin typeface="Calibri" panose="020F0502020204030204" pitchFamily="34" charset="0"/>
                        <a:cs typeface="Calibri" panose="020F0502020204030204" pitchFamily="34" charset="0"/>
                      </a:endParaRPr>
                    </a:p>
                  </a:txBody>
                  <a:tcPr/>
                </a:tc>
                <a:tc>
                  <a:txBody>
                    <a:bodyPr/>
                    <a:lstStyle/>
                    <a:p>
                      <a:pPr algn="ctr"/>
                      <a:r>
                        <a:rPr lang="en-US" sz="2000" kern="1200" dirty="0">
                          <a:effectLst/>
                          <a:latin typeface="Calibri" panose="020F0502020204030204" pitchFamily="34" charset="0"/>
                          <a:cs typeface="Calibri" panose="020F0502020204030204" pitchFamily="34" charset="0"/>
                        </a:rPr>
                        <a:t>Tae Keller</a:t>
                      </a:r>
                      <a:endParaRPr lang="en-US" sz="2000" b="1" i="0" kern="1200" dirty="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pPr algn="ctr"/>
                      <a:r>
                        <a:rPr lang="en-US" sz="2000" kern="1200" dirty="0">
                          <a:effectLst/>
                          <a:latin typeface="Calibri" panose="020F0502020204030204" pitchFamily="34" charset="0"/>
                          <a:cs typeface="Calibri" panose="020F0502020204030204" pitchFamily="34" charset="0"/>
                        </a:rPr>
                        <a:t>Sook </a:t>
                      </a:r>
                      <a:r>
                        <a:rPr lang="en-US" sz="2000" kern="1200" dirty="0" err="1">
                          <a:effectLst/>
                          <a:latin typeface="Calibri" panose="020F0502020204030204" pitchFamily="34" charset="0"/>
                          <a:cs typeface="Calibri" panose="020F0502020204030204" pitchFamily="34" charset="0"/>
                        </a:rPr>
                        <a:t>Nyui</a:t>
                      </a:r>
                      <a:r>
                        <a:rPr lang="en-US" sz="2000" kern="1200" dirty="0">
                          <a:effectLst/>
                          <a:latin typeface="Calibri" panose="020F0502020204030204" pitchFamily="34" charset="0"/>
                          <a:cs typeface="Calibri" panose="020F0502020204030204" pitchFamily="34" charset="0"/>
                        </a:rPr>
                        <a:t> Choi</a:t>
                      </a:r>
                      <a:endParaRPr lang="en-US" sz="2000" b="1" i="0" kern="1200" dirty="0">
                        <a:solidFill>
                          <a:schemeClr val="dk1"/>
                        </a:solidFill>
                        <a:effectLst/>
                        <a:latin typeface="Calibri" panose="020F0502020204030204" pitchFamily="34" charset="0"/>
                        <a:ea typeface="+mn-ea"/>
                        <a:cs typeface="Calibri" panose="020F0502020204030204" pitchFamily="34" charset="0"/>
                      </a:endParaRPr>
                    </a:p>
                  </a:txBody>
                  <a:tcPr/>
                </a:tc>
                <a:extLst>
                  <a:ext uri="{0D108BD9-81ED-4DB2-BD59-A6C34878D82A}">
                    <a16:rowId xmlns:a16="http://schemas.microsoft.com/office/drawing/2014/main" val="1276004878"/>
                  </a:ext>
                </a:extLst>
              </a:tr>
              <a:tr h="209754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500" b="1" dirty="0">
                        <a:latin typeface="Calibri" panose="020F0502020204030204" pitchFamily="34" charset="0"/>
                        <a:cs typeface="Calibri" panose="020F0502020204030204" pitchFamily="34" charset="0"/>
                      </a:endParaRPr>
                    </a:p>
                  </a:txBody>
                  <a:tcPr/>
                </a:tc>
                <a:tc>
                  <a:txBody>
                    <a:bodyPr/>
                    <a:lstStyle/>
                    <a:p>
                      <a:endParaRPr lang="en-US" sz="1500" b="1" dirty="0">
                        <a:latin typeface="Calibri" panose="020F0502020204030204" pitchFamily="34" charset="0"/>
                        <a:cs typeface="Calibri" panose="020F0502020204030204" pitchFamily="34" charset="0"/>
                      </a:endParaRPr>
                    </a:p>
                  </a:txBody>
                  <a:tcPr/>
                </a:tc>
                <a:tc>
                  <a:txBody>
                    <a:bodyPr/>
                    <a:lstStyle/>
                    <a:p>
                      <a:endParaRPr lang="en-US" sz="1500" b="1" i="0" kern="1200" dirty="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endParaRPr lang="en-US" sz="1500" b="1" i="0" kern="1200" dirty="0">
                        <a:solidFill>
                          <a:schemeClr val="dk1"/>
                        </a:solidFill>
                        <a:effectLst/>
                        <a:latin typeface="Calibri" panose="020F0502020204030204" pitchFamily="34" charset="0"/>
                        <a:ea typeface="+mn-ea"/>
                        <a:cs typeface="Calibri" panose="020F0502020204030204" pitchFamily="34" charset="0"/>
                      </a:endParaRPr>
                    </a:p>
                  </a:txBody>
                  <a:tcPr/>
                </a:tc>
                <a:extLst>
                  <a:ext uri="{0D108BD9-81ED-4DB2-BD59-A6C34878D82A}">
                    <a16:rowId xmlns:a16="http://schemas.microsoft.com/office/drawing/2014/main" val="853259232"/>
                  </a:ext>
                </a:extLst>
              </a:tr>
            </a:tbl>
          </a:graphicData>
        </a:graphic>
      </p:graphicFrame>
      <p:pic>
        <p:nvPicPr>
          <p:cNvPr id="5" name="Picture 4">
            <a:extLst>
              <a:ext uri="{FF2B5EF4-FFF2-40B4-BE49-F238E27FC236}">
                <a16:creationId xmlns:a16="http://schemas.microsoft.com/office/drawing/2014/main" id="{668C639E-D2B9-4070-A87A-63B7F8F74F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334" y="1631445"/>
            <a:ext cx="1550516" cy="2302700"/>
          </a:xfrm>
          <a:prstGeom prst="rect">
            <a:avLst/>
          </a:prstGeom>
        </p:spPr>
      </p:pic>
      <p:pic>
        <p:nvPicPr>
          <p:cNvPr id="11" name="Picture 10">
            <a:extLst>
              <a:ext uri="{FF2B5EF4-FFF2-40B4-BE49-F238E27FC236}">
                <a16:creationId xmlns:a16="http://schemas.microsoft.com/office/drawing/2014/main" id="{53419A23-1824-4C4D-9C26-F0B0A59391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9686" y="1631445"/>
            <a:ext cx="1715356" cy="2281058"/>
          </a:xfrm>
          <a:prstGeom prst="rect">
            <a:avLst/>
          </a:prstGeom>
        </p:spPr>
      </p:pic>
      <p:pic>
        <p:nvPicPr>
          <p:cNvPr id="15" name="Picture 14">
            <a:extLst>
              <a:ext uri="{FF2B5EF4-FFF2-40B4-BE49-F238E27FC236}">
                <a16:creationId xmlns:a16="http://schemas.microsoft.com/office/drawing/2014/main" id="{18AA5D0C-1867-4991-868B-D0844BEF802F}"/>
              </a:ext>
            </a:extLst>
          </p:cNvPr>
          <p:cNvPicPr>
            <a:picLocks noChangeAspect="1"/>
          </p:cNvPicPr>
          <p:nvPr/>
        </p:nvPicPr>
        <p:blipFill rotWithShape="1">
          <a:blip r:embed="rId5">
            <a:extLst>
              <a:ext uri="{28A0092B-C50C-407E-A947-70E740481C1C}">
                <a14:useLocalDpi xmlns:a14="http://schemas.microsoft.com/office/drawing/2010/main" val="0"/>
              </a:ext>
            </a:extLst>
          </a:blip>
          <a:srcRect b="20189"/>
          <a:stretch/>
        </p:blipFill>
        <p:spPr>
          <a:xfrm>
            <a:off x="2642023" y="4573571"/>
            <a:ext cx="1890284" cy="1598629"/>
          </a:xfrm>
          <a:prstGeom prst="rect">
            <a:avLst/>
          </a:prstGeom>
        </p:spPr>
      </p:pic>
      <p:pic>
        <p:nvPicPr>
          <p:cNvPr id="17" name="Picture 16">
            <a:extLst>
              <a:ext uri="{FF2B5EF4-FFF2-40B4-BE49-F238E27FC236}">
                <a16:creationId xmlns:a16="http://schemas.microsoft.com/office/drawing/2014/main" id="{3125D393-BAD2-43FC-B278-77C103739D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966" y="4658510"/>
            <a:ext cx="1905000" cy="1428750"/>
          </a:xfrm>
          <a:prstGeom prst="rect">
            <a:avLst/>
          </a:prstGeom>
        </p:spPr>
      </p:pic>
      <p:pic>
        <p:nvPicPr>
          <p:cNvPr id="21" name="Picture 20">
            <a:extLst>
              <a:ext uri="{FF2B5EF4-FFF2-40B4-BE49-F238E27FC236}">
                <a16:creationId xmlns:a16="http://schemas.microsoft.com/office/drawing/2014/main" id="{A56D9DC8-4B58-40EE-AC68-60EE452E8C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57668" y="1606439"/>
            <a:ext cx="1555901" cy="2352711"/>
          </a:xfrm>
          <a:prstGeom prst="rect">
            <a:avLst/>
          </a:prstGeom>
        </p:spPr>
      </p:pic>
      <p:pic>
        <p:nvPicPr>
          <p:cNvPr id="25" name="Picture 24">
            <a:extLst>
              <a:ext uri="{FF2B5EF4-FFF2-40B4-BE49-F238E27FC236}">
                <a16:creationId xmlns:a16="http://schemas.microsoft.com/office/drawing/2014/main" id="{F71C62FF-C74D-4230-81D7-FAD5DDF3E58B}"/>
              </a:ext>
            </a:extLst>
          </p:cNvPr>
          <p:cNvPicPr>
            <a:picLocks noChangeAspect="1"/>
          </p:cNvPicPr>
          <p:nvPr/>
        </p:nvPicPr>
        <p:blipFill rotWithShape="1">
          <a:blip r:embed="rId8">
            <a:extLst>
              <a:ext uri="{28A0092B-C50C-407E-A947-70E740481C1C}">
                <a14:useLocalDpi xmlns:a14="http://schemas.microsoft.com/office/drawing/2010/main" val="0"/>
              </a:ext>
            </a:extLst>
          </a:blip>
          <a:srcRect l="19845" r="20880"/>
          <a:stretch/>
        </p:blipFill>
        <p:spPr>
          <a:xfrm>
            <a:off x="4957668" y="4431697"/>
            <a:ext cx="1559760" cy="1973560"/>
          </a:xfrm>
          <a:prstGeom prst="rect">
            <a:avLst/>
          </a:prstGeom>
        </p:spPr>
      </p:pic>
      <p:pic>
        <p:nvPicPr>
          <p:cNvPr id="27" name="Picture 26">
            <a:extLst>
              <a:ext uri="{FF2B5EF4-FFF2-40B4-BE49-F238E27FC236}">
                <a16:creationId xmlns:a16="http://schemas.microsoft.com/office/drawing/2014/main" id="{F51B8FD6-B5A1-4486-AA74-C35F2BD318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77886" y="1606439"/>
            <a:ext cx="1603050" cy="2352711"/>
          </a:xfrm>
          <a:prstGeom prst="rect">
            <a:avLst/>
          </a:prstGeom>
        </p:spPr>
      </p:pic>
      <p:pic>
        <p:nvPicPr>
          <p:cNvPr id="29" name="Picture 28">
            <a:extLst>
              <a:ext uri="{FF2B5EF4-FFF2-40B4-BE49-F238E27FC236}">
                <a16:creationId xmlns:a16="http://schemas.microsoft.com/office/drawing/2014/main" id="{23BB6784-17D2-4763-A4F0-08AB126A2F5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1334" y="4488180"/>
            <a:ext cx="1940711" cy="1815234"/>
          </a:xfrm>
          <a:prstGeom prst="rect">
            <a:avLst/>
          </a:prstGeom>
        </p:spPr>
      </p:pic>
      <p:sp>
        <p:nvSpPr>
          <p:cNvPr id="6" name="Slide Number Placeholder 5">
            <a:extLst>
              <a:ext uri="{FF2B5EF4-FFF2-40B4-BE49-F238E27FC236}">
                <a16:creationId xmlns:a16="http://schemas.microsoft.com/office/drawing/2014/main" id="{D7DB71EC-9669-EDD8-9384-31C27B86E06F}"/>
              </a:ext>
            </a:extLst>
          </p:cNvPr>
          <p:cNvSpPr>
            <a:spLocks noGrp="1"/>
          </p:cNvSpPr>
          <p:nvPr>
            <p:ph type="sldNum" sz="quarter" idx="12"/>
          </p:nvPr>
        </p:nvSpPr>
        <p:spPr/>
        <p:txBody>
          <a:bodyPr/>
          <a:lstStyle/>
          <a:p>
            <a:fld id="{92367B23-D481-47B8-9DC9-53041C5CD72C}" type="slidenum">
              <a:rPr lang="en-US" smtClean="0"/>
              <a:t>32</a:t>
            </a:fld>
            <a:endParaRPr lang="en-US"/>
          </a:p>
        </p:txBody>
      </p:sp>
    </p:spTree>
    <p:extLst>
      <p:ext uri="{BB962C8B-B14F-4D97-AF65-F5344CB8AC3E}">
        <p14:creationId xmlns:p14="http://schemas.microsoft.com/office/powerpoint/2010/main" val="2616403030"/>
      </p:ext>
    </p:extLst>
  </p:cSld>
  <p:clrMapOvr>
    <a:masterClrMapping/>
  </p:clrMapOvr>
  <p:extLst>
    <p:ext uri="{6950BFC3-D8DA-4A85-94F7-54DA5524770B}">
      <p188:commentRel xmlns:p188="http://schemas.microsoft.com/office/powerpoint/2018/8/main" r:id="rId2"/>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4FF5DD-6B3C-45F4-88F1-C76A58391D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5359" y="592239"/>
            <a:ext cx="827031" cy="1243038"/>
          </a:xfrm>
          <a:prstGeom prst="rect">
            <a:avLst/>
          </a:prstGeom>
        </p:spPr>
      </p:pic>
      <p:pic>
        <p:nvPicPr>
          <p:cNvPr id="5" name="Picture 4">
            <a:extLst>
              <a:ext uri="{FF2B5EF4-FFF2-40B4-BE49-F238E27FC236}">
                <a16:creationId xmlns:a16="http://schemas.microsoft.com/office/drawing/2014/main" id="{A331D6ED-A53A-442B-9E70-571A8377C4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8864" y="603182"/>
            <a:ext cx="866072" cy="1198175"/>
          </a:xfrm>
          <a:prstGeom prst="rect">
            <a:avLst/>
          </a:prstGeom>
        </p:spPr>
      </p:pic>
      <p:sp>
        <p:nvSpPr>
          <p:cNvPr id="2" name="Title 1">
            <a:extLst>
              <a:ext uri="{FF2B5EF4-FFF2-40B4-BE49-F238E27FC236}">
                <a16:creationId xmlns:a16="http://schemas.microsoft.com/office/drawing/2014/main" id="{1B63C383-69F2-4B6B-B910-906421A58C7E}"/>
              </a:ext>
            </a:extLst>
          </p:cNvPr>
          <p:cNvSpPr>
            <a:spLocks noGrp="1"/>
          </p:cNvSpPr>
          <p:nvPr>
            <p:ph type="title"/>
          </p:nvPr>
        </p:nvSpPr>
        <p:spPr>
          <a:xfrm>
            <a:off x="624840" y="1739683"/>
            <a:ext cx="7894320" cy="632462"/>
          </a:xfrm>
        </p:spPr>
        <p:txBody>
          <a:bodyPr>
            <a:normAutofit fontScale="90000"/>
          </a:bodyPr>
          <a:lstStyle/>
          <a:p>
            <a:r>
              <a:rPr lang="en-US" b="1" dirty="0"/>
              <a:t>Biography vs. Autobiography vs. Memoir</a:t>
            </a:r>
          </a:p>
        </p:txBody>
      </p:sp>
      <p:graphicFrame>
        <p:nvGraphicFramePr>
          <p:cNvPr id="4" name="Content Placeholder 3">
            <a:extLst>
              <a:ext uri="{FF2B5EF4-FFF2-40B4-BE49-F238E27FC236}">
                <a16:creationId xmlns:a16="http://schemas.microsoft.com/office/drawing/2014/main" id="{7B254A3B-5708-4FAA-AD5D-421D16743EC1}"/>
              </a:ext>
            </a:extLst>
          </p:cNvPr>
          <p:cNvGraphicFramePr>
            <a:graphicFrameLocks noGrp="1"/>
          </p:cNvGraphicFramePr>
          <p:nvPr>
            <p:ph idx="1"/>
            <p:extLst>
              <p:ext uri="{D42A27DB-BD31-4B8C-83A1-F6EECF244321}">
                <p14:modId xmlns:p14="http://schemas.microsoft.com/office/powerpoint/2010/main" val="2018087058"/>
              </p:ext>
            </p:extLst>
          </p:nvPr>
        </p:nvGraphicFramePr>
        <p:xfrm>
          <a:off x="624840" y="2286002"/>
          <a:ext cx="8031480" cy="4092973"/>
        </p:xfrm>
        <a:graphic>
          <a:graphicData uri="http://schemas.openxmlformats.org/drawingml/2006/table">
            <a:tbl>
              <a:tblPr firstRow="1" bandRow="1">
                <a:tableStyleId>{5C22544A-7EE6-4342-B048-85BDC9FD1C3A}</a:tableStyleId>
              </a:tblPr>
              <a:tblGrid>
                <a:gridCol w="2720340">
                  <a:extLst>
                    <a:ext uri="{9D8B030D-6E8A-4147-A177-3AD203B41FA5}">
                      <a16:colId xmlns:a16="http://schemas.microsoft.com/office/drawing/2014/main" val="1188747486"/>
                    </a:ext>
                  </a:extLst>
                </a:gridCol>
                <a:gridCol w="2987040">
                  <a:extLst>
                    <a:ext uri="{9D8B030D-6E8A-4147-A177-3AD203B41FA5}">
                      <a16:colId xmlns:a16="http://schemas.microsoft.com/office/drawing/2014/main" val="4072935697"/>
                    </a:ext>
                  </a:extLst>
                </a:gridCol>
                <a:gridCol w="2324100">
                  <a:extLst>
                    <a:ext uri="{9D8B030D-6E8A-4147-A177-3AD203B41FA5}">
                      <a16:colId xmlns:a16="http://schemas.microsoft.com/office/drawing/2014/main" val="3239133445"/>
                    </a:ext>
                  </a:extLst>
                </a:gridCol>
              </a:tblGrid>
              <a:tr h="363789">
                <a:tc>
                  <a:txBody>
                    <a:bodyPr/>
                    <a:lstStyle/>
                    <a:p>
                      <a:pPr algn="ctr"/>
                      <a:r>
                        <a:rPr lang="en-US" sz="2000" dirty="0">
                          <a:latin typeface="Calibri" panose="020F0502020204030204" pitchFamily="34" charset="0"/>
                          <a:cs typeface="Calibri" panose="020F0502020204030204" pitchFamily="34" charset="0"/>
                        </a:rPr>
                        <a:t>BIOGRAPHY</a:t>
                      </a:r>
                    </a:p>
                  </a:txBody>
                  <a:tcPr/>
                </a:tc>
                <a:tc>
                  <a:txBody>
                    <a:bodyPr/>
                    <a:lstStyle/>
                    <a:p>
                      <a:pPr algn="ctr"/>
                      <a:r>
                        <a:rPr lang="en-US" sz="2000" dirty="0">
                          <a:latin typeface="Calibri" panose="020F0502020204030204" pitchFamily="34" charset="0"/>
                          <a:cs typeface="Calibri" panose="020F0502020204030204" pitchFamily="34" charset="0"/>
                        </a:rPr>
                        <a:t>AUTOBIOGRAPHY</a:t>
                      </a:r>
                    </a:p>
                  </a:txBody>
                  <a:tcPr/>
                </a:tc>
                <a:tc>
                  <a:txBody>
                    <a:bodyPr/>
                    <a:lstStyle/>
                    <a:p>
                      <a:pPr algn="ctr"/>
                      <a:r>
                        <a:rPr lang="en-US" sz="2000" dirty="0">
                          <a:latin typeface="Calibri" panose="020F0502020204030204" pitchFamily="34" charset="0"/>
                          <a:cs typeface="Calibri" panose="020F0502020204030204" pitchFamily="34" charset="0"/>
                        </a:rPr>
                        <a:t>MEMOIR</a:t>
                      </a:r>
                    </a:p>
                  </a:txBody>
                  <a:tcPr/>
                </a:tc>
                <a:extLst>
                  <a:ext uri="{0D108BD9-81ED-4DB2-BD59-A6C34878D82A}">
                    <a16:rowId xmlns:a16="http://schemas.microsoft.com/office/drawing/2014/main" val="4260997864"/>
                  </a:ext>
                </a:extLst>
              </a:tr>
              <a:tr h="3696733">
                <a:tc>
                  <a:txBody>
                    <a:bodyPr/>
                    <a:lstStyle/>
                    <a:p>
                      <a:pPr marL="342900" indent="-342900">
                        <a:buFont typeface="Arial" panose="020B0604020202020204" pitchFamily="34" charset="0"/>
                        <a:buChar char="•"/>
                      </a:pPr>
                      <a:r>
                        <a:rPr lang="en-US" sz="1500" dirty="0">
                          <a:effectLst/>
                          <a:latin typeface="Calibri" panose="020F0502020204030204" pitchFamily="34" charset="0"/>
                          <a:cs typeface="Calibri" panose="020F0502020204030204" pitchFamily="34" charset="0"/>
                        </a:rPr>
                        <a:t>Written about another person and told in third person point of view (POV)</a:t>
                      </a:r>
                    </a:p>
                    <a:p>
                      <a:pPr marL="342900" indent="-342900">
                        <a:buFont typeface="Arial" panose="020B0604020202020204" pitchFamily="34" charset="0"/>
                        <a:buChar char="•"/>
                      </a:pPr>
                      <a:r>
                        <a:rPr lang="en-US" sz="1500" dirty="0">
                          <a:effectLst/>
                          <a:latin typeface="Calibri" panose="020F0502020204030204" pitchFamily="34" charset="0"/>
                          <a:cs typeface="Calibri" panose="020F0502020204030204" pitchFamily="34" charset="0"/>
                        </a:rPr>
                        <a:t>More formal and objective than both memoirs and autobiographies</a:t>
                      </a:r>
                    </a:p>
                    <a:p>
                      <a:pPr marL="342900" indent="-342900">
                        <a:buFont typeface="Arial" panose="020B0604020202020204" pitchFamily="34" charset="0"/>
                        <a:buChar char="•"/>
                      </a:pPr>
                      <a:r>
                        <a:rPr lang="en-US" sz="1500" dirty="0">
                          <a:effectLst/>
                          <a:latin typeface="Calibri" panose="020F0502020204030204" pitchFamily="34" charset="0"/>
                          <a:cs typeface="Calibri" panose="020F0502020204030204" pitchFamily="34" charset="0"/>
                        </a:rPr>
                        <a:t>Broad in scope or timeline, often covering the subject’s entire life </a:t>
                      </a:r>
                    </a:p>
                    <a:p>
                      <a:pPr marL="342900" indent="-342900">
                        <a:buFont typeface="Arial" panose="020B0604020202020204" pitchFamily="34" charset="0"/>
                        <a:buChar char="•"/>
                      </a:pPr>
                      <a:r>
                        <a:rPr lang="en-US" sz="1500" dirty="0">
                          <a:effectLst/>
                          <a:latin typeface="Calibri" panose="020F0502020204030204" pitchFamily="34" charset="0"/>
                          <a:cs typeface="Calibri" panose="020F0502020204030204" pitchFamily="34" charset="0"/>
                        </a:rPr>
                        <a:t>Focused solely on facts</a:t>
                      </a:r>
                    </a:p>
                    <a:p>
                      <a:pPr marL="342900" indent="-342900">
                        <a:buFont typeface="Arial" panose="020B0604020202020204" pitchFamily="34" charset="0"/>
                        <a:buChar char="•"/>
                      </a:pPr>
                      <a:r>
                        <a:rPr lang="en-US" sz="1500" dirty="0">
                          <a:effectLst/>
                          <a:latin typeface="Calibri" panose="020F0502020204030204" pitchFamily="34" charset="0"/>
                          <a:cs typeface="Calibri" panose="020F0502020204030204" pitchFamily="34" charset="0"/>
                        </a:rPr>
                        <a:t>Requires meticulous research and fact-checking to ensure accuracy</a:t>
                      </a:r>
                    </a:p>
                  </a:txBody>
                  <a:tcPr anchor="ctr"/>
                </a:tc>
                <a:tc>
                  <a:txBody>
                    <a:bodyPr/>
                    <a:lstStyle/>
                    <a:p>
                      <a:pPr marL="285750" indent="-285750">
                        <a:buFont typeface="Arial" panose="020B0604020202020204" pitchFamily="34" charset="0"/>
                        <a:buChar char="•"/>
                      </a:pPr>
                      <a:r>
                        <a:rPr lang="en-US" sz="1500" b="0" i="0" kern="1200" dirty="0">
                          <a:solidFill>
                            <a:schemeClr val="dk1"/>
                          </a:solidFill>
                          <a:effectLst/>
                          <a:latin typeface="Calibri" panose="020F0502020204030204" pitchFamily="34" charset="0"/>
                          <a:ea typeface="+mn-ea"/>
                          <a:cs typeface="Calibri" panose="020F0502020204030204" pitchFamily="34" charset="0"/>
                        </a:rPr>
                        <a:t>Written in first person POV from the perspective of the author, occasionally with a collaborator</a:t>
                      </a:r>
                    </a:p>
                    <a:p>
                      <a:pPr marL="285750" indent="-285750">
                        <a:buFont typeface="Arial" panose="020B0604020202020204" pitchFamily="34" charset="0"/>
                        <a:buChar char="•"/>
                      </a:pPr>
                      <a:r>
                        <a:rPr lang="en-US" sz="1500" b="0" i="0" kern="1200" dirty="0">
                          <a:solidFill>
                            <a:schemeClr val="dk1"/>
                          </a:solidFill>
                          <a:effectLst/>
                          <a:latin typeface="Calibri" panose="020F0502020204030204" pitchFamily="34" charset="0"/>
                          <a:ea typeface="+mn-ea"/>
                          <a:cs typeface="Calibri" panose="020F0502020204030204" pitchFamily="34" charset="0"/>
                        </a:rPr>
                        <a:t>More formal and objective than memoirs, but more subjective than biographies</a:t>
                      </a:r>
                    </a:p>
                    <a:p>
                      <a:pPr marL="285750" indent="-285750">
                        <a:buFont typeface="Arial" panose="020B0604020202020204" pitchFamily="34" charset="0"/>
                        <a:buChar char="•"/>
                      </a:pPr>
                      <a:r>
                        <a:rPr lang="en-US" sz="1500" b="0" i="0" kern="1200" dirty="0">
                          <a:solidFill>
                            <a:schemeClr val="dk1"/>
                          </a:solidFill>
                          <a:effectLst/>
                          <a:latin typeface="Calibri" panose="020F0502020204030204" pitchFamily="34" charset="0"/>
                          <a:ea typeface="+mn-ea"/>
                          <a:cs typeface="Calibri" panose="020F0502020204030204" pitchFamily="34" charset="0"/>
                        </a:rPr>
                        <a:t>Broad in scope or timeline, often covering the author’s entire life </a:t>
                      </a:r>
                    </a:p>
                    <a:p>
                      <a:pPr marL="285750" indent="-285750">
                        <a:buFont typeface="Arial" panose="020B0604020202020204" pitchFamily="34" charset="0"/>
                        <a:buChar char="•"/>
                      </a:pPr>
                      <a:r>
                        <a:rPr lang="en-US" sz="1500" b="0" i="0" kern="1200" dirty="0">
                          <a:solidFill>
                            <a:schemeClr val="dk1"/>
                          </a:solidFill>
                          <a:effectLst/>
                          <a:latin typeface="Calibri" panose="020F0502020204030204" pitchFamily="34" charset="0"/>
                          <a:ea typeface="+mn-ea"/>
                          <a:cs typeface="Calibri" panose="020F0502020204030204" pitchFamily="34" charset="0"/>
                        </a:rPr>
                        <a:t>Focused more on facts than emotions</a:t>
                      </a:r>
                    </a:p>
                    <a:p>
                      <a:pPr marL="285750" indent="-285750">
                        <a:buFont typeface="Arial" panose="020B0604020202020204" pitchFamily="34" charset="0"/>
                        <a:buChar char="•"/>
                      </a:pPr>
                      <a:r>
                        <a:rPr lang="en-US" sz="1500" b="0" i="0" kern="1200" dirty="0">
                          <a:solidFill>
                            <a:schemeClr val="dk1"/>
                          </a:solidFill>
                          <a:effectLst/>
                          <a:latin typeface="Calibri" panose="020F0502020204030204" pitchFamily="34" charset="0"/>
                          <a:ea typeface="+mn-ea"/>
                          <a:cs typeface="Calibri" panose="020F0502020204030204" pitchFamily="34" charset="0"/>
                        </a:rPr>
                        <a:t>Requires more extensive fact-checking and research than memoirs, but less than biographies</a:t>
                      </a:r>
                      <a:endParaRPr lang="en-US" sz="1500" dirty="0">
                        <a:latin typeface="Calibri" panose="020F0502020204030204" pitchFamily="34" charset="0"/>
                        <a:cs typeface="Calibri" panose="020F0502020204030204" pitchFamily="34" charset="0"/>
                      </a:endParaRPr>
                    </a:p>
                  </a:txBody>
                  <a:tcPr anchor="ctr"/>
                </a:tc>
                <a:tc>
                  <a:txBody>
                    <a:bodyPr/>
                    <a:lstStyle/>
                    <a:p>
                      <a:pPr marL="285750" indent="-285750">
                        <a:buFont typeface="Arial" panose="020B0604020202020204" pitchFamily="34" charset="0"/>
                        <a:buChar char="•"/>
                      </a:pPr>
                      <a:r>
                        <a:rPr lang="en-US" sz="1500" b="0" i="0" kern="1200" dirty="0">
                          <a:solidFill>
                            <a:schemeClr val="dk1"/>
                          </a:solidFill>
                          <a:effectLst/>
                          <a:latin typeface="Calibri" panose="020F0502020204030204" pitchFamily="34" charset="0"/>
                          <a:ea typeface="+mn-ea"/>
                          <a:cs typeface="Calibri" panose="020F0502020204030204" pitchFamily="34" charset="0"/>
                        </a:rPr>
                        <a:t>Written in first person POV from the perspective of the author</a:t>
                      </a:r>
                    </a:p>
                    <a:p>
                      <a:pPr marL="285750" indent="-285750">
                        <a:buFont typeface="Arial" panose="020B0604020202020204" pitchFamily="34" charset="0"/>
                        <a:buChar char="•"/>
                      </a:pPr>
                      <a:r>
                        <a:rPr lang="en-US" sz="1500" b="0" i="0" kern="1200" dirty="0">
                          <a:solidFill>
                            <a:schemeClr val="dk1"/>
                          </a:solidFill>
                          <a:effectLst/>
                          <a:latin typeface="Calibri" panose="020F0502020204030204" pitchFamily="34" charset="0"/>
                          <a:ea typeface="+mn-ea"/>
                          <a:cs typeface="Calibri" panose="020F0502020204030204" pitchFamily="34" charset="0"/>
                        </a:rPr>
                        <a:t>Less formal compared to autobiographies and biographies</a:t>
                      </a:r>
                    </a:p>
                    <a:p>
                      <a:pPr marL="285750" indent="-285750">
                        <a:buFont typeface="Arial" panose="020B0604020202020204" pitchFamily="34" charset="0"/>
                        <a:buChar char="•"/>
                      </a:pPr>
                      <a:r>
                        <a:rPr lang="en-US" sz="1500" b="0" i="0" kern="1200" dirty="0">
                          <a:solidFill>
                            <a:schemeClr val="dk1"/>
                          </a:solidFill>
                          <a:effectLst/>
                          <a:latin typeface="Calibri" panose="020F0502020204030204" pitchFamily="34" charset="0"/>
                          <a:ea typeface="+mn-ea"/>
                          <a:cs typeface="Calibri" panose="020F0502020204030204" pitchFamily="34" charset="0"/>
                        </a:rPr>
                        <a:t>Narrow in scope or timeline</a:t>
                      </a:r>
                    </a:p>
                    <a:p>
                      <a:pPr marL="285750" indent="-285750">
                        <a:buFont typeface="Arial" panose="020B0604020202020204" pitchFamily="34" charset="0"/>
                        <a:buChar char="•"/>
                      </a:pPr>
                      <a:r>
                        <a:rPr lang="en-US" sz="1500" b="0" i="0" kern="1200" dirty="0">
                          <a:solidFill>
                            <a:schemeClr val="dk1"/>
                          </a:solidFill>
                          <a:effectLst/>
                          <a:latin typeface="Calibri" panose="020F0502020204030204" pitchFamily="34" charset="0"/>
                          <a:ea typeface="+mn-ea"/>
                          <a:cs typeface="Calibri" panose="020F0502020204030204" pitchFamily="34" charset="0"/>
                        </a:rPr>
                        <a:t>Focused more on feelings and memories than facts</a:t>
                      </a:r>
                    </a:p>
                    <a:p>
                      <a:pPr marL="285750" indent="-285750">
                        <a:buFont typeface="Arial" panose="020B0604020202020204" pitchFamily="34" charset="0"/>
                        <a:buChar char="•"/>
                      </a:pPr>
                      <a:r>
                        <a:rPr lang="en-US" sz="1500" b="0" i="0" kern="1200" dirty="0">
                          <a:solidFill>
                            <a:schemeClr val="dk1"/>
                          </a:solidFill>
                          <a:effectLst/>
                          <a:latin typeface="Calibri" panose="020F0502020204030204" pitchFamily="34" charset="0"/>
                          <a:ea typeface="+mn-ea"/>
                          <a:cs typeface="Calibri" panose="020F0502020204030204" pitchFamily="34" charset="0"/>
                        </a:rPr>
                        <a:t>More flexibility to change the story for effect</a:t>
                      </a:r>
                    </a:p>
                  </a:txBody>
                  <a:tcPr anchor="ctr"/>
                </a:tc>
                <a:extLst>
                  <a:ext uri="{0D108BD9-81ED-4DB2-BD59-A6C34878D82A}">
                    <a16:rowId xmlns:a16="http://schemas.microsoft.com/office/drawing/2014/main" val="3553988980"/>
                  </a:ext>
                </a:extLst>
              </a:tr>
            </a:tbl>
          </a:graphicData>
        </a:graphic>
      </p:graphicFrame>
      <p:pic>
        <p:nvPicPr>
          <p:cNvPr id="9" name="Picture 8">
            <a:extLst>
              <a:ext uri="{FF2B5EF4-FFF2-40B4-BE49-F238E27FC236}">
                <a16:creationId xmlns:a16="http://schemas.microsoft.com/office/drawing/2014/main" id="{0F44C01B-66AB-4867-98ED-E3B1C3636A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1924" y="648414"/>
            <a:ext cx="713232" cy="1066800"/>
          </a:xfrm>
          <a:prstGeom prst="rect">
            <a:avLst/>
          </a:prstGeom>
        </p:spPr>
      </p:pic>
      <p:pic>
        <p:nvPicPr>
          <p:cNvPr id="11" name="Picture 10">
            <a:extLst>
              <a:ext uri="{FF2B5EF4-FFF2-40B4-BE49-F238E27FC236}">
                <a16:creationId xmlns:a16="http://schemas.microsoft.com/office/drawing/2014/main" id="{AA20A73A-A1CB-4871-8338-8B834BA5DC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2037" y="592239"/>
            <a:ext cx="877110" cy="1243038"/>
          </a:xfrm>
          <a:prstGeom prst="rect">
            <a:avLst/>
          </a:prstGeom>
        </p:spPr>
      </p:pic>
      <p:sp>
        <p:nvSpPr>
          <p:cNvPr id="6" name="Slide Number Placeholder 5">
            <a:extLst>
              <a:ext uri="{FF2B5EF4-FFF2-40B4-BE49-F238E27FC236}">
                <a16:creationId xmlns:a16="http://schemas.microsoft.com/office/drawing/2014/main" id="{DF566CA3-44B1-3425-4FD4-4479CCDC6D60}"/>
              </a:ext>
            </a:extLst>
          </p:cNvPr>
          <p:cNvSpPr>
            <a:spLocks noGrp="1"/>
          </p:cNvSpPr>
          <p:nvPr>
            <p:ph type="sldNum" sz="quarter" idx="12"/>
          </p:nvPr>
        </p:nvSpPr>
        <p:spPr/>
        <p:txBody>
          <a:bodyPr/>
          <a:lstStyle/>
          <a:p>
            <a:fld id="{92367B23-D481-47B8-9DC9-53041C5CD72C}" type="slidenum">
              <a:rPr lang="en-US" smtClean="0"/>
              <a:t>33</a:t>
            </a:fld>
            <a:endParaRPr lang="en-US"/>
          </a:p>
        </p:txBody>
      </p:sp>
    </p:spTree>
    <p:extLst>
      <p:ext uri="{BB962C8B-B14F-4D97-AF65-F5344CB8AC3E}">
        <p14:creationId xmlns:p14="http://schemas.microsoft.com/office/powerpoint/2010/main" val="32568358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7A7C2-0AED-4899-86B6-A22A32431C19}"/>
              </a:ext>
            </a:extLst>
          </p:cNvPr>
          <p:cNvSpPr>
            <a:spLocks noGrp="1"/>
          </p:cNvSpPr>
          <p:nvPr>
            <p:ph type="title"/>
          </p:nvPr>
        </p:nvSpPr>
        <p:spPr/>
        <p:txBody>
          <a:bodyPr>
            <a:normAutofit/>
          </a:bodyPr>
          <a:lstStyle/>
          <a:p>
            <a:r>
              <a:rPr lang="en-US" sz="3200" b="1" dirty="0"/>
              <a:t>Notable Korean Americans </a:t>
            </a:r>
            <a:br>
              <a:rPr lang="en-US" sz="3200" b="1" dirty="0"/>
            </a:br>
            <a:r>
              <a:rPr lang="en-US" sz="3200" b="1" dirty="0"/>
              <a:t>Biography Research Presentation</a:t>
            </a:r>
          </a:p>
        </p:txBody>
      </p:sp>
      <p:pic>
        <p:nvPicPr>
          <p:cNvPr id="7" name="Content Placeholder 6">
            <a:extLst>
              <a:ext uri="{FF2B5EF4-FFF2-40B4-BE49-F238E27FC236}">
                <a16:creationId xmlns:a16="http://schemas.microsoft.com/office/drawing/2014/main" id="{AFBEFD66-C9C6-4FCA-8806-D057691211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6866" y="2452314"/>
            <a:ext cx="6799262" cy="1113902"/>
          </a:xfrm>
        </p:spPr>
      </p:pic>
      <p:sp>
        <p:nvSpPr>
          <p:cNvPr id="8" name="TextBox 7">
            <a:extLst>
              <a:ext uri="{FF2B5EF4-FFF2-40B4-BE49-F238E27FC236}">
                <a16:creationId xmlns:a16="http://schemas.microsoft.com/office/drawing/2014/main" id="{CE617506-8D33-41E3-9CB1-BDC1533B0B1A}"/>
              </a:ext>
            </a:extLst>
          </p:cNvPr>
          <p:cNvSpPr txBox="1"/>
          <p:nvPr/>
        </p:nvSpPr>
        <p:spPr>
          <a:xfrm>
            <a:off x="674265" y="3593642"/>
            <a:ext cx="2709334" cy="2431435"/>
          </a:xfrm>
          <a:prstGeom prst="rect">
            <a:avLst/>
          </a:prstGeom>
          <a:noFill/>
        </p:spPr>
        <p:txBody>
          <a:bodyPr wrap="square" rtlCol="0">
            <a:spAutoFit/>
          </a:bodyPr>
          <a:lstStyle/>
          <a:p>
            <a:pPr marL="285750" indent="-285750">
              <a:buFont typeface="Arial" panose="020B0604020202020204" pitchFamily="34" charset="0"/>
              <a:buChar char="•"/>
            </a:pPr>
            <a:r>
              <a:rPr lang="en-US" sz="1900" dirty="0">
                <a:latin typeface="Calibri" panose="020F0502020204030204" pitchFamily="34" charset="0"/>
                <a:cs typeface="Calibri" panose="020F0502020204030204" pitchFamily="34" charset="0"/>
              </a:rPr>
              <a:t>PowerPoint Presentation and Oral Presentation or Narrated Video About a Notable Korean American</a:t>
            </a:r>
          </a:p>
          <a:p>
            <a:pPr marL="285750" indent="-285750">
              <a:buFont typeface="Arial" panose="020B0604020202020204" pitchFamily="34" charset="0"/>
              <a:buChar char="•"/>
            </a:pPr>
            <a:r>
              <a:rPr lang="en-US" sz="1900" dirty="0">
                <a:latin typeface="Calibri" panose="020F0502020204030204" pitchFamily="34" charset="0"/>
                <a:cs typeface="Calibri" panose="020F0502020204030204" pitchFamily="34" charset="0"/>
              </a:rPr>
              <a:t>Biographical</a:t>
            </a:r>
          </a:p>
          <a:p>
            <a:pPr marL="285750" indent="-285750">
              <a:buFont typeface="Arial" panose="020B0604020202020204" pitchFamily="34" charset="0"/>
              <a:buChar char="•"/>
            </a:pPr>
            <a:r>
              <a:rPr lang="en-US" sz="1900" dirty="0">
                <a:latin typeface="Calibri" panose="020F0502020204030204" pitchFamily="34" charset="0"/>
                <a:cs typeface="Calibri" panose="020F0502020204030204" pitchFamily="34" charset="0"/>
              </a:rPr>
              <a:t>Will be peer reviewed</a:t>
            </a:r>
          </a:p>
        </p:txBody>
      </p:sp>
      <p:sp>
        <p:nvSpPr>
          <p:cNvPr id="9" name="TextBox 8">
            <a:extLst>
              <a:ext uri="{FF2B5EF4-FFF2-40B4-BE49-F238E27FC236}">
                <a16:creationId xmlns:a16="http://schemas.microsoft.com/office/drawing/2014/main" id="{17BECD06-4BFF-479C-BEF0-83155A52EC6C}"/>
              </a:ext>
            </a:extLst>
          </p:cNvPr>
          <p:cNvSpPr txBox="1"/>
          <p:nvPr/>
        </p:nvSpPr>
        <p:spPr>
          <a:xfrm>
            <a:off x="3265594" y="3586045"/>
            <a:ext cx="3116580" cy="2554545"/>
          </a:xfrm>
          <a:prstGeom prst="rect">
            <a:avLst/>
          </a:prstGeom>
          <a:solidFill>
            <a:srgbClr val="FFFF99"/>
          </a:solidFill>
          <a:ln w="19050">
            <a:solidFill>
              <a:srgbClr val="0070C0"/>
            </a:solidFill>
          </a:ln>
        </p:spPr>
        <p:txBody>
          <a:bodyPr wrap="square" rtlCol="0">
            <a:spAutoFit/>
          </a:bodyPr>
          <a:lstStyle/>
          <a:p>
            <a:r>
              <a:rPr lang="en-US" sz="1600" b="1" dirty="0">
                <a:latin typeface="Calibri" panose="020F0502020204030204" pitchFamily="34" charset="0"/>
                <a:cs typeface="Calibri" panose="020F0502020204030204" pitchFamily="34" charset="0"/>
              </a:rPr>
              <a:t>Elements to Include:</a:t>
            </a: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Basics</a:t>
            </a: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Why you chose person</a:t>
            </a: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Adult life</a:t>
            </a: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Death/legacy</a:t>
            </a: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Immigrant experiences and status</a:t>
            </a: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Interesting facts and antidotes</a:t>
            </a: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Contributions to society</a:t>
            </a: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Quotes and photographs</a:t>
            </a:r>
          </a:p>
        </p:txBody>
      </p:sp>
      <p:pic>
        <p:nvPicPr>
          <p:cNvPr id="11" name="Picture 10">
            <a:extLst>
              <a:ext uri="{FF2B5EF4-FFF2-40B4-BE49-F238E27FC236}">
                <a16:creationId xmlns:a16="http://schemas.microsoft.com/office/drawing/2014/main" id="{3C61C5FB-CA02-4972-A4F6-E6D719F58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9148" y="3642080"/>
            <a:ext cx="1903907" cy="2442474"/>
          </a:xfrm>
          <a:prstGeom prst="rect">
            <a:avLst/>
          </a:prstGeom>
        </p:spPr>
      </p:pic>
      <p:sp>
        <p:nvSpPr>
          <p:cNvPr id="3" name="Slide Number Placeholder 2">
            <a:extLst>
              <a:ext uri="{FF2B5EF4-FFF2-40B4-BE49-F238E27FC236}">
                <a16:creationId xmlns:a16="http://schemas.microsoft.com/office/drawing/2014/main" id="{39E9375A-F487-789E-F73C-5F11DFFB4C97}"/>
              </a:ext>
            </a:extLst>
          </p:cNvPr>
          <p:cNvSpPr>
            <a:spLocks noGrp="1"/>
          </p:cNvSpPr>
          <p:nvPr>
            <p:ph type="sldNum" sz="quarter" idx="12"/>
          </p:nvPr>
        </p:nvSpPr>
        <p:spPr/>
        <p:txBody>
          <a:bodyPr/>
          <a:lstStyle/>
          <a:p>
            <a:fld id="{92367B23-D481-47B8-9DC9-53041C5CD72C}" type="slidenum">
              <a:rPr lang="en-US" smtClean="0"/>
              <a:t>34</a:t>
            </a:fld>
            <a:endParaRPr lang="en-US"/>
          </a:p>
        </p:txBody>
      </p:sp>
    </p:spTree>
    <p:extLst>
      <p:ext uri="{BB962C8B-B14F-4D97-AF65-F5344CB8AC3E}">
        <p14:creationId xmlns:p14="http://schemas.microsoft.com/office/powerpoint/2010/main" val="17341405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0D574-6201-4BAC-9935-92DCD24F91D3}"/>
              </a:ext>
            </a:extLst>
          </p:cNvPr>
          <p:cNvSpPr>
            <a:spLocks noGrp="1"/>
          </p:cNvSpPr>
          <p:nvPr>
            <p:ph type="title"/>
          </p:nvPr>
        </p:nvSpPr>
        <p:spPr/>
        <p:txBody>
          <a:bodyPr>
            <a:normAutofit/>
          </a:bodyPr>
          <a:lstStyle/>
          <a:p>
            <a:r>
              <a:rPr lang="en-US" b="1" dirty="0"/>
              <a:t>Summative Assessment</a:t>
            </a:r>
            <a:endParaRPr lang="en-US" dirty="0"/>
          </a:p>
        </p:txBody>
      </p:sp>
      <p:sp>
        <p:nvSpPr>
          <p:cNvPr id="3" name="Text Placeholder 2">
            <a:extLst>
              <a:ext uri="{FF2B5EF4-FFF2-40B4-BE49-F238E27FC236}">
                <a16:creationId xmlns:a16="http://schemas.microsoft.com/office/drawing/2014/main" id="{8A1EA3BD-7DB5-4FC0-A8DA-981426FA85EA}"/>
              </a:ext>
            </a:extLst>
          </p:cNvPr>
          <p:cNvSpPr>
            <a:spLocks noGrp="1"/>
          </p:cNvSpPr>
          <p:nvPr>
            <p:ph type="body" idx="1"/>
          </p:nvPr>
        </p:nvSpPr>
        <p:spPr>
          <a:xfrm>
            <a:off x="1196340" y="3741789"/>
            <a:ext cx="6774180" cy="1512202"/>
          </a:xfrm>
        </p:spPr>
        <p:txBody>
          <a:bodyPr>
            <a:normAutofit/>
          </a:bodyPr>
          <a:lstStyle/>
          <a:p>
            <a:r>
              <a:rPr lang="en-US" sz="2400" b="1" dirty="0">
                <a:solidFill>
                  <a:srgbClr val="0070C0"/>
                </a:solidFill>
              </a:rPr>
              <a:t>Memoir Essay</a:t>
            </a:r>
          </a:p>
        </p:txBody>
      </p:sp>
      <p:sp>
        <p:nvSpPr>
          <p:cNvPr id="5" name="Slide Number Placeholder 4">
            <a:extLst>
              <a:ext uri="{FF2B5EF4-FFF2-40B4-BE49-F238E27FC236}">
                <a16:creationId xmlns:a16="http://schemas.microsoft.com/office/drawing/2014/main" id="{294A54C2-E0D7-8CD1-5BF5-BAF1EFA1D8C3}"/>
              </a:ext>
            </a:extLst>
          </p:cNvPr>
          <p:cNvSpPr>
            <a:spLocks noGrp="1"/>
          </p:cNvSpPr>
          <p:nvPr>
            <p:ph type="sldNum" sz="quarter" idx="12"/>
          </p:nvPr>
        </p:nvSpPr>
        <p:spPr/>
        <p:txBody>
          <a:bodyPr/>
          <a:lstStyle/>
          <a:p>
            <a:fld id="{92367B23-D481-47B8-9DC9-53041C5CD72C}" type="slidenum">
              <a:rPr lang="en-US" smtClean="0"/>
              <a:t>35</a:t>
            </a:fld>
            <a:endParaRPr lang="en-US"/>
          </a:p>
        </p:txBody>
      </p:sp>
    </p:spTree>
    <p:extLst>
      <p:ext uri="{BB962C8B-B14F-4D97-AF65-F5344CB8AC3E}">
        <p14:creationId xmlns:p14="http://schemas.microsoft.com/office/powerpoint/2010/main" val="20885030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71425-B382-49F9-B41E-A3FC294CC6A5}"/>
              </a:ext>
            </a:extLst>
          </p:cNvPr>
          <p:cNvSpPr>
            <a:spLocks noGrp="1"/>
          </p:cNvSpPr>
          <p:nvPr>
            <p:ph type="title"/>
          </p:nvPr>
        </p:nvSpPr>
        <p:spPr/>
        <p:txBody>
          <a:bodyPr/>
          <a:lstStyle/>
          <a:p>
            <a:r>
              <a:rPr lang="en-US" b="1" dirty="0"/>
              <a:t>THE WRITING PROCESS</a:t>
            </a:r>
          </a:p>
        </p:txBody>
      </p:sp>
      <p:sp>
        <p:nvSpPr>
          <p:cNvPr id="5" name="Content Placeholder 4">
            <a:extLst>
              <a:ext uri="{FF2B5EF4-FFF2-40B4-BE49-F238E27FC236}">
                <a16:creationId xmlns:a16="http://schemas.microsoft.com/office/drawing/2014/main" id="{9732EF1E-C9EB-4526-BE10-01D8D3962F0E}"/>
              </a:ext>
            </a:extLst>
          </p:cNvPr>
          <p:cNvSpPr>
            <a:spLocks noGrp="1"/>
          </p:cNvSpPr>
          <p:nvPr>
            <p:ph idx="1"/>
          </p:nvPr>
        </p:nvSpPr>
        <p:spPr/>
        <p:txBody>
          <a:bodyPr/>
          <a:lstStyle/>
          <a:p>
            <a:endParaRPr lang="en-US"/>
          </a:p>
        </p:txBody>
      </p:sp>
      <p:grpSp>
        <p:nvGrpSpPr>
          <p:cNvPr id="4" name="Group 3">
            <a:extLst>
              <a:ext uri="{FF2B5EF4-FFF2-40B4-BE49-F238E27FC236}">
                <a16:creationId xmlns:a16="http://schemas.microsoft.com/office/drawing/2014/main" id="{A20A55FF-CF30-4DDC-9DC4-159050ED704A}"/>
              </a:ext>
            </a:extLst>
          </p:cNvPr>
          <p:cNvGrpSpPr/>
          <p:nvPr/>
        </p:nvGrpSpPr>
        <p:grpSpPr>
          <a:xfrm>
            <a:off x="755375" y="1939636"/>
            <a:ext cx="7583555" cy="4103355"/>
            <a:chOff x="755375" y="2057400"/>
            <a:chExt cx="7772398" cy="4143680"/>
          </a:xfrm>
        </p:grpSpPr>
        <p:graphicFrame>
          <p:nvGraphicFramePr>
            <p:cNvPr id="16" name="Diagram 15">
              <a:extLst>
                <a:ext uri="{FF2B5EF4-FFF2-40B4-BE49-F238E27FC236}">
                  <a16:creationId xmlns:a16="http://schemas.microsoft.com/office/drawing/2014/main" id="{203A544E-84FC-43CF-AE5C-C7FBEE4B10CB}"/>
                </a:ext>
              </a:extLst>
            </p:cNvPr>
            <p:cNvGraphicFramePr/>
            <p:nvPr>
              <p:extLst>
                <p:ext uri="{D42A27DB-BD31-4B8C-83A1-F6EECF244321}">
                  <p14:modId xmlns:p14="http://schemas.microsoft.com/office/powerpoint/2010/main" val="3258865340"/>
                </p:ext>
              </p:extLst>
            </p:nvPr>
          </p:nvGraphicFramePr>
          <p:xfrm>
            <a:off x="755375" y="2057400"/>
            <a:ext cx="7772398" cy="4143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11B5CE62-ED08-4F9E-9844-9964441B8D01}"/>
                </a:ext>
              </a:extLst>
            </p:cNvPr>
            <p:cNvSpPr txBox="1"/>
            <p:nvPr/>
          </p:nvSpPr>
          <p:spPr>
            <a:xfrm>
              <a:off x="755375" y="2676578"/>
              <a:ext cx="5695121" cy="446276"/>
            </a:xfrm>
            <a:prstGeom prst="rect">
              <a:avLst/>
            </a:prstGeom>
            <a:solidFill>
              <a:srgbClr val="002060"/>
            </a:solidFill>
            <a:ln w="38100">
              <a:solidFill>
                <a:srgbClr val="002060"/>
              </a:solidFill>
            </a:ln>
          </p:spPr>
          <p:txBody>
            <a:bodyPr wrap="square" rtlCol="0">
              <a:spAutoFit/>
            </a:bodyPr>
            <a:lstStyle/>
            <a:p>
              <a:r>
                <a:rPr lang="en-US" sz="2300" dirty="0">
                  <a:solidFill>
                    <a:schemeClr val="bg1"/>
                  </a:solidFill>
                  <a:latin typeface="Arial Black" panose="020B0A04020102020204" pitchFamily="34" charset="0"/>
                </a:rPr>
                <a:t>Five Steps of the Writing Process</a:t>
              </a:r>
            </a:p>
          </p:txBody>
        </p:sp>
      </p:grpSp>
      <p:sp>
        <p:nvSpPr>
          <p:cNvPr id="7" name="Slide Number Placeholder 6">
            <a:extLst>
              <a:ext uri="{FF2B5EF4-FFF2-40B4-BE49-F238E27FC236}">
                <a16:creationId xmlns:a16="http://schemas.microsoft.com/office/drawing/2014/main" id="{D64FCC24-3EA4-560F-6B3A-A2E36E8D76E4}"/>
              </a:ext>
            </a:extLst>
          </p:cNvPr>
          <p:cNvSpPr>
            <a:spLocks noGrp="1"/>
          </p:cNvSpPr>
          <p:nvPr>
            <p:ph type="sldNum" sz="quarter" idx="12"/>
          </p:nvPr>
        </p:nvSpPr>
        <p:spPr/>
        <p:txBody>
          <a:bodyPr/>
          <a:lstStyle/>
          <a:p>
            <a:fld id="{92367B23-D481-47B8-9DC9-53041C5CD72C}" type="slidenum">
              <a:rPr lang="en-US" smtClean="0"/>
              <a:t>36</a:t>
            </a:fld>
            <a:endParaRPr lang="en-US"/>
          </a:p>
        </p:txBody>
      </p:sp>
    </p:spTree>
    <p:extLst>
      <p:ext uri="{BB962C8B-B14F-4D97-AF65-F5344CB8AC3E}">
        <p14:creationId xmlns:p14="http://schemas.microsoft.com/office/powerpoint/2010/main" val="8495001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9B52B-47E9-4F26-821E-D30FAD6FFE18}"/>
              </a:ext>
            </a:extLst>
          </p:cNvPr>
          <p:cNvSpPr>
            <a:spLocks noGrp="1"/>
          </p:cNvSpPr>
          <p:nvPr>
            <p:ph type="title"/>
          </p:nvPr>
        </p:nvSpPr>
        <p:spPr/>
        <p:txBody>
          <a:bodyPr/>
          <a:lstStyle/>
          <a:p>
            <a:r>
              <a:rPr lang="en-US" b="1" dirty="0"/>
              <a:t>What Is a Memoir Essay?</a:t>
            </a:r>
          </a:p>
        </p:txBody>
      </p:sp>
      <p:sp>
        <p:nvSpPr>
          <p:cNvPr id="3" name="Content Placeholder 2">
            <a:extLst>
              <a:ext uri="{FF2B5EF4-FFF2-40B4-BE49-F238E27FC236}">
                <a16:creationId xmlns:a16="http://schemas.microsoft.com/office/drawing/2014/main" id="{50004386-2F4B-411A-A5E2-9EF74C25A012}"/>
              </a:ext>
            </a:extLst>
          </p:cNvPr>
          <p:cNvSpPr>
            <a:spLocks noGrp="1"/>
          </p:cNvSpPr>
          <p:nvPr>
            <p:ph idx="1"/>
          </p:nvPr>
        </p:nvSpPr>
        <p:spPr>
          <a:xfrm>
            <a:off x="3809999" y="2429934"/>
            <a:ext cx="4724401" cy="3835400"/>
          </a:xfrm>
        </p:spPr>
        <p:txBody>
          <a:bodyPr>
            <a:normAutofit fontScale="85000" lnSpcReduction="10000"/>
          </a:bodyPr>
          <a:lstStyle/>
          <a:p>
            <a:r>
              <a:rPr lang="en-US" dirty="0"/>
              <a:t>A memoir essay is a narrative, written from the perspective of the author, about an important part of their life. </a:t>
            </a:r>
          </a:p>
          <a:p>
            <a:r>
              <a:rPr lang="en-US" dirty="0"/>
              <a:t>Memoir authors choose a pivotal moment in their lives and try to recreate the event through storytelling.</a:t>
            </a:r>
          </a:p>
          <a:p>
            <a:r>
              <a:rPr lang="en-US" dirty="0"/>
              <a:t>Memoirs still include all the facts of the event, but authors have more flexibility here because they are telling a story as </a:t>
            </a:r>
            <a:r>
              <a:rPr lang="en-US" i="1" dirty="0"/>
              <a:t>they</a:t>
            </a:r>
            <a:r>
              <a:rPr lang="en-US" dirty="0"/>
              <a:t> remember it, not as others can prove or disprove it.</a:t>
            </a:r>
          </a:p>
        </p:txBody>
      </p:sp>
      <p:sp>
        <p:nvSpPr>
          <p:cNvPr id="4" name="Rectangle 3">
            <a:extLst>
              <a:ext uri="{FF2B5EF4-FFF2-40B4-BE49-F238E27FC236}">
                <a16:creationId xmlns:a16="http://schemas.microsoft.com/office/drawing/2014/main" id="{13A366C9-5522-45AC-BC08-720178529DF1}"/>
              </a:ext>
            </a:extLst>
          </p:cNvPr>
          <p:cNvSpPr/>
          <p:nvPr/>
        </p:nvSpPr>
        <p:spPr>
          <a:xfrm>
            <a:off x="965199" y="2405465"/>
            <a:ext cx="2844799" cy="3785652"/>
          </a:xfrm>
          <a:prstGeom prst="rect">
            <a:avLst/>
          </a:prstGeom>
          <a:solidFill>
            <a:srgbClr val="FFFF99"/>
          </a:solidFill>
          <a:ln w="28575">
            <a:solidFill>
              <a:srgbClr val="0070C0"/>
            </a:solidFill>
          </a:ln>
        </p:spPr>
        <p:txBody>
          <a:bodyPr wrap="square">
            <a:spAutoFit/>
          </a:bodyPr>
          <a:lstStyle/>
          <a:p>
            <a:r>
              <a:rPr lang="en-US" sz="2400" b="1" i="1" dirty="0">
                <a:latin typeface="Calibri" panose="020F0502020204030204" pitchFamily="34" charset="0"/>
                <a:cs typeface="Calibri" panose="020F0502020204030204" pitchFamily="34" charset="0"/>
              </a:rPr>
              <a:t>WRITING PROMPT: </a:t>
            </a:r>
            <a:r>
              <a:rPr lang="en-US" sz="2400" i="1" dirty="0">
                <a:latin typeface="Calibri" panose="020F0502020204030204" pitchFamily="34" charset="0"/>
                <a:cs typeface="Calibri" panose="020F0502020204030204" pitchFamily="34" charset="0"/>
              </a:rPr>
              <a:t>Compose a five-paragraph memoir essay in which you recount an experience in your lifetime that reveals something about your identity as a Korean American.</a:t>
            </a:r>
            <a:endParaRPr lang="en-US" sz="2400" dirty="0">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21210249-D7F7-BE2C-97CC-2B8CD8273D72}"/>
              </a:ext>
            </a:extLst>
          </p:cNvPr>
          <p:cNvSpPr>
            <a:spLocks noGrp="1"/>
          </p:cNvSpPr>
          <p:nvPr>
            <p:ph type="sldNum" sz="quarter" idx="12"/>
          </p:nvPr>
        </p:nvSpPr>
        <p:spPr/>
        <p:txBody>
          <a:bodyPr/>
          <a:lstStyle/>
          <a:p>
            <a:fld id="{92367B23-D481-47B8-9DC9-53041C5CD72C}" type="slidenum">
              <a:rPr lang="en-US" smtClean="0"/>
              <a:t>37</a:t>
            </a:fld>
            <a:endParaRPr lang="en-US"/>
          </a:p>
        </p:txBody>
      </p:sp>
    </p:spTree>
    <p:extLst>
      <p:ext uri="{BB962C8B-B14F-4D97-AF65-F5344CB8AC3E}">
        <p14:creationId xmlns:p14="http://schemas.microsoft.com/office/powerpoint/2010/main" val="39021629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ABEF4-6209-419D-BB27-1BDCAD56A994}"/>
              </a:ext>
            </a:extLst>
          </p:cNvPr>
          <p:cNvSpPr>
            <a:spLocks noGrp="1"/>
          </p:cNvSpPr>
          <p:nvPr>
            <p:ph type="title"/>
          </p:nvPr>
        </p:nvSpPr>
        <p:spPr>
          <a:xfrm>
            <a:off x="1172633" y="821697"/>
            <a:ext cx="6798734" cy="854196"/>
          </a:xfrm>
        </p:spPr>
        <p:txBody>
          <a:bodyPr/>
          <a:lstStyle/>
          <a:p>
            <a:r>
              <a:rPr lang="en-US" b="1" dirty="0"/>
              <a:t>Memoir Excerpts</a:t>
            </a:r>
          </a:p>
        </p:txBody>
      </p:sp>
      <p:sp>
        <p:nvSpPr>
          <p:cNvPr id="3" name="Content Placeholder 2">
            <a:extLst>
              <a:ext uri="{FF2B5EF4-FFF2-40B4-BE49-F238E27FC236}">
                <a16:creationId xmlns:a16="http://schemas.microsoft.com/office/drawing/2014/main" id="{20325442-41CA-463E-9F79-6441B636DBFD}"/>
              </a:ext>
            </a:extLst>
          </p:cNvPr>
          <p:cNvSpPr>
            <a:spLocks noGrp="1"/>
          </p:cNvSpPr>
          <p:nvPr>
            <p:ph idx="1"/>
          </p:nvPr>
        </p:nvSpPr>
        <p:spPr>
          <a:xfrm>
            <a:off x="110067" y="5530796"/>
            <a:ext cx="8923866" cy="1030872"/>
          </a:xfrm>
          <a:solidFill>
            <a:srgbClr val="CCFFCC"/>
          </a:solidFill>
          <a:ln w="28575">
            <a:solidFill>
              <a:srgbClr val="00B050"/>
            </a:solidFill>
          </a:ln>
        </p:spPr>
        <p:txBody>
          <a:bodyPr>
            <a:normAutofit fontScale="85000" lnSpcReduction="20000"/>
          </a:bodyPr>
          <a:lstStyle/>
          <a:p>
            <a:pPr marL="0" indent="0">
              <a:buNone/>
            </a:pPr>
            <a:r>
              <a:rPr lang="en-US" sz="1800" dirty="0"/>
              <a:t>“My toy soldier peers over a mound of dirt not far from where my father, my mother, have just finished our picnic </a:t>
            </a:r>
            <a:r>
              <a:rPr lang="en-US" sz="1800" dirty="0" err="1"/>
              <a:t>Daedong</a:t>
            </a:r>
            <a:r>
              <a:rPr lang="en-US" sz="1800" dirty="0"/>
              <a:t> River in Pyongyang. My father and I are setting up the soldiers to reenact one of the decisive battles in which our eternal leader, Kim Il Sung, ousted the Japanese army from our country. I am carrying a wooden pistol that my father carved for me. My mom is playacting as my army nurse.” (</a:t>
            </a:r>
            <a:r>
              <a:rPr lang="en-US" sz="1800" i="1" dirty="0"/>
              <a:t>Every Falling Star: The True Story of How I Survived and Escaped North Korea</a:t>
            </a:r>
            <a:r>
              <a:rPr lang="en-US" sz="1800" dirty="0"/>
              <a:t>, 2016, </a:t>
            </a:r>
            <a:r>
              <a:rPr lang="en-US" sz="1800" dirty="0" err="1"/>
              <a:t>Sungju</a:t>
            </a:r>
            <a:r>
              <a:rPr lang="en-US" sz="1800" dirty="0"/>
              <a:t> Lee)</a:t>
            </a:r>
          </a:p>
        </p:txBody>
      </p:sp>
      <p:sp>
        <p:nvSpPr>
          <p:cNvPr id="5" name="Rectangle 4">
            <a:extLst>
              <a:ext uri="{FF2B5EF4-FFF2-40B4-BE49-F238E27FC236}">
                <a16:creationId xmlns:a16="http://schemas.microsoft.com/office/drawing/2014/main" id="{CD09656C-0854-4C66-AF1E-A5ED768DAD97}"/>
              </a:ext>
            </a:extLst>
          </p:cNvPr>
          <p:cNvSpPr/>
          <p:nvPr/>
        </p:nvSpPr>
        <p:spPr>
          <a:xfrm>
            <a:off x="110067" y="1740531"/>
            <a:ext cx="5808132" cy="1200329"/>
          </a:xfrm>
          <a:prstGeom prst="rect">
            <a:avLst/>
          </a:prstGeom>
          <a:solidFill>
            <a:srgbClr val="FFFF99"/>
          </a:solidFill>
          <a:ln w="28575">
            <a:solidFill>
              <a:srgbClr val="0070C0"/>
            </a:solidFill>
          </a:ln>
        </p:spPr>
        <p:txBody>
          <a:bodyPr wrap="square">
            <a:spAutoFit/>
          </a:bodyPr>
          <a:lstStyle/>
          <a:p>
            <a:r>
              <a:rPr lang="en-US" dirty="0"/>
              <a:t>“Sometimes in the years leading up to the Korean War, the exact dates are unknown or, perhaps, obscured, my mother’s father was slated for execution.” (</a:t>
            </a:r>
            <a:r>
              <a:rPr lang="en-US" i="1" dirty="0"/>
              <a:t>The Loneliest Americans</a:t>
            </a:r>
            <a:r>
              <a:rPr lang="en-US" dirty="0"/>
              <a:t>, 2021, Jay Caspian Kang)</a:t>
            </a:r>
          </a:p>
        </p:txBody>
      </p:sp>
      <p:sp>
        <p:nvSpPr>
          <p:cNvPr id="6" name="Rectangle 5">
            <a:extLst>
              <a:ext uri="{FF2B5EF4-FFF2-40B4-BE49-F238E27FC236}">
                <a16:creationId xmlns:a16="http://schemas.microsoft.com/office/drawing/2014/main" id="{64B1E1D1-6993-4BAE-A3EF-9BE2E21D90DD}"/>
              </a:ext>
            </a:extLst>
          </p:cNvPr>
          <p:cNvSpPr/>
          <p:nvPr/>
        </p:nvSpPr>
        <p:spPr>
          <a:xfrm>
            <a:off x="6011333" y="1759003"/>
            <a:ext cx="3022600" cy="3693319"/>
          </a:xfrm>
          <a:prstGeom prst="rect">
            <a:avLst/>
          </a:prstGeom>
          <a:solidFill>
            <a:schemeClr val="accent6">
              <a:lumMod val="20000"/>
              <a:lumOff val="80000"/>
            </a:schemeClr>
          </a:solidFill>
          <a:ln w="38100">
            <a:solidFill>
              <a:schemeClr val="tx1"/>
            </a:solidFill>
          </a:ln>
        </p:spPr>
        <p:txBody>
          <a:bodyPr wrap="square">
            <a:spAutoFit/>
          </a:bodyPr>
          <a:lstStyle/>
          <a:p>
            <a:r>
              <a:rPr lang="en-US" dirty="0">
                <a:solidFill>
                  <a:srgbClr val="0070C0"/>
                </a:solidFill>
                <a:latin typeface="Amazon Ember"/>
              </a:rPr>
              <a:t>“Daejeon 1972, 140 kilometers south of Seoul: my grandmother Jun, thirty-two, sewed skirts for her fourteen-year-old daughter, my mother, on a seat at the Western table in her two-story home. Jun crossed her knees, fluffing her chiffon dress, which she paired with rich green indoor slippers.” </a:t>
            </a:r>
            <a:r>
              <a:rPr lang="en-US" dirty="0">
                <a:solidFill>
                  <a:srgbClr val="0070C0"/>
                </a:solidFill>
                <a:latin typeface="Calibri" panose="020F0502020204030204" pitchFamily="34" charset="0"/>
                <a:cs typeface="Calibri" panose="020F0502020204030204" pitchFamily="34" charset="0"/>
              </a:rPr>
              <a:t>(</a:t>
            </a:r>
            <a:r>
              <a:rPr lang="en-US" i="1" dirty="0">
                <a:solidFill>
                  <a:srgbClr val="0070C0"/>
                </a:solidFill>
                <a:latin typeface="Calibri" panose="020F0502020204030204" pitchFamily="34" charset="0"/>
                <a:cs typeface="Calibri" panose="020F0502020204030204" pitchFamily="34" charset="0"/>
              </a:rPr>
              <a:t>Magical Language of Others: A Memoir</a:t>
            </a:r>
            <a:r>
              <a:rPr lang="en-US" dirty="0">
                <a:solidFill>
                  <a:srgbClr val="0070C0"/>
                </a:solidFill>
                <a:latin typeface="Calibri" panose="020F0502020204030204" pitchFamily="34" charset="0"/>
                <a:cs typeface="Calibri" panose="020F0502020204030204" pitchFamily="34" charset="0"/>
              </a:rPr>
              <a:t>, 2020, E.J. Koh)</a:t>
            </a:r>
          </a:p>
        </p:txBody>
      </p:sp>
      <p:sp>
        <p:nvSpPr>
          <p:cNvPr id="7" name="TextBox 6">
            <a:extLst>
              <a:ext uri="{FF2B5EF4-FFF2-40B4-BE49-F238E27FC236}">
                <a16:creationId xmlns:a16="http://schemas.microsoft.com/office/drawing/2014/main" id="{4FDBE4B5-72B1-4CA5-8B27-E208B642E813}"/>
              </a:ext>
            </a:extLst>
          </p:cNvPr>
          <p:cNvSpPr txBox="1"/>
          <p:nvPr/>
        </p:nvSpPr>
        <p:spPr>
          <a:xfrm>
            <a:off x="110067" y="3005498"/>
            <a:ext cx="5808132" cy="2446824"/>
          </a:xfrm>
          <a:prstGeom prst="rect">
            <a:avLst/>
          </a:prstGeom>
          <a:solidFill>
            <a:schemeClr val="accent4">
              <a:lumMod val="20000"/>
              <a:lumOff val="80000"/>
            </a:schemeClr>
          </a:solidFill>
          <a:ln w="28575">
            <a:solidFill>
              <a:schemeClr val="accent4">
                <a:lumMod val="75000"/>
              </a:schemeClr>
            </a:solidFill>
          </a:ln>
        </p:spPr>
        <p:txBody>
          <a:bodyPr wrap="square" rtlCol="0">
            <a:spAutoFit/>
          </a:bodyPr>
          <a:lstStyle/>
          <a:p>
            <a:pPr indent="228600"/>
            <a:r>
              <a:rPr lang="en-US" sz="1700" dirty="0">
                <a:solidFill>
                  <a:schemeClr val="accent4">
                    <a:lumMod val="75000"/>
                  </a:schemeClr>
                </a:solidFill>
                <a:latin typeface="Calibri" panose="020F0502020204030204" pitchFamily="34" charset="0"/>
                <a:cs typeface="Calibri" panose="020F0502020204030204" pitchFamily="34" charset="0"/>
              </a:rPr>
              <a:t>I just didn’t understand. I didn’t get it that the station was truly our lifeline. The business provided the roof over my head, the food on my plate, the snack I was eating at that very moment. All we had to do was survive. Mom knew the only way to do that was by working hard. So how could she just sell the station?</a:t>
            </a:r>
          </a:p>
          <a:p>
            <a:pPr indent="228600"/>
            <a:r>
              <a:rPr lang="en-US" sz="1700" dirty="0">
                <a:solidFill>
                  <a:schemeClr val="accent4">
                    <a:lumMod val="75000"/>
                  </a:schemeClr>
                </a:solidFill>
                <a:latin typeface="Calibri" panose="020F0502020204030204" pitchFamily="34" charset="0"/>
                <a:cs typeface="Calibri" panose="020F0502020204030204" pitchFamily="34" charset="0"/>
              </a:rPr>
              <a:t>“You just have to learn to deal with this kind of stuff,” she said. “Don’t let it bother you.”</a:t>
            </a:r>
          </a:p>
          <a:p>
            <a:pPr indent="457200"/>
            <a:r>
              <a:rPr lang="en-US" sz="1700" dirty="0">
                <a:solidFill>
                  <a:schemeClr val="accent4">
                    <a:lumMod val="75000"/>
                  </a:schemeClr>
                </a:solidFill>
                <a:latin typeface="Calibri" panose="020F0502020204030204" pitchFamily="34" charset="0"/>
                <a:cs typeface="Calibri" panose="020F0502020204030204" pitchFamily="34" charset="0"/>
              </a:rPr>
              <a:t>But how could I not? </a:t>
            </a:r>
            <a:r>
              <a:rPr lang="en-US" sz="1600" dirty="0">
                <a:solidFill>
                  <a:schemeClr val="accent4">
                    <a:lumMod val="75000"/>
                  </a:schemeClr>
                </a:solidFill>
                <a:latin typeface="Calibri" panose="020F0502020204030204" pitchFamily="34" charset="0"/>
                <a:cs typeface="Calibri" panose="020F0502020204030204" pitchFamily="34" charset="0"/>
              </a:rPr>
              <a:t>(</a:t>
            </a:r>
            <a:r>
              <a:rPr lang="en-US" sz="1600" i="1" dirty="0">
                <a:solidFill>
                  <a:schemeClr val="accent4">
                    <a:lumMod val="75000"/>
                  </a:schemeClr>
                </a:solidFill>
                <a:latin typeface="Calibri" panose="020F0502020204030204" pitchFamily="34" charset="0"/>
                <a:cs typeface="Calibri" panose="020F0502020204030204" pitchFamily="34" charset="0"/>
              </a:rPr>
              <a:t>Memoir of a Cashier</a:t>
            </a:r>
            <a:r>
              <a:rPr lang="en-US" sz="1600" dirty="0">
                <a:solidFill>
                  <a:schemeClr val="accent4">
                    <a:lumMod val="75000"/>
                  </a:schemeClr>
                </a:solidFill>
                <a:latin typeface="Calibri" panose="020F0502020204030204" pitchFamily="34" charset="0"/>
                <a:cs typeface="Calibri" panose="020F0502020204030204" pitchFamily="34" charset="0"/>
              </a:rPr>
              <a:t>, 2017, Carol Park)</a:t>
            </a:r>
            <a:endParaRPr lang="en-US" sz="1700" dirty="0">
              <a:solidFill>
                <a:schemeClr val="accent4">
                  <a:lumMod val="75000"/>
                </a:schemeClr>
              </a:solidFill>
              <a:latin typeface="Calibri" panose="020F0502020204030204" pitchFamily="34" charset="0"/>
              <a:cs typeface="Calibri" panose="020F0502020204030204" pitchFamily="34" charset="0"/>
            </a:endParaRPr>
          </a:p>
        </p:txBody>
      </p:sp>
      <p:sp>
        <p:nvSpPr>
          <p:cNvPr id="8" name="Slide Number Placeholder 7">
            <a:extLst>
              <a:ext uri="{FF2B5EF4-FFF2-40B4-BE49-F238E27FC236}">
                <a16:creationId xmlns:a16="http://schemas.microsoft.com/office/drawing/2014/main" id="{3E89E507-05CB-721B-18CC-CA4B866BDE8F}"/>
              </a:ext>
            </a:extLst>
          </p:cNvPr>
          <p:cNvSpPr>
            <a:spLocks noGrp="1"/>
          </p:cNvSpPr>
          <p:nvPr>
            <p:ph type="sldNum" sz="quarter" idx="12"/>
          </p:nvPr>
        </p:nvSpPr>
        <p:spPr/>
        <p:txBody>
          <a:bodyPr/>
          <a:lstStyle/>
          <a:p>
            <a:fld id="{92367B23-D481-47B8-9DC9-53041C5CD72C}" type="slidenum">
              <a:rPr lang="en-US" smtClean="0"/>
              <a:t>38</a:t>
            </a:fld>
            <a:endParaRPr lang="en-US"/>
          </a:p>
        </p:txBody>
      </p:sp>
    </p:spTree>
    <p:extLst>
      <p:ext uri="{BB962C8B-B14F-4D97-AF65-F5344CB8AC3E}">
        <p14:creationId xmlns:p14="http://schemas.microsoft.com/office/powerpoint/2010/main" val="31523187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8400D-93D6-426E-9A6F-A214E8F72892}"/>
              </a:ext>
            </a:extLst>
          </p:cNvPr>
          <p:cNvSpPr>
            <a:spLocks noGrp="1"/>
          </p:cNvSpPr>
          <p:nvPr>
            <p:ph type="title"/>
          </p:nvPr>
        </p:nvSpPr>
        <p:spPr/>
        <p:txBody>
          <a:bodyPr>
            <a:normAutofit/>
          </a:bodyPr>
          <a:lstStyle/>
          <a:p>
            <a:r>
              <a:rPr lang="en-US" sz="5400" b="1" dirty="0"/>
              <a:t>Types of Memoirs</a:t>
            </a:r>
          </a:p>
        </p:txBody>
      </p:sp>
      <p:sp>
        <p:nvSpPr>
          <p:cNvPr id="3" name="Content Placeholder 2">
            <a:extLst>
              <a:ext uri="{FF2B5EF4-FFF2-40B4-BE49-F238E27FC236}">
                <a16:creationId xmlns:a16="http://schemas.microsoft.com/office/drawing/2014/main" id="{3103AC0A-4DC8-4866-815F-B92695295EAF}"/>
              </a:ext>
            </a:extLst>
          </p:cNvPr>
          <p:cNvSpPr>
            <a:spLocks noGrp="1"/>
          </p:cNvSpPr>
          <p:nvPr>
            <p:ph idx="1"/>
          </p:nvPr>
        </p:nvSpPr>
        <p:spPr>
          <a:xfrm>
            <a:off x="754380" y="2446021"/>
            <a:ext cx="7574280" cy="3718560"/>
          </a:xfrm>
        </p:spPr>
        <p:txBody>
          <a:bodyPr>
            <a:normAutofit/>
          </a:bodyPr>
          <a:lstStyle/>
          <a:p>
            <a:pPr marL="342900" marR="0" lvl="0" indent="-342900">
              <a:lnSpc>
                <a:spcPct val="110000"/>
              </a:lnSpc>
              <a:spcBef>
                <a:spcPts val="0"/>
              </a:spcBef>
              <a:spcAft>
                <a:spcPts val="0"/>
              </a:spcAft>
              <a:buFont typeface="Arial" panose="020B0604020202020204" pitchFamily="34" charset="0"/>
              <a:buChar char="•"/>
              <a:tabLst>
                <a:tab pos="457200" algn="l"/>
              </a:tabLst>
            </a:pPr>
            <a:r>
              <a:rPr lang="en-US" sz="1400" b="1" kern="1200" dirty="0">
                <a:solidFill>
                  <a:srgbClr val="262626"/>
                </a:solidFill>
                <a:effectLst/>
                <a:latin typeface="Calibri" panose="020F0502020204030204" pitchFamily="34" charset="0"/>
                <a:ea typeface="Malgun Gothic" panose="020B0503020000020004" pitchFamily="34" charset="-127"/>
                <a:cs typeface="Times New Roman" panose="02020603050405020304" pitchFamily="18" charset="0"/>
              </a:rPr>
              <a:t>Coming of Age Memoir:</a:t>
            </a:r>
            <a:r>
              <a:rPr lang="en-US" sz="1400" kern="1200" dirty="0">
                <a:solidFill>
                  <a:srgbClr val="262626"/>
                </a:solidFill>
                <a:effectLst/>
                <a:latin typeface="Calibri" panose="020F0502020204030204" pitchFamily="34" charset="0"/>
                <a:ea typeface="Malgun Gothic" panose="020B0503020000020004" pitchFamily="34" charset="-127"/>
                <a:cs typeface="Times New Roman" panose="02020603050405020304" pitchFamily="18" charset="0"/>
              </a:rPr>
              <a:t> A memoir that highlights the transformation of the writer from childhood to adulthood. The writer shares events and experiences from childhood and their significance.</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0000"/>
              </a:lnSpc>
              <a:spcBef>
                <a:spcPts val="0"/>
              </a:spcBef>
              <a:spcAft>
                <a:spcPts val="0"/>
              </a:spcAft>
              <a:buFont typeface="Arial" panose="020B0604020202020204" pitchFamily="34" charset="0"/>
              <a:buChar char="•"/>
              <a:tabLst>
                <a:tab pos="457200" algn="l"/>
              </a:tabLst>
            </a:pPr>
            <a:r>
              <a:rPr lang="en-US" sz="1400" b="1" kern="1200" dirty="0">
                <a:solidFill>
                  <a:srgbClr val="262626"/>
                </a:solidFill>
                <a:effectLst/>
                <a:latin typeface="Calibri" panose="020F0502020204030204" pitchFamily="34" charset="0"/>
                <a:ea typeface="Malgun Gothic" panose="020B0503020000020004" pitchFamily="34" charset="-127"/>
                <a:cs typeface="Times New Roman" panose="02020603050405020304" pitchFamily="18" charset="0"/>
              </a:rPr>
              <a:t>Confessional Memoir:</a:t>
            </a:r>
            <a:r>
              <a:rPr lang="en-US" sz="1400" kern="1200" dirty="0">
                <a:solidFill>
                  <a:srgbClr val="262626"/>
                </a:solidFill>
                <a:effectLst/>
                <a:latin typeface="Calibri" panose="020F0502020204030204" pitchFamily="34" charset="0"/>
                <a:ea typeface="Malgun Gothic" panose="020B0503020000020004" pitchFamily="34" charset="-127"/>
                <a:cs typeface="Times New Roman" panose="02020603050405020304" pitchFamily="18" charset="0"/>
              </a:rPr>
              <a:t> A memoir in which the writer shares their sins and wrongdoings and how they amended and reformed their ways.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0000"/>
              </a:lnSpc>
              <a:spcBef>
                <a:spcPts val="0"/>
              </a:spcBef>
              <a:spcAft>
                <a:spcPts val="0"/>
              </a:spcAft>
              <a:buFont typeface="Arial" panose="020B0604020202020204" pitchFamily="34" charset="0"/>
              <a:buChar char="•"/>
              <a:tabLst>
                <a:tab pos="457200" algn="l"/>
              </a:tabLst>
            </a:pPr>
            <a:r>
              <a:rPr lang="en-US" sz="1400" b="1" kern="1200" dirty="0">
                <a:solidFill>
                  <a:srgbClr val="262626"/>
                </a:solidFill>
                <a:effectLst/>
                <a:latin typeface="Calibri" panose="020F0502020204030204" pitchFamily="34" charset="0"/>
                <a:ea typeface="Malgun Gothic" panose="020B0503020000020004" pitchFamily="34" charset="-127"/>
                <a:cs typeface="Times New Roman" panose="02020603050405020304" pitchFamily="18" charset="0"/>
              </a:rPr>
              <a:t>Personal Memoir:</a:t>
            </a:r>
            <a:r>
              <a:rPr lang="en-US" sz="1400" kern="1200" dirty="0">
                <a:solidFill>
                  <a:srgbClr val="262626"/>
                </a:solidFill>
                <a:effectLst/>
                <a:latin typeface="Calibri" panose="020F0502020204030204" pitchFamily="34" charset="0"/>
                <a:ea typeface="Malgun Gothic" panose="020B0503020000020004" pitchFamily="34" charset="-127"/>
                <a:cs typeface="Times New Roman" panose="02020603050405020304" pitchFamily="18" charset="0"/>
              </a:rPr>
              <a:t> A memoir that discusses a certain experience or event. It is the most common form of memoir.</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0000"/>
              </a:lnSpc>
              <a:spcBef>
                <a:spcPts val="0"/>
              </a:spcBef>
              <a:spcAft>
                <a:spcPts val="0"/>
              </a:spcAft>
              <a:buFont typeface="Arial" panose="020B0604020202020204" pitchFamily="34" charset="0"/>
              <a:buChar char="•"/>
              <a:tabLst>
                <a:tab pos="457200" algn="l"/>
              </a:tabLst>
            </a:pPr>
            <a:r>
              <a:rPr lang="en-US" sz="1400" b="1" kern="1200" dirty="0">
                <a:solidFill>
                  <a:srgbClr val="262626"/>
                </a:solidFill>
                <a:effectLst/>
                <a:latin typeface="Calibri" panose="020F0502020204030204" pitchFamily="34" charset="0"/>
                <a:ea typeface="Malgun Gothic" panose="020B0503020000020004" pitchFamily="34" charset="-127"/>
                <a:cs typeface="Times New Roman" panose="02020603050405020304" pitchFamily="18" charset="0"/>
              </a:rPr>
              <a:t>Political Memoir:</a:t>
            </a:r>
            <a:r>
              <a:rPr lang="en-US" sz="1400" kern="1200" dirty="0">
                <a:solidFill>
                  <a:srgbClr val="262626"/>
                </a:solidFill>
                <a:effectLst/>
                <a:latin typeface="Calibri" panose="020F0502020204030204" pitchFamily="34" charset="0"/>
                <a:ea typeface="Malgun Gothic" panose="020B0503020000020004" pitchFamily="34" charset="-127"/>
                <a:cs typeface="Times New Roman" panose="02020603050405020304" pitchFamily="18" charset="0"/>
              </a:rPr>
              <a:t> A memoir in which the writer is usually a public officer who shares historical records and other experiences.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0000"/>
              </a:lnSpc>
              <a:spcBef>
                <a:spcPts val="0"/>
              </a:spcBef>
              <a:spcAft>
                <a:spcPts val="0"/>
              </a:spcAft>
              <a:buFont typeface="Arial" panose="020B0604020202020204" pitchFamily="34" charset="0"/>
              <a:buChar char="•"/>
              <a:tabLst>
                <a:tab pos="457200" algn="l"/>
              </a:tabLst>
            </a:pPr>
            <a:r>
              <a:rPr lang="en-US" sz="1400" b="1" kern="1200" dirty="0">
                <a:solidFill>
                  <a:srgbClr val="262626"/>
                </a:solidFill>
                <a:effectLst/>
                <a:latin typeface="Calibri" panose="020F0502020204030204" pitchFamily="34" charset="0"/>
                <a:ea typeface="Malgun Gothic" panose="020B0503020000020004" pitchFamily="34" charset="-127"/>
                <a:cs typeface="Times New Roman" panose="02020603050405020304" pitchFamily="18" charset="0"/>
              </a:rPr>
              <a:t>Portrait Memoir:</a:t>
            </a:r>
            <a:r>
              <a:rPr lang="en-US" sz="1400" kern="1200" dirty="0">
                <a:solidFill>
                  <a:srgbClr val="262626"/>
                </a:solidFill>
                <a:effectLst/>
                <a:latin typeface="Calibri" panose="020F0502020204030204" pitchFamily="34" charset="0"/>
                <a:ea typeface="Malgun Gothic" panose="020B0503020000020004" pitchFamily="34" charset="-127"/>
                <a:cs typeface="Times New Roman" panose="02020603050405020304" pitchFamily="18" charset="0"/>
              </a:rPr>
              <a:t> A memoir in which the author does not share their personal experience but someone else’s story or an event.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0000"/>
              </a:lnSpc>
              <a:spcBef>
                <a:spcPts val="0"/>
              </a:spcBef>
              <a:spcAft>
                <a:spcPts val="0"/>
              </a:spcAft>
              <a:buFont typeface="Arial" panose="020B0604020202020204" pitchFamily="34" charset="0"/>
              <a:buChar char="•"/>
              <a:tabLst>
                <a:tab pos="457200" algn="l"/>
              </a:tabLst>
            </a:pPr>
            <a:r>
              <a:rPr lang="en-US" sz="1400" b="1" kern="1200" dirty="0">
                <a:solidFill>
                  <a:srgbClr val="262626"/>
                </a:solidFill>
                <a:effectLst/>
                <a:latin typeface="Calibri" panose="020F0502020204030204" pitchFamily="34" charset="0"/>
                <a:ea typeface="Malgun Gothic" panose="020B0503020000020004" pitchFamily="34" charset="-127"/>
                <a:cs typeface="Times New Roman" panose="02020603050405020304" pitchFamily="18" charset="0"/>
              </a:rPr>
              <a:t>Spiritual Quest Memoir:</a:t>
            </a:r>
            <a:r>
              <a:rPr lang="en-US" sz="1400" kern="1200" dirty="0">
                <a:solidFill>
                  <a:srgbClr val="262626"/>
                </a:solidFill>
                <a:effectLst/>
                <a:latin typeface="Calibri" panose="020F0502020204030204" pitchFamily="34" charset="0"/>
                <a:ea typeface="Malgun Gothic" panose="020B0503020000020004" pitchFamily="34" charset="-127"/>
                <a:cs typeface="Times New Roman" panose="02020603050405020304" pitchFamily="18" charset="0"/>
              </a:rPr>
              <a:t> A memoir in which the writer is usually a spiritual seeker. The writer talks about searching for spiritual meaning and the purpose of things.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0000"/>
              </a:lnSpc>
              <a:spcBef>
                <a:spcPts val="0"/>
              </a:spcBef>
              <a:spcAft>
                <a:spcPts val="0"/>
              </a:spcAft>
              <a:buFont typeface="Arial" panose="020B0604020202020204" pitchFamily="34" charset="0"/>
              <a:buChar char="•"/>
              <a:tabLst>
                <a:tab pos="457200" algn="l"/>
              </a:tabLst>
            </a:pPr>
            <a:r>
              <a:rPr lang="en-US" sz="1400" b="1" kern="1200" dirty="0">
                <a:solidFill>
                  <a:srgbClr val="262626"/>
                </a:solidFill>
                <a:effectLst/>
                <a:latin typeface="Calibri" panose="020F0502020204030204" pitchFamily="34" charset="0"/>
                <a:ea typeface="Malgun Gothic" panose="020B0503020000020004" pitchFamily="34" charset="-127"/>
                <a:cs typeface="Times New Roman" panose="02020603050405020304" pitchFamily="18" charset="0"/>
              </a:rPr>
              <a:t>Travel Memoir:</a:t>
            </a:r>
            <a:r>
              <a:rPr lang="en-US" sz="1400" kern="1200" dirty="0">
                <a:solidFill>
                  <a:srgbClr val="262626"/>
                </a:solidFill>
                <a:effectLst/>
                <a:latin typeface="Calibri" panose="020F0502020204030204" pitchFamily="34" charset="0"/>
                <a:ea typeface="Malgun Gothic" panose="020B0503020000020004" pitchFamily="34" charset="-127"/>
                <a:cs typeface="Times New Roman" panose="02020603050405020304" pitchFamily="18" charset="0"/>
              </a:rPr>
              <a:t> A memoir that focuses on the writer’s travel experience and adventures.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BB274C1-3EF7-4C2B-9AE6-983FDF0F42FE}"/>
              </a:ext>
            </a:extLst>
          </p:cNvPr>
          <p:cNvSpPr txBox="1"/>
          <p:nvPr/>
        </p:nvSpPr>
        <p:spPr>
          <a:xfrm>
            <a:off x="4014740" y="5904101"/>
            <a:ext cx="2977142" cy="338554"/>
          </a:xfrm>
          <a:prstGeom prst="rect">
            <a:avLst/>
          </a:prstGeom>
          <a:noFill/>
        </p:spPr>
        <p:txBody>
          <a:bodyPr wrap="square" rtlCol="0">
            <a:spAutoFit/>
          </a:bodyPr>
          <a:lstStyle/>
          <a:p>
            <a:r>
              <a:rPr lang="en-US" sz="1600" b="1" dirty="0">
                <a:latin typeface="Calibri" panose="020F0502020204030204" pitchFamily="34" charset="0"/>
                <a:cs typeface="Calibri" panose="020F0502020204030204" pitchFamily="34" charset="0"/>
              </a:rPr>
              <a:t>Adapted from </a:t>
            </a:r>
            <a:r>
              <a:rPr lang="en-US" sz="1600" b="1" dirty="0">
                <a:latin typeface="Calibri" panose="020F0502020204030204" pitchFamily="34" charset="0"/>
                <a:cs typeface="Calibri" panose="020F0502020204030204" pitchFamily="34" charset="0"/>
                <a:hlinkClick r:id="rId2"/>
              </a:rPr>
              <a:t>My Perfect Words</a:t>
            </a:r>
            <a:endParaRPr lang="en-US" sz="1600" b="1" dirty="0">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1DC775AE-591E-6868-E985-FB0B1B2B7F1D}"/>
              </a:ext>
            </a:extLst>
          </p:cNvPr>
          <p:cNvSpPr>
            <a:spLocks noGrp="1"/>
          </p:cNvSpPr>
          <p:nvPr>
            <p:ph type="sldNum" sz="quarter" idx="12"/>
          </p:nvPr>
        </p:nvSpPr>
        <p:spPr/>
        <p:txBody>
          <a:bodyPr/>
          <a:lstStyle/>
          <a:p>
            <a:fld id="{92367B23-D481-47B8-9DC9-53041C5CD72C}" type="slidenum">
              <a:rPr lang="en-US" smtClean="0"/>
              <a:t>39</a:t>
            </a:fld>
            <a:endParaRPr lang="en-US" dirty="0"/>
          </a:p>
        </p:txBody>
      </p:sp>
    </p:spTree>
    <p:extLst>
      <p:ext uri="{BB962C8B-B14F-4D97-AF65-F5344CB8AC3E}">
        <p14:creationId xmlns:p14="http://schemas.microsoft.com/office/powerpoint/2010/main" val="823413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73DAFFF-1A7F-46AD-9A20-5AF8915270EC}"/>
              </a:ext>
            </a:extLst>
          </p:cNvPr>
          <p:cNvSpPr>
            <a:spLocks noGrp="1"/>
          </p:cNvSpPr>
          <p:nvPr>
            <p:ph type="title"/>
          </p:nvPr>
        </p:nvSpPr>
        <p:spPr/>
        <p:txBody>
          <a:bodyPr/>
          <a:lstStyle/>
          <a:p>
            <a:r>
              <a:rPr lang="en-US" b="1" dirty="0"/>
              <a:t>Hallyu: The Korean Wave</a:t>
            </a:r>
          </a:p>
        </p:txBody>
      </p:sp>
      <p:sp>
        <p:nvSpPr>
          <p:cNvPr id="8" name="Content Placeholder 7">
            <a:extLst>
              <a:ext uri="{FF2B5EF4-FFF2-40B4-BE49-F238E27FC236}">
                <a16:creationId xmlns:a16="http://schemas.microsoft.com/office/drawing/2014/main" id="{C00E54B4-7C28-47B1-A53B-F0510ADBDC40}"/>
              </a:ext>
            </a:extLst>
          </p:cNvPr>
          <p:cNvSpPr>
            <a:spLocks noGrp="1"/>
          </p:cNvSpPr>
          <p:nvPr>
            <p:ph idx="1"/>
          </p:nvPr>
        </p:nvSpPr>
        <p:spPr>
          <a:xfrm>
            <a:off x="954157" y="2392657"/>
            <a:ext cx="4903304" cy="1963328"/>
          </a:xfrm>
        </p:spPr>
        <p:txBody>
          <a:bodyPr>
            <a:noAutofit/>
          </a:bodyPr>
          <a:lstStyle/>
          <a:p>
            <a:pPr marL="0" indent="0" fontAlgn="base">
              <a:lnSpc>
                <a:spcPct val="110000"/>
              </a:lnSpc>
              <a:spcBef>
                <a:spcPts val="0"/>
              </a:spcBef>
              <a:spcAft>
                <a:spcPts val="0"/>
              </a:spcAft>
              <a:buNone/>
            </a:pPr>
            <a:r>
              <a:rPr lang="en-US" sz="2000" dirty="0"/>
              <a:t>“The Korean Wave” describes the global popularity of South Korea’s pop culture, entertainment, music, TV dramas, movies, online games, graphic novels, fashion, food, and more.</a:t>
            </a:r>
          </a:p>
        </p:txBody>
      </p:sp>
      <p:pic>
        <p:nvPicPr>
          <p:cNvPr id="9" name="Picture 8">
            <a:extLst>
              <a:ext uri="{FF2B5EF4-FFF2-40B4-BE49-F238E27FC236}">
                <a16:creationId xmlns:a16="http://schemas.microsoft.com/office/drawing/2014/main" id="{258D9995-708E-428D-9D75-576D01C2B851}"/>
              </a:ext>
            </a:extLst>
          </p:cNvPr>
          <p:cNvPicPr/>
          <p:nvPr/>
        </p:nvPicPr>
        <p:blipFill>
          <a:blip r:embed="rId2"/>
          <a:stretch>
            <a:fillRect/>
          </a:stretch>
        </p:blipFill>
        <p:spPr>
          <a:xfrm>
            <a:off x="954157" y="4529438"/>
            <a:ext cx="1185831" cy="1753431"/>
          </a:xfrm>
          <a:prstGeom prst="rect">
            <a:avLst/>
          </a:prstGeom>
        </p:spPr>
      </p:pic>
      <p:pic>
        <p:nvPicPr>
          <p:cNvPr id="10" name="Picture 9">
            <a:extLst>
              <a:ext uri="{FF2B5EF4-FFF2-40B4-BE49-F238E27FC236}">
                <a16:creationId xmlns:a16="http://schemas.microsoft.com/office/drawing/2014/main" id="{457D683C-88E6-4B3E-ADAA-B2D6B32228BF}"/>
              </a:ext>
            </a:extLst>
          </p:cNvPr>
          <p:cNvPicPr/>
          <p:nvPr/>
        </p:nvPicPr>
        <p:blipFill rotWithShape="1">
          <a:blip r:embed="rId3"/>
          <a:srcRect b="44090"/>
          <a:stretch/>
        </p:blipFill>
        <p:spPr>
          <a:xfrm>
            <a:off x="1888762" y="1059640"/>
            <a:ext cx="1522681" cy="1159564"/>
          </a:xfrm>
          <a:prstGeom prst="rect">
            <a:avLst/>
          </a:prstGeom>
        </p:spPr>
      </p:pic>
      <p:pic>
        <p:nvPicPr>
          <p:cNvPr id="11" name="Picture 10">
            <a:extLst>
              <a:ext uri="{FF2B5EF4-FFF2-40B4-BE49-F238E27FC236}">
                <a16:creationId xmlns:a16="http://schemas.microsoft.com/office/drawing/2014/main" id="{389BA9CD-0683-4C1D-81B0-2D6CBAC80CFC}"/>
              </a:ext>
            </a:extLst>
          </p:cNvPr>
          <p:cNvPicPr/>
          <p:nvPr/>
        </p:nvPicPr>
        <p:blipFill>
          <a:blip r:embed="rId4"/>
          <a:stretch>
            <a:fillRect/>
          </a:stretch>
        </p:blipFill>
        <p:spPr>
          <a:xfrm>
            <a:off x="3822899" y="4392450"/>
            <a:ext cx="2982092" cy="1890419"/>
          </a:xfrm>
          <a:prstGeom prst="rect">
            <a:avLst/>
          </a:prstGeom>
        </p:spPr>
      </p:pic>
      <p:pic>
        <p:nvPicPr>
          <p:cNvPr id="13" name="Picture 12">
            <a:extLst>
              <a:ext uri="{FF2B5EF4-FFF2-40B4-BE49-F238E27FC236}">
                <a16:creationId xmlns:a16="http://schemas.microsoft.com/office/drawing/2014/main" id="{B8B5D3E7-0823-478C-AC29-1E01B646D7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5182" y="2404957"/>
            <a:ext cx="2610302" cy="1632890"/>
          </a:xfrm>
          <a:prstGeom prst="rect">
            <a:avLst/>
          </a:prstGeom>
        </p:spPr>
      </p:pic>
      <p:pic>
        <p:nvPicPr>
          <p:cNvPr id="15" name="Picture 14">
            <a:extLst>
              <a:ext uri="{FF2B5EF4-FFF2-40B4-BE49-F238E27FC236}">
                <a16:creationId xmlns:a16="http://schemas.microsoft.com/office/drawing/2014/main" id="{C2778C2A-932E-4A81-B75B-D48DED94EE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0103" y="4270514"/>
            <a:ext cx="1522682" cy="2012355"/>
          </a:xfrm>
          <a:prstGeom prst="rect">
            <a:avLst/>
          </a:prstGeom>
        </p:spPr>
      </p:pic>
      <p:pic>
        <p:nvPicPr>
          <p:cNvPr id="17" name="Picture 16">
            <a:extLst>
              <a:ext uri="{FF2B5EF4-FFF2-40B4-BE49-F238E27FC236}">
                <a16:creationId xmlns:a16="http://schemas.microsoft.com/office/drawing/2014/main" id="{0F8EE1B9-F767-4BB9-8FD3-2966628402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06510" y="4146993"/>
            <a:ext cx="1388974" cy="2135876"/>
          </a:xfrm>
          <a:prstGeom prst="rect">
            <a:avLst/>
          </a:prstGeom>
        </p:spPr>
      </p:pic>
      <p:sp>
        <p:nvSpPr>
          <p:cNvPr id="3" name="Slide Number Placeholder 2">
            <a:extLst>
              <a:ext uri="{FF2B5EF4-FFF2-40B4-BE49-F238E27FC236}">
                <a16:creationId xmlns:a16="http://schemas.microsoft.com/office/drawing/2014/main" id="{2ED31B5B-50FA-8033-FBC4-281EC7C890D6}"/>
              </a:ext>
            </a:extLst>
          </p:cNvPr>
          <p:cNvSpPr>
            <a:spLocks noGrp="1"/>
          </p:cNvSpPr>
          <p:nvPr>
            <p:ph type="sldNum" sz="quarter" idx="12"/>
          </p:nvPr>
        </p:nvSpPr>
        <p:spPr/>
        <p:txBody>
          <a:bodyPr/>
          <a:lstStyle/>
          <a:p>
            <a:fld id="{92367B23-D481-47B8-9DC9-53041C5CD72C}" type="slidenum">
              <a:rPr lang="en-US" smtClean="0"/>
              <a:t>4</a:t>
            </a:fld>
            <a:endParaRPr lang="en-US" dirty="0"/>
          </a:p>
        </p:txBody>
      </p:sp>
    </p:spTree>
    <p:extLst>
      <p:ext uri="{BB962C8B-B14F-4D97-AF65-F5344CB8AC3E}">
        <p14:creationId xmlns:p14="http://schemas.microsoft.com/office/powerpoint/2010/main" val="18740900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49157-4FCB-49F9-ADD3-5EE794A0F470}"/>
              </a:ext>
            </a:extLst>
          </p:cNvPr>
          <p:cNvSpPr>
            <a:spLocks noGrp="1"/>
          </p:cNvSpPr>
          <p:nvPr>
            <p:ph type="title"/>
          </p:nvPr>
        </p:nvSpPr>
        <p:spPr>
          <a:xfrm>
            <a:off x="1176866" y="915337"/>
            <a:ext cx="3217334" cy="1303867"/>
          </a:xfrm>
        </p:spPr>
        <p:txBody>
          <a:bodyPr/>
          <a:lstStyle/>
          <a:p>
            <a:r>
              <a:rPr lang="en-US" b="1" dirty="0"/>
              <a:t>Memoir Essay</a:t>
            </a:r>
          </a:p>
        </p:txBody>
      </p:sp>
      <p:sp>
        <p:nvSpPr>
          <p:cNvPr id="3" name="Content Placeholder 2">
            <a:extLst>
              <a:ext uri="{FF2B5EF4-FFF2-40B4-BE49-F238E27FC236}">
                <a16:creationId xmlns:a16="http://schemas.microsoft.com/office/drawing/2014/main" id="{3D486862-93D9-4A7C-AEAF-1FBE4A961E59}"/>
              </a:ext>
            </a:extLst>
          </p:cNvPr>
          <p:cNvSpPr>
            <a:spLocks noGrp="1"/>
          </p:cNvSpPr>
          <p:nvPr>
            <p:ph sz="half" idx="1"/>
          </p:nvPr>
        </p:nvSpPr>
        <p:spPr>
          <a:xfrm>
            <a:off x="542026" y="2458621"/>
            <a:ext cx="3640508" cy="3771866"/>
          </a:xfrm>
        </p:spPr>
        <p:txBody>
          <a:bodyPr>
            <a:normAutofit fontScale="77500" lnSpcReduction="20000"/>
          </a:bodyPr>
          <a:lstStyle/>
          <a:p>
            <a:pPr lvl="0"/>
            <a:r>
              <a:rPr lang="en-US" dirty="0"/>
              <a:t>The essay should have smooth transitional words and sentences</a:t>
            </a:r>
            <a:r>
              <a:rPr lang="en-US" b="1" dirty="0"/>
              <a:t> </a:t>
            </a:r>
            <a:r>
              <a:rPr lang="en-US" dirty="0"/>
              <a:t>that help illuminate and connect relationships among ideas.</a:t>
            </a:r>
          </a:p>
          <a:p>
            <a:pPr lvl="0"/>
            <a:r>
              <a:rPr lang="en-US" dirty="0"/>
              <a:t>The essay should be typed in Calibri or Times New Roman 12-point font, double-spaced, with 1” margins. Otherwise, write neatly in black or blue ink, double-spaced, and use the paper’s margins.</a:t>
            </a:r>
          </a:p>
          <a:p>
            <a:pPr lvl="0"/>
            <a:r>
              <a:rPr lang="en-US" dirty="0"/>
              <a:t>Attach the original Memoir Essay Plan to your final essay.</a:t>
            </a:r>
          </a:p>
        </p:txBody>
      </p:sp>
      <p:sp>
        <p:nvSpPr>
          <p:cNvPr id="5" name="Slide Number Placeholder 4">
            <a:extLst>
              <a:ext uri="{FF2B5EF4-FFF2-40B4-BE49-F238E27FC236}">
                <a16:creationId xmlns:a16="http://schemas.microsoft.com/office/drawing/2014/main" id="{2678953F-D8A1-170B-EF97-813264BA8290}"/>
              </a:ext>
            </a:extLst>
          </p:cNvPr>
          <p:cNvSpPr>
            <a:spLocks noGrp="1"/>
          </p:cNvSpPr>
          <p:nvPr>
            <p:ph type="sldNum" sz="quarter" idx="12"/>
          </p:nvPr>
        </p:nvSpPr>
        <p:spPr/>
        <p:txBody>
          <a:bodyPr/>
          <a:lstStyle/>
          <a:p>
            <a:fld id="{92367B23-D481-47B8-9DC9-53041C5CD72C}" type="slidenum">
              <a:rPr lang="en-US" smtClean="0"/>
              <a:t>40</a:t>
            </a:fld>
            <a:endParaRPr lang="en-US" dirty="0"/>
          </a:p>
        </p:txBody>
      </p:sp>
      <p:pic>
        <p:nvPicPr>
          <p:cNvPr id="7" name="Picture 6">
            <a:extLst>
              <a:ext uri="{FF2B5EF4-FFF2-40B4-BE49-F238E27FC236}">
                <a16:creationId xmlns:a16="http://schemas.microsoft.com/office/drawing/2014/main" id="{599642BE-BCDC-8FCC-BC8F-5A7F8DEF345C}"/>
              </a:ext>
            </a:extLst>
          </p:cNvPr>
          <p:cNvPicPr>
            <a:picLocks noChangeAspect="1"/>
          </p:cNvPicPr>
          <p:nvPr/>
        </p:nvPicPr>
        <p:blipFill>
          <a:blip r:embed="rId2"/>
          <a:stretch>
            <a:fillRect/>
          </a:stretch>
        </p:blipFill>
        <p:spPr>
          <a:xfrm>
            <a:off x="4488872" y="555295"/>
            <a:ext cx="4195949" cy="5825712"/>
          </a:xfrm>
          <a:prstGeom prst="rect">
            <a:avLst/>
          </a:prstGeom>
        </p:spPr>
      </p:pic>
    </p:spTree>
    <p:extLst>
      <p:ext uri="{BB962C8B-B14F-4D97-AF65-F5344CB8AC3E}">
        <p14:creationId xmlns:p14="http://schemas.microsoft.com/office/powerpoint/2010/main" val="29644244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46398-DB5D-492F-AC2C-2E10A9E1182C}"/>
              </a:ext>
            </a:extLst>
          </p:cNvPr>
          <p:cNvSpPr>
            <a:spLocks noGrp="1"/>
          </p:cNvSpPr>
          <p:nvPr>
            <p:ph type="title"/>
          </p:nvPr>
        </p:nvSpPr>
        <p:spPr>
          <a:xfrm>
            <a:off x="1176866" y="618157"/>
            <a:ext cx="6984154" cy="517223"/>
          </a:xfrm>
        </p:spPr>
        <p:txBody>
          <a:bodyPr>
            <a:noAutofit/>
          </a:bodyPr>
          <a:lstStyle/>
          <a:p>
            <a:r>
              <a:rPr lang="en-US" dirty="0"/>
              <a:t>Memoir in 3 Acts</a:t>
            </a:r>
          </a:p>
        </p:txBody>
      </p:sp>
      <p:sp>
        <p:nvSpPr>
          <p:cNvPr id="5" name="Content Placeholder 4">
            <a:extLst>
              <a:ext uri="{FF2B5EF4-FFF2-40B4-BE49-F238E27FC236}">
                <a16:creationId xmlns:a16="http://schemas.microsoft.com/office/drawing/2014/main" id="{79FF0C12-4F56-4104-92FA-EB7B28B040E6}"/>
              </a:ext>
            </a:extLst>
          </p:cNvPr>
          <p:cNvSpPr>
            <a:spLocks noGrp="1"/>
          </p:cNvSpPr>
          <p:nvPr>
            <p:ph idx="1"/>
          </p:nvPr>
        </p:nvSpPr>
        <p:spPr>
          <a:xfrm>
            <a:off x="2590800" y="4532295"/>
            <a:ext cx="7825740" cy="3697305"/>
          </a:xfrm>
        </p:spPr>
        <p:txBody>
          <a:bodyPr>
            <a:normAutofit/>
          </a:bodyPr>
          <a:lstStyle/>
          <a:p>
            <a:pPr marL="0" indent="0">
              <a:buNone/>
            </a:pPr>
            <a:endParaRPr lang="en-US" dirty="0"/>
          </a:p>
          <a:p>
            <a:endParaRPr lang="en-US" dirty="0"/>
          </a:p>
        </p:txBody>
      </p:sp>
      <p:graphicFrame>
        <p:nvGraphicFramePr>
          <p:cNvPr id="6" name="Table 5">
            <a:extLst>
              <a:ext uri="{FF2B5EF4-FFF2-40B4-BE49-F238E27FC236}">
                <a16:creationId xmlns:a16="http://schemas.microsoft.com/office/drawing/2014/main" id="{429044A4-F120-4086-8CAC-D25FF7744BBA}"/>
              </a:ext>
            </a:extLst>
          </p:cNvPr>
          <p:cNvGraphicFramePr>
            <a:graphicFrameLocks noGrp="1"/>
          </p:cNvGraphicFramePr>
          <p:nvPr>
            <p:extLst>
              <p:ext uri="{D42A27DB-BD31-4B8C-83A1-F6EECF244321}">
                <p14:modId xmlns:p14="http://schemas.microsoft.com/office/powerpoint/2010/main" val="2375479682"/>
              </p:ext>
            </p:extLst>
          </p:nvPr>
        </p:nvGraphicFramePr>
        <p:xfrm>
          <a:off x="186046" y="98961"/>
          <a:ext cx="8775865" cy="6519554"/>
        </p:xfrm>
        <a:graphic>
          <a:graphicData uri="http://schemas.openxmlformats.org/drawingml/2006/table">
            <a:tbl>
              <a:tblPr firstRow="1" bandRow="1">
                <a:tableStyleId>{00A15C55-8517-42AA-B614-E9B94910E393}</a:tableStyleId>
              </a:tblPr>
              <a:tblGrid>
                <a:gridCol w="3199868">
                  <a:extLst>
                    <a:ext uri="{9D8B030D-6E8A-4147-A177-3AD203B41FA5}">
                      <a16:colId xmlns:a16="http://schemas.microsoft.com/office/drawing/2014/main" val="1362781841"/>
                    </a:ext>
                  </a:extLst>
                </a:gridCol>
                <a:gridCol w="5575997">
                  <a:extLst>
                    <a:ext uri="{9D8B030D-6E8A-4147-A177-3AD203B41FA5}">
                      <a16:colId xmlns:a16="http://schemas.microsoft.com/office/drawing/2014/main" val="1653338664"/>
                    </a:ext>
                  </a:extLst>
                </a:gridCol>
              </a:tblGrid>
              <a:tr h="482554">
                <a:tc gridSpan="2">
                  <a:txBody>
                    <a:bodyPr/>
                    <a:lstStyle/>
                    <a:p>
                      <a:pPr algn="ctr"/>
                      <a:r>
                        <a:rPr lang="en-US" sz="2400" dirty="0">
                          <a:latin typeface="Calibri" panose="020F0502020204030204" pitchFamily="34" charset="0"/>
                          <a:cs typeface="Calibri" panose="020F0502020204030204" pitchFamily="34" charset="0"/>
                        </a:rPr>
                        <a:t>MEMOIR ESSAY IN THREE ACTS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141322867"/>
                  </a:ext>
                </a:extLst>
              </a:tr>
              <a:tr h="403801">
                <a:tc>
                  <a:txBody>
                    <a:bodyPr/>
                    <a:lstStyle/>
                    <a:p>
                      <a:r>
                        <a:rPr lang="en-US" sz="1800" b="1" dirty="0">
                          <a:latin typeface="Calibri" panose="020F0502020204030204" pitchFamily="34" charset="0"/>
                          <a:cs typeface="Calibri" panose="020F0502020204030204" pitchFamily="34" charset="0"/>
                        </a:rPr>
                        <a:t>ACT DESCRIPTION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latin typeface="Calibri" panose="020F0502020204030204" pitchFamily="34" charset="0"/>
                          <a:cs typeface="Calibri" panose="020F0502020204030204" pitchFamily="34" charset="0"/>
                        </a:rPr>
                        <a:t>OUTLINE EXAMPLE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0601221"/>
                  </a:ext>
                </a:extLst>
              </a:tr>
              <a:tr h="17498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latin typeface="Calibri" panose="020F0502020204030204" pitchFamily="34" charset="0"/>
                          <a:cs typeface="Calibri" panose="020F0502020204030204" pitchFamily="34" charset="0"/>
                        </a:rPr>
                        <a:t>Act 1: </a:t>
                      </a:r>
                      <a:r>
                        <a:rPr lang="en-US" sz="1400" kern="1200" dirty="0">
                          <a:effectLst/>
                          <a:latin typeface="Calibri" panose="020F0502020204030204" pitchFamily="34" charset="0"/>
                          <a:cs typeface="Calibri" panose="020F0502020204030204" pitchFamily="34" charset="0"/>
                        </a:rPr>
                        <a:t>Introduce the main person and others involved in the story by names, relationships, and personalities. Set the scene. “Hook” the reader’s interest. This begins the lead into Act Two, which includes the drama, problems, conflicts, etc. that are about to happen. </a:t>
                      </a:r>
                      <a:endParaRPr lang="en-US" sz="1400" kern="1200" dirty="0">
                        <a:solidFill>
                          <a:schemeClr val="dk1"/>
                        </a:solidFill>
                        <a:effectLst/>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4625" lvl="1" indent="-171450">
                        <a:lnSpc>
                          <a:spcPct val="100000"/>
                        </a:lnSpc>
                        <a:spcBef>
                          <a:spcPts val="0"/>
                        </a:spcBef>
                        <a:spcAft>
                          <a:spcPts val="0"/>
                        </a:spcAft>
                        <a:buFont typeface="Arial" panose="020B0604020202020204" pitchFamily="34" charset="0"/>
                        <a:buChar char="•"/>
                      </a:pPr>
                      <a:r>
                        <a:rPr lang="en-US" sz="1400" i="1" dirty="0">
                          <a:latin typeface="Calibri" panose="020F0502020204030204" pitchFamily="34" charset="0"/>
                          <a:cs typeface="Calibri" panose="020F0502020204030204" pitchFamily="34" charset="0"/>
                        </a:rPr>
                        <a:t>Explain that I am not popular: I am shy. </a:t>
                      </a:r>
                    </a:p>
                    <a:p>
                      <a:pPr marL="174625" lvl="1" indent="-171450">
                        <a:lnSpc>
                          <a:spcPct val="100000"/>
                        </a:lnSpc>
                        <a:spcBef>
                          <a:spcPts val="0"/>
                        </a:spcBef>
                        <a:spcAft>
                          <a:spcPts val="0"/>
                        </a:spcAft>
                        <a:buFont typeface="Arial" panose="020B0604020202020204" pitchFamily="34" charset="0"/>
                        <a:buChar char="•"/>
                      </a:pPr>
                      <a:r>
                        <a:rPr lang="en-US" sz="1400" i="1" dirty="0">
                          <a:latin typeface="Calibri" panose="020F0502020204030204" pitchFamily="34" charset="0"/>
                          <a:cs typeface="Calibri" panose="020F0502020204030204" pitchFamily="34" charset="0"/>
                        </a:rPr>
                        <a:t>My date for the prom is the most popular and best-looking person in school. I was asked to the prom in front of almost the whole school. </a:t>
                      </a:r>
                    </a:p>
                    <a:p>
                      <a:pPr marL="174625" lvl="1" indent="-171450">
                        <a:lnSpc>
                          <a:spcPct val="100000"/>
                        </a:lnSpc>
                        <a:spcBef>
                          <a:spcPts val="0"/>
                        </a:spcBef>
                        <a:spcAft>
                          <a:spcPts val="0"/>
                        </a:spcAft>
                        <a:buFont typeface="Arial" panose="020B0604020202020204" pitchFamily="34" charset="0"/>
                        <a:buChar char="•"/>
                      </a:pPr>
                      <a:r>
                        <a:rPr lang="en-US" sz="1400" i="1" dirty="0">
                          <a:latin typeface="Calibri" panose="020F0502020204030204" pitchFamily="34" charset="0"/>
                          <a:cs typeface="Calibri" panose="020F0502020204030204" pitchFamily="34" charset="0"/>
                        </a:rPr>
                        <a:t>The excitement I felt about this date; choosing clothes to wear.</a:t>
                      </a:r>
                    </a:p>
                    <a:p>
                      <a:pPr marL="174625" lvl="1" indent="-171450">
                        <a:lnSpc>
                          <a:spcPct val="100000"/>
                        </a:lnSpc>
                        <a:spcBef>
                          <a:spcPts val="0"/>
                        </a:spcBef>
                        <a:spcAft>
                          <a:spcPts val="0"/>
                        </a:spcAft>
                        <a:buFont typeface="Arial" panose="020B0604020202020204" pitchFamily="34" charset="0"/>
                        <a:buChar char="•"/>
                      </a:pPr>
                      <a:r>
                        <a:rPr lang="en-US" sz="1400" i="1" dirty="0">
                          <a:latin typeface="Calibri" panose="020F0502020204030204" pitchFamily="34" charset="0"/>
                          <a:cs typeface="Calibri" panose="020F0502020204030204" pitchFamily="34" charset="0"/>
                        </a:rPr>
                        <a:t>My next-door neighbor and friend (two years behind me in school) telling me it’s all a setup to embarrass me.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9294439"/>
                  </a:ext>
                </a:extLst>
              </a:tr>
              <a:tr h="1985352">
                <a:tc>
                  <a:txBody>
                    <a:bodyPr/>
                    <a:lstStyle/>
                    <a:p>
                      <a:r>
                        <a:rPr lang="en-US" sz="1400" b="1" kern="1200" dirty="0">
                          <a:effectLst/>
                          <a:latin typeface="Calibri" panose="020F0502020204030204" pitchFamily="34" charset="0"/>
                          <a:cs typeface="Calibri" panose="020F0502020204030204" pitchFamily="34" charset="0"/>
                        </a:rPr>
                        <a:t>Act 2: </a:t>
                      </a:r>
                      <a:r>
                        <a:rPr lang="en-US" sz="1400" kern="1200" dirty="0">
                          <a:effectLst/>
                          <a:latin typeface="Calibri" panose="020F0502020204030204" pitchFamily="34" charset="0"/>
                          <a:cs typeface="Calibri" panose="020F0502020204030204" pitchFamily="34" charset="0"/>
                        </a:rPr>
                        <a:t>Problems become more muddled and complex as shown through scenes of actions and reactions that highlight your journey toward change, transformation, and discovering of what is true or false. </a:t>
                      </a:r>
                      <a:endParaRPr lang="en-US" sz="14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4625" lvl="1" indent="-171450">
                        <a:lnSpc>
                          <a:spcPct val="100000"/>
                        </a:lnSpc>
                        <a:spcBef>
                          <a:spcPts val="0"/>
                        </a:spcBef>
                        <a:spcAft>
                          <a:spcPts val="0"/>
                        </a:spcAft>
                        <a:buFont typeface="Arial" panose="020B0604020202020204" pitchFamily="34" charset="0"/>
                        <a:buChar char="•"/>
                      </a:pPr>
                      <a:r>
                        <a:rPr lang="en-US" sz="1400" i="1" dirty="0">
                          <a:latin typeface="Calibri" panose="020F0502020204030204" pitchFamily="34" charset="0"/>
                          <a:cs typeface="Calibri" panose="020F0502020204030204" pitchFamily="34" charset="0"/>
                        </a:rPr>
                        <a:t>The emotions around believing my friend or trusting my date, which I really want. </a:t>
                      </a:r>
                    </a:p>
                    <a:p>
                      <a:pPr marL="174625" lvl="1" indent="-171450">
                        <a:lnSpc>
                          <a:spcPct val="100000"/>
                        </a:lnSpc>
                        <a:spcBef>
                          <a:spcPts val="0"/>
                        </a:spcBef>
                        <a:spcAft>
                          <a:spcPts val="0"/>
                        </a:spcAft>
                        <a:buFont typeface="Arial" panose="020B0604020202020204" pitchFamily="34" charset="0"/>
                        <a:buChar char="•"/>
                      </a:pPr>
                      <a:r>
                        <a:rPr lang="en-US" sz="1400" i="1" dirty="0">
                          <a:latin typeface="Calibri" panose="020F0502020204030204" pitchFamily="34" charset="0"/>
                          <a:cs typeface="Calibri" panose="020F0502020204030204" pitchFamily="34" charset="0"/>
                        </a:rPr>
                        <a:t>I become paranoid that people in school were talking or laughing behind my back. </a:t>
                      </a:r>
                    </a:p>
                    <a:p>
                      <a:pPr marL="174625" lvl="1" indent="-171450">
                        <a:lnSpc>
                          <a:spcPct val="100000"/>
                        </a:lnSpc>
                        <a:spcBef>
                          <a:spcPts val="0"/>
                        </a:spcBef>
                        <a:spcAft>
                          <a:spcPts val="0"/>
                        </a:spcAft>
                        <a:buFont typeface="Arial" panose="020B0604020202020204" pitchFamily="34" charset="0"/>
                        <a:buChar char="•"/>
                      </a:pPr>
                      <a:r>
                        <a:rPr lang="en-US" sz="1400" i="1" dirty="0">
                          <a:latin typeface="Calibri" panose="020F0502020204030204" pitchFamily="34" charset="0"/>
                          <a:cs typeface="Calibri" panose="020F0502020204030204" pitchFamily="34" charset="0"/>
                        </a:rPr>
                        <a:t>My changes in feelings from everyone knowing this was a setup or that I was imagining it. </a:t>
                      </a:r>
                    </a:p>
                    <a:p>
                      <a:pPr marL="174625" lvl="1" indent="-171450">
                        <a:lnSpc>
                          <a:spcPct val="100000"/>
                        </a:lnSpc>
                        <a:spcBef>
                          <a:spcPts val="0"/>
                        </a:spcBef>
                        <a:spcAft>
                          <a:spcPts val="0"/>
                        </a:spcAft>
                        <a:buFont typeface="Arial" panose="020B0604020202020204" pitchFamily="34" charset="0"/>
                        <a:buChar char="•"/>
                      </a:pPr>
                      <a:r>
                        <a:rPr lang="en-US" sz="1400" i="1" dirty="0">
                          <a:latin typeface="Calibri" panose="020F0502020204030204" pitchFamily="34" charset="0"/>
                          <a:cs typeface="Calibri" panose="020F0502020204030204" pitchFamily="34" charset="0"/>
                        </a:rPr>
                        <a:t>The decision-making process to talk with my date about this or keep silent and go to the prom.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1484395"/>
                  </a:ext>
                </a:extLst>
              </a:tr>
              <a:tr h="1898044">
                <a:tc>
                  <a:txBody>
                    <a:bodyPr/>
                    <a:lstStyle/>
                    <a:p>
                      <a:r>
                        <a:rPr lang="en-US" sz="1400" b="1" kern="1200" dirty="0">
                          <a:effectLst/>
                          <a:latin typeface="Calibri" panose="020F0502020204030204" pitchFamily="34" charset="0"/>
                          <a:cs typeface="Calibri" panose="020F0502020204030204" pitchFamily="34" charset="0"/>
                        </a:rPr>
                        <a:t>Act 3: </a:t>
                      </a:r>
                      <a:r>
                        <a:rPr lang="en-US" sz="1400" kern="1200" dirty="0">
                          <a:effectLst/>
                          <a:latin typeface="Calibri" panose="020F0502020204030204" pitchFamily="34" charset="0"/>
                          <a:cs typeface="Calibri" panose="020F0502020204030204" pitchFamily="34" charset="0"/>
                        </a:rPr>
                        <a:t>Conflicts and problems reach a climax and end with a learning experience. There are many types of endings (e.g., the reader feels happy, sad, satisfied, leaves with something to think about, etc.). The ending should leave the reader with the feeling that the story is concluded. </a:t>
                      </a:r>
                      <a:endParaRPr lang="en-US" sz="14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4625" indent="-174625">
                        <a:lnSpc>
                          <a:spcPct val="100000"/>
                        </a:lnSpc>
                        <a:spcBef>
                          <a:spcPts val="0"/>
                        </a:spcBef>
                        <a:spcAft>
                          <a:spcPts val="0"/>
                        </a:spcAft>
                        <a:buFont typeface="Arial" panose="020B0604020202020204" pitchFamily="34" charset="0"/>
                        <a:buChar char="•"/>
                      </a:pPr>
                      <a:r>
                        <a:rPr lang="en-US" sz="1400" i="1" dirty="0">
                          <a:latin typeface="Calibri" panose="020F0502020204030204" pitchFamily="34" charset="0"/>
                          <a:cs typeface="Calibri" panose="020F0502020204030204" pitchFamily="34" charset="0"/>
                        </a:rPr>
                        <a:t>The decision to talk to date about what neighbor told me. </a:t>
                      </a:r>
                    </a:p>
                    <a:p>
                      <a:pPr marL="174625" lvl="1" indent="-174625">
                        <a:lnSpc>
                          <a:spcPct val="100000"/>
                        </a:lnSpc>
                        <a:spcBef>
                          <a:spcPts val="0"/>
                        </a:spcBef>
                        <a:spcAft>
                          <a:spcPts val="0"/>
                        </a:spcAft>
                        <a:buFont typeface="Arial" panose="020B0604020202020204" pitchFamily="34" charset="0"/>
                        <a:buChar char="•"/>
                      </a:pPr>
                      <a:r>
                        <a:rPr lang="en-US" sz="1400" i="1" dirty="0">
                          <a:latin typeface="Calibri" panose="020F0502020204030204" pitchFamily="34" charset="0"/>
                          <a:cs typeface="Calibri" panose="020F0502020204030204" pitchFamily="34" charset="0"/>
                        </a:rPr>
                        <a:t>My date admits it’s a setup and feels bad about participating. </a:t>
                      </a:r>
                    </a:p>
                    <a:p>
                      <a:pPr marL="174625" lvl="1" indent="-174625">
                        <a:lnSpc>
                          <a:spcPct val="100000"/>
                        </a:lnSpc>
                        <a:spcBef>
                          <a:spcPts val="0"/>
                        </a:spcBef>
                        <a:spcAft>
                          <a:spcPts val="0"/>
                        </a:spcAft>
                        <a:buFont typeface="Arial" panose="020B0604020202020204" pitchFamily="34" charset="0"/>
                        <a:buChar char="•"/>
                      </a:pPr>
                      <a:r>
                        <a:rPr lang="en-US" sz="1400" i="1" dirty="0">
                          <a:latin typeface="Calibri" panose="020F0502020204030204" pitchFamily="34" charset="0"/>
                          <a:cs typeface="Calibri" panose="020F0502020204030204" pitchFamily="34" charset="0"/>
                        </a:rPr>
                        <a:t>The date has a change of heart and apologizes. </a:t>
                      </a:r>
                    </a:p>
                    <a:p>
                      <a:pPr marL="174625" lvl="1" indent="-174625">
                        <a:lnSpc>
                          <a:spcPct val="100000"/>
                        </a:lnSpc>
                        <a:spcBef>
                          <a:spcPts val="0"/>
                        </a:spcBef>
                        <a:spcAft>
                          <a:spcPts val="0"/>
                        </a:spcAft>
                        <a:buFont typeface="Arial" panose="020B0604020202020204" pitchFamily="34" charset="0"/>
                        <a:buChar char="•"/>
                      </a:pPr>
                      <a:r>
                        <a:rPr lang="en-US" sz="1400" i="1" dirty="0">
                          <a:latin typeface="Calibri" panose="020F0502020204030204" pitchFamily="34" charset="0"/>
                          <a:cs typeface="Calibri" panose="020F0502020204030204" pitchFamily="34" charset="0"/>
                        </a:rPr>
                        <a:t>The prom date is broken; now I no longer am going to the prom. </a:t>
                      </a:r>
                    </a:p>
                    <a:p>
                      <a:pPr marL="174625" lvl="1" indent="-174625">
                        <a:lnSpc>
                          <a:spcPct val="100000"/>
                        </a:lnSpc>
                        <a:spcBef>
                          <a:spcPts val="0"/>
                        </a:spcBef>
                        <a:spcAft>
                          <a:spcPts val="0"/>
                        </a:spcAft>
                        <a:buFont typeface="Arial" panose="020B0604020202020204" pitchFamily="34" charset="0"/>
                        <a:buChar char="•"/>
                      </a:pPr>
                      <a:r>
                        <a:rPr lang="en-US" sz="1400" i="1" dirty="0">
                          <a:latin typeface="Calibri" panose="020F0502020204030204" pitchFamily="34" charset="0"/>
                          <a:cs typeface="Calibri" panose="020F0502020204030204" pitchFamily="34" charset="0"/>
                        </a:rPr>
                        <a:t>My friend from next door comes to the rescue and takes me to prom. </a:t>
                      </a:r>
                    </a:p>
                    <a:p>
                      <a:pPr marL="174625" lvl="1" indent="-174625">
                        <a:lnSpc>
                          <a:spcPct val="100000"/>
                        </a:lnSpc>
                        <a:spcBef>
                          <a:spcPts val="0"/>
                        </a:spcBef>
                        <a:spcAft>
                          <a:spcPts val="0"/>
                        </a:spcAft>
                        <a:buFont typeface="Arial" panose="020B0604020202020204" pitchFamily="34" charset="0"/>
                        <a:buChar char="•"/>
                      </a:pPr>
                      <a:r>
                        <a:rPr lang="en-US" sz="1400" i="1" dirty="0">
                          <a:latin typeface="Calibri" panose="020F0502020204030204" pitchFamily="34" charset="0"/>
                          <a:cs typeface="Calibri" panose="020F0502020204030204" pitchFamily="34" charset="0"/>
                        </a:rPr>
                        <a:t>We become even better friends, fall in love, and marry.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91442428"/>
                  </a:ext>
                </a:extLst>
              </a:tr>
            </a:tbl>
          </a:graphicData>
        </a:graphic>
      </p:graphicFrame>
      <p:sp>
        <p:nvSpPr>
          <p:cNvPr id="4" name="Slide Number Placeholder 3">
            <a:extLst>
              <a:ext uri="{FF2B5EF4-FFF2-40B4-BE49-F238E27FC236}">
                <a16:creationId xmlns:a16="http://schemas.microsoft.com/office/drawing/2014/main" id="{4C9499DC-D51C-4E2F-791D-66D847BFB7F5}"/>
              </a:ext>
            </a:extLst>
          </p:cNvPr>
          <p:cNvSpPr>
            <a:spLocks noGrp="1"/>
          </p:cNvSpPr>
          <p:nvPr>
            <p:ph type="sldNum" sz="quarter" idx="12"/>
          </p:nvPr>
        </p:nvSpPr>
        <p:spPr/>
        <p:txBody>
          <a:bodyPr/>
          <a:lstStyle/>
          <a:p>
            <a:fld id="{92367B23-D481-47B8-9DC9-53041C5CD72C}" type="slidenum">
              <a:rPr lang="en-US" smtClean="0"/>
              <a:t>41</a:t>
            </a:fld>
            <a:endParaRPr lang="en-US" dirty="0"/>
          </a:p>
        </p:txBody>
      </p:sp>
    </p:spTree>
    <p:extLst>
      <p:ext uri="{BB962C8B-B14F-4D97-AF65-F5344CB8AC3E}">
        <p14:creationId xmlns:p14="http://schemas.microsoft.com/office/powerpoint/2010/main" val="15285810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14" name="Picture 13">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Rectangle 14">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7" name="Picture 16">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9" name="Straight Connector 18">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9401732C-37EE-4B98-A709-9530173F3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654E48C8-2A00-4C54-BC9C-B18EE49E9C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9172471" cy="6856214"/>
            <a:chOff x="-15736" y="0"/>
            <a:chExt cx="12229962" cy="6856214"/>
          </a:xfrm>
        </p:grpSpPr>
        <p:pic>
          <p:nvPicPr>
            <p:cNvPr id="24" name="Picture 23">
              <a:extLst>
                <a:ext uri="{FF2B5EF4-FFF2-40B4-BE49-F238E27FC236}">
                  <a16:creationId xmlns:a16="http://schemas.microsoft.com/office/drawing/2014/main" id="{CE0A0544-8F52-43F0-AC3E-DF683908B5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5" name="Rectangle 24">
              <a:extLst>
                <a:ext uri="{FF2B5EF4-FFF2-40B4-BE49-F238E27FC236}">
                  <a16:creationId xmlns:a16="http://schemas.microsoft.com/office/drawing/2014/main" id="{2F4057D3-A680-4443-9E51-ED920A691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6" name="Picture 25">
              <a:extLst>
                <a:ext uri="{FF2B5EF4-FFF2-40B4-BE49-F238E27FC236}">
                  <a16:creationId xmlns:a16="http://schemas.microsoft.com/office/drawing/2014/main" id="{2F6853A4-7B38-4FDE-B024-AE8BA71E738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6" name="Picture 35">
              <a:extLst>
                <a:ext uri="{FF2B5EF4-FFF2-40B4-BE49-F238E27FC236}">
                  <a16:creationId xmlns:a16="http://schemas.microsoft.com/office/drawing/2014/main" id="{86ADF4DB-4290-4441-8F8E-04152FE6063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F78C95B3-3D4F-471D-856E-1A151C251342}"/>
              </a:ext>
            </a:extLst>
          </p:cNvPr>
          <p:cNvSpPr>
            <a:spLocks noGrp="1"/>
          </p:cNvSpPr>
          <p:nvPr>
            <p:ph type="title"/>
          </p:nvPr>
        </p:nvSpPr>
        <p:spPr>
          <a:xfrm>
            <a:off x="748146" y="982132"/>
            <a:ext cx="3070512" cy="3574034"/>
          </a:xfrm>
        </p:spPr>
        <p:txBody>
          <a:bodyPr vert="horz" lIns="91440" tIns="45720" rIns="91440" bIns="45720" rtlCol="0" anchor="b">
            <a:normAutofit/>
          </a:bodyPr>
          <a:lstStyle/>
          <a:p>
            <a:r>
              <a:rPr lang="en-US" sz="4200" b="1" dirty="0">
                <a:solidFill>
                  <a:srgbClr val="262626"/>
                </a:solidFill>
                <a:latin typeface="+mj-lt"/>
                <a:cs typeface="+mj-cs"/>
              </a:rPr>
              <a:t>Memoir Essay Scoring Rubric</a:t>
            </a:r>
          </a:p>
        </p:txBody>
      </p:sp>
      <p:pic>
        <p:nvPicPr>
          <p:cNvPr id="8" name="Picture 7">
            <a:extLst>
              <a:ext uri="{FF2B5EF4-FFF2-40B4-BE49-F238E27FC236}">
                <a16:creationId xmlns:a16="http://schemas.microsoft.com/office/drawing/2014/main" id="{3B3F0E30-CEB0-C866-14A9-E5CD06B9C1E6}"/>
              </a:ext>
            </a:extLst>
          </p:cNvPr>
          <p:cNvPicPr>
            <a:picLocks noChangeAspect="1"/>
          </p:cNvPicPr>
          <p:nvPr/>
        </p:nvPicPr>
        <p:blipFill>
          <a:blip r:embed="rId7"/>
          <a:stretch>
            <a:fillRect/>
          </a:stretch>
        </p:blipFill>
        <p:spPr>
          <a:xfrm>
            <a:off x="4101606" y="982131"/>
            <a:ext cx="4026889" cy="4893735"/>
          </a:xfrm>
          <a:prstGeom prst="rect">
            <a:avLst/>
          </a:prstGeom>
          <a:ln w="57150" cmpd="thickThin">
            <a:solidFill>
              <a:srgbClr val="7F7F7F"/>
            </a:solidFill>
            <a:miter lim="800000"/>
          </a:ln>
        </p:spPr>
      </p:pic>
      <p:sp>
        <p:nvSpPr>
          <p:cNvPr id="4" name="Slide Number Placeholder 3">
            <a:extLst>
              <a:ext uri="{FF2B5EF4-FFF2-40B4-BE49-F238E27FC236}">
                <a16:creationId xmlns:a16="http://schemas.microsoft.com/office/drawing/2014/main" id="{EC142981-734E-02AF-C5D9-CB19F9875B67}"/>
              </a:ext>
            </a:extLst>
          </p:cNvPr>
          <p:cNvSpPr>
            <a:spLocks noGrp="1"/>
          </p:cNvSpPr>
          <p:nvPr>
            <p:ph type="sldNum" sz="quarter" idx="12"/>
          </p:nvPr>
        </p:nvSpPr>
        <p:spPr>
          <a:xfrm>
            <a:off x="7765425" y="5969000"/>
            <a:ext cx="407023" cy="279400"/>
          </a:xfrm>
        </p:spPr>
        <p:txBody>
          <a:bodyPr vert="horz" lIns="91440" tIns="45720" rIns="91440" bIns="45720" rtlCol="0" anchor="ctr">
            <a:normAutofit/>
          </a:bodyPr>
          <a:lstStyle/>
          <a:p>
            <a:pPr defTabSz="914400">
              <a:spcAft>
                <a:spcPts val="600"/>
              </a:spcAft>
            </a:pPr>
            <a:fld id="{92367B23-D481-47B8-9DC9-53041C5CD72C}" type="slidenum">
              <a:rPr lang="en-US">
                <a:solidFill>
                  <a:srgbClr val="000000"/>
                </a:solidFill>
              </a:rPr>
              <a:pPr defTabSz="914400">
                <a:spcAft>
                  <a:spcPts val="600"/>
                </a:spcAft>
              </a:pPr>
              <a:t>42</a:t>
            </a:fld>
            <a:endParaRPr lang="en-US">
              <a:solidFill>
                <a:srgbClr val="000000"/>
              </a:solidFill>
            </a:endParaRPr>
          </a:p>
        </p:txBody>
      </p:sp>
    </p:spTree>
    <p:extLst>
      <p:ext uri="{BB962C8B-B14F-4D97-AF65-F5344CB8AC3E}">
        <p14:creationId xmlns:p14="http://schemas.microsoft.com/office/powerpoint/2010/main" val="1515721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FE21B65-E789-454F-9614-446E03094736}"/>
              </a:ext>
            </a:extLst>
          </p:cNvPr>
          <p:cNvSpPr>
            <a:spLocks noGrp="1"/>
          </p:cNvSpPr>
          <p:nvPr>
            <p:ph type="title"/>
          </p:nvPr>
        </p:nvSpPr>
        <p:spPr/>
        <p:txBody>
          <a:bodyPr>
            <a:normAutofit fontScale="90000"/>
          </a:bodyPr>
          <a:lstStyle/>
          <a:p>
            <a:r>
              <a:rPr lang="en-US" b="1" dirty="0"/>
              <a:t>Activity 8.1A: </a:t>
            </a:r>
            <a:br>
              <a:rPr lang="en-US" b="1" dirty="0"/>
            </a:br>
            <a:r>
              <a:rPr lang="en-US" b="1" dirty="0"/>
              <a:t>Hallyu Research Assignment</a:t>
            </a:r>
          </a:p>
        </p:txBody>
      </p:sp>
      <p:sp>
        <p:nvSpPr>
          <p:cNvPr id="8" name="Content Placeholder 7">
            <a:extLst>
              <a:ext uri="{FF2B5EF4-FFF2-40B4-BE49-F238E27FC236}">
                <a16:creationId xmlns:a16="http://schemas.microsoft.com/office/drawing/2014/main" id="{6B965DAD-38CC-494D-AF1A-796105116D7D}"/>
              </a:ext>
            </a:extLst>
          </p:cNvPr>
          <p:cNvSpPr>
            <a:spLocks noGrp="1"/>
          </p:cNvSpPr>
          <p:nvPr>
            <p:ph idx="1"/>
          </p:nvPr>
        </p:nvSpPr>
        <p:spPr>
          <a:xfrm>
            <a:off x="1176866" y="3721706"/>
            <a:ext cx="6798734" cy="2337012"/>
          </a:xfrm>
        </p:spPr>
        <p:txBody>
          <a:bodyPr>
            <a:normAutofit fontScale="92500" lnSpcReduction="10000"/>
          </a:bodyPr>
          <a:lstStyle/>
          <a:p>
            <a:pPr marL="287338" lvl="1" indent="-284163">
              <a:lnSpc>
                <a:spcPct val="120000"/>
              </a:lnSpc>
              <a:spcAft>
                <a:spcPts val="0"/>
              </a:spcAft>
              <a:buFont typeface="+mj-lt"/>
              <a:buAutoNum type="arabicPeriod"/>
            </a:pPr>
            <a:r>
              <a:rPr lang="en-US" sz="1600" dirty="0"/>
              <a:t>Title, author, and year originally published/created of the source</a:t>
            </a:r>
          </a:p>
          <a:p>
            <a:pPr marL="287338" lvl="1" indent="-284163">
              <a:lnSpc>
                <a:spcPct val="120000"/>
              </a:lnSpc>
              <a:spcAft>
                <a:spcPts val="0"/>
              </a:spcAft>
              <a:buFont typeface="+mj-lt"/>
              <a:buAutoNum type="arabicPeriod"/>
            </a:pPr>
            <a:r>
              <a:rPr lang="en-US" sz="1600" dirty="0"/>
              <a:t>50-word summary and description</a:t>
            </a:r>
          </a:p>
          <a:p>
            <a:pPr marL="287338" lvl="1" indent="-284163">
              <a:lnSpc>
                <a:spcPct val="120000"/>
              </a:lnSpc>
              <a:spcAft>
                <a:spcPts val="0"/>
              </a:spcAft>
              <a:buFont typeface="+mj-lt"/>
              <a:buAutoNum type="arabicPeriod"/>
            </a:pPr>
            <a:r>
              <a:rPr lang="en-US" sz="1600" dirty="0"/>
              <a:t>Reasons it has become internationally popular</a:t>
            </a:r>
          </a:p>
          <a:p>
            <a:pPr marL="287338" lvl="1" indent="-284163">
              <a:lnSpc>
                <a:spcPct val="120000"/>
              </a:lnSpc>
              <a:spcAft>
                <a:spcPts val="0"/>
              </a:spcAft>
              <a:buFont typeface="+mj-lt"/>
              <a:buAutoNum type="arabicPeriod"/>
            </a:pPr>
            <a:r>
              <a:rPr lang="en-US" sz="1600" dirty="0"/>
              <a:t>Whether the intended audience is children, youth, adults, or all the above</a:t>
            </a:r>
          </a:p>
          <a:p>
            <a:pPr marL="287338" lvl="1" indent="-284163">
              <a:lnSpc>
                <a:spcPct val="120000"/>
              </a:lnSpc>
              <a:spcAft>
                <a:spcPts val="0"/>
              </a:spcAft>
              <a:buFont typeface="+mj-lt"/>
              <a:buAutoNum type="arabicPeriod"/>
            </a:pPr>
            <a:r>
              <a:rPr lang="en-US" sz="1600" dirty="0"/>
              <a:t>Two images of the example</a:t>
            </a:r>
          </a:p>
          <a:p>
            <a:pPr marL="287338" lvl="1" indent="-284163">
              <a:lnSpc>
                <a:spcPct val="120000"/>
              </a:lnSpc>
              <a:spcAft>
                <a:spcPts val="0"/>
              </a:spcAft>
              <a:buFont typeface="+mj-lt"/>
              <a:buAutoNum type="arabicPeriod"/>
            </a:pPr>
            <a:r>
              <a:rPr lang="en-US" sz="1600" dirty="0"/>
              <a:t>One YouTube clip (less than 3 minutes long) of the example.</a:t>
            </a:r>
            <a:r>
              <a:rPr lang="en-US" sz="1600" dirty="0">
                <a:effectLst/>
                <a:latin typeface="Calibri" panose="020F0502020204030204" pitchFamily="34" charset="0"/>
                <a:ea typeface="MS Mincho" panose="02020609040205080304" pitchFamily="49" charset="-128"/>
              </a:rPr>
              <a:t> Record the title, link, and time length on your report and submit the video clip URL to your teacher as required.</a:t>
            </a:r>
            <a:r>
              <a:rPr lang="en-US" sz="1600" dirty="0">
                <a:effectLst/>
              </a:rPr>
              <a:t> </a:t>
            </a:r>
            <a:endParaRPr lang="en-US" sz="1600" dirty="0"/>
          </a:p>
        </p:txBody>
      </p:sp>
      <p:sp>
        <p:nvSpPr>
          <p:cNvPr id="2" name="Rectangle 1">
            <a:extLst>
              <a:ext uri="{FF2B5EF4-FFF2-40B4-BE49-F238E27FC236}">
                <a16:creationId xmlns:a16="http://schemas.microsoft.com/office/drawing/2014/main" id="{68021685-27B4-4A02-B8F1-2F5E83926AF9}"/>
              </a:ext>
            </a:extLst>
          </p:cNvPr>
          <p:cNvSpPr/>
          <p:nvPr/>
        </p:nvSpPr>
        <p:spPr>
          <a:xfrm>
            <a:off x="754912" y="2365403"/>
            <a:ext cx="7715805" cy="1362809"/>
          </a:xfrm>
          <a:prstGeom prst="rect">
            <a:avLst/>
          </a:prstGeom>
        </p:spPr>
        <p:txBody>
          <a:bodyPr wrap="square">
            <a:spAutoFit/>
          </a:bodyPr>
          <a:lstStyle/>
          <a:p>
            <a:pPr>
              <a:lnSpc>
                <a:spcPct val="120000"/>
              </a:lnSpc>
              <a:spcAft>
                <a:spcPts val="0"/>
              </a:spcAft>
            </a:pPr>
            <a:r>
              <a:rPr lang="en-US" b="1" dirty="0">
                <a:latin typeface="Calibri" panose="020F0502020204030204" pitchFamily="34" charset="0"/>
                <a:cs typeface="Calibri" panose="020F0502020204030204" pitchFamily="34" charset="0"/>
              </a:rPr>
              <a:t> With your partner, select a specific example of Hallyu to research and share.  </a:t>
            </a:r>
            <a:endParaRPr lang="en-US" dirty="0">
              <a:latin typeface="Calibri" panose="020F0502020204030204" pitchFamily="34" charset="0"/>
              <a:cs typeface="Calibri" panose="020F0502020204030204" pitchFamily="34" charset="0"/>
            </a:endParaRPr>
          </a:p>
          <a:p>
            <a:pPr lvl="1">
              <a:lnSpc>
                <a:spcPct val="120000"/>
              </a:lnSpc>
              <a:spcAft>
                <a:spcPts val="0"/>
              </a:spcAft>
            </a:pPr>
            <a:r>
              <a:rPr lang="en-US" sz="1600" dirty="0">
                <a:latin typeface="Calibri" panose="020F0502020204030204" pitchFamily="34" charset="0"/>
                <a:cs typeface="Calibri" panose="020F0502020204030204" pitchFamily="34" charset="0"/>
              </a:rPr>
              <a:t>Share your idea with your teacher so that no one else chooses that example.</a:t>
            </a:r>
          </a:p>
          <a:p>
            <a:pPr lvl="0">
              <a:lnSpc>
                <a:spcPct val="120000"/>
              </a:lnSpc>
              <a:spcAft>
                <a:spcPts val="0"/>
              </a:spcAft>
            </a:pPr>
            <a:r>
              <a:rPr lang="en-US" b="1" dirty="0">
                <a:latin typeface="Calibri" panose="020F0502020204030204" pitchFamily="34" charset="0"/>
                <a:cs typeface="Calibri" panose="020F0502020204030204" pitchFamily="34" charset="0"/>
              </a:rPr>
              <a:t>Conduct research on your example of Hallyu. Then, prepare a one-page report including the following:</a:t>
            </a:r>
            <a:endParaRPr lang="en-US"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EF54A549-8CA1-6F1A-11C8-2B7D993F4E86}"/>
              </a:ext>
            </a:extLst>
          </p:cNvPr>
          <p:cNvSpPr>
            <a:spLocks noGrp="1"/>
          </p:cNvSpPr>
          <p:nvPr>
            <p:ph type="sldNum" sz="quarter" idx="12"/>
          </p:nvPr>
        </p:nvSpPr>
        <p:spPr/>
        <p:txBody>
          <a:bodyPr/>
          <a:lstStyle/>
          <a:p>
            <a:fld id="{92367B23-D481-47B8-9DC9-53041C5CD72C}" type="slidenum">
              <a:rPr lang="en-US" smtClean="0"/>
              <a:t>5</a:t>
            </a:fld>
            <a:endParaRPr lang="en-US" dirty="0"/>
          </a:p>
        </p:txBody>
      </p:sp>
    </p:spTree>
    <p:extLst>
      <p:ext uri="{BB962C8B-B14F-4D97-AF65-F5344CB8AC3E}">
        <p14:creationId xmlns:p14="http://schemas.microsoft.com/office/powerpoint/2010/main" val="3249514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0B665-B175-4E1C-A75D-B7B86E0A80E4}"/>
              </a:ext>
            </a:extLst>
          </p:cNvPr>
          <p:cNvSpPr>
            <a:spLocks noGrp="1"/>
          </p:cNvSpPr>
          <p:nvPr>
            <p:ph type="title"/>
          </p:nvPr>
        </p:nvSpPr>
        <p:spPr/>
        <p:txBody>
          <a:bodyPr/>
          <a:lstStyle/>
          <a:p>
            <a:r>
              <a:rPr lang="en-US" b="1" dirty="0"/>
              <a:t>K-Pop</a:t>
            </a:r>
          </a:p>
        </p:txBody>
      </p:sp>
      <p:sp>
        <p:nvSpPr>
          <p:cNvPr id="3" name="Content Placeholder 2">
            <a:extLst>
              <a:ext uri="{FF2B5EF4-FFF2-40B4-BE49-F238E27FC236}">
                <a16:creationId xmlns:a16="http://schemas.microsoft.com/office/drawing/2014/main" id="{81F1FE56-9736-4832-A97E-C0F99A3B78F1}"/>
              </a:ext>
            </a:extLst>
          </p:cNvPr>
          <p:cNvSpPr>
            <a:spLocks noGrp="1"/>
          </p:cNvSpPr>
          <p:nvPr>
            <p:ph idx="1"/>
          </p:nvPr>
        </p:nvSpPr>
        <p:spPr>
          <a:xfrm>
            <a:off x="739543" y="2352261"/>
            <a:ext cx="4594457" cy="3902765"/>
          </a:xfrm>
        </p:spPr>
        <p:txBody>
          <a:bodyPr>
            <a:noAutofit/>
          </a:bodyPr>
          <a:lstStyle/>
          <a:p>
            <a:pPr>
              <a:spcBef>
                <a:spcPts val="0"/>
              </a:spcBef>
              <a:spcAft>
                <a:spcPts val="300"/>
              </a:spcAft>
            </a:pPr>
            <a:r>
              <a:rPr lang="en-US" sz="1600" b="1" dirty="0"/>
              <a:t>K-pop, </a:t>
            </a:r>
            <a:r>
              <a:rPr lang="en-US" sz="1600" dirty="0"/>
              <a:t>short for </a:t>
            </a:r>
            <a:r>
              <a:rPr lang="en-US" sz="1600" b="1" dirty="0"/>
              <a:t>Korean popular music</a:t>
            </a:r>
            <a:r>
              <a:rPr lang="en-US" sz="1600" dirty="0"/>
              <a:t>, is a genre of music originating in South Korea.</a:t>
            </a:r>
            <a:endParaRPr lang="en-US" sz="1600" baseline="30000" dirty="0"/>
          </a:p>
          <a:p>
            <a:pPr>
              <a:spcBef>
                <a:spcPts val="0"/>
              </a:spcBef>
              <a:spcAft>
                <a:spcPts val="300"/>
              </a:spcAft>
            </a:pPr>
            <a:r>
              <a:rPr lang="en-US" sz="1600" dirty="0"/>
              <a:t>It is influenced by styles and genres from around the world, such as pop, experimental, rock, jazz, gospel, hip hop, R&amp;B, reggae, electronic dance, folk, country, and classical on top of its traditional Korean music roots.</a:t>
            </a:r>
            <a:endParaRPr lang="en-US" sz="1600" baseline="30000" dirty="0"/>
          </a:p>
          <a:p>
            <a:pPr>
              <a:spcBef>
                <a:spcPts val="0"/>
              </a:spcBef>
              <a:spcAft>
                <a:spcPts val="300"/>
              </a:spcAft>
            </a:pPr>
            <a:r>
              <a:rPr lang="en-US" sz="1600" dirty="0"/>
              <a:t>The more modern form of the genre emerged with the formation of one of the earliest K-pop groups, the boy band Seo Taiji and Boys, in 1992. </a:t>
            </a:r>
          </a:p>
          <a:p>
            <a:pPr>
              <a:spcBef>
                <a:spcPts val="0"/>
              </a:spcBef>
              <a:spcAft>
                <a:spcPts val="300"/>
              </a:spcAft>
            </a:pPr>
            <a:r>
              <a:rPr lang="en-US" sz="1600" dirty="0"/>
              <a:t>Their experimentation with different styles and genres of music and integration of foreign musical elements helped reshape and modernize South Korea's contemporary music scene.</a:t>
            </a:r>
          </a:p>
        </p:txBody>
      </p:sp>
      <p:pic>
        <p:nvPicPr>
          <p:cNvPr id="5" name="Picture 4">
            <a:extLst>
              <a:ext uri="{FF2B5EF4-FFF2-40B4-BE49-F238E27FC236}">
                <a16:creationId xmlns:a16="http://schemas.microsoft.com/office/drawing/2014/main" id="{FFFE3C99-5173-4469-B5EF-A502B284B9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6413" y="2490135"/>
            <a:ext cx="2854271" cy="2088491"/>
          </a:xfrm>
          <a:prstGeom prst="rect">
            <a:avLst/>
          </a:prstGeom>
        </p:spPr>
      </p:pic>
      <p:sp>
        <p:nvSpPr>
          <p:cNvPr id="6" name="Rectangle 5">
            <a:extLst>
              <a:ext uri="{FF2B5EF4-FFF2-40B4-BE49-F238E27FC236}">
                <a16:creationId xmlns:a16="http://schemas.microsoft.com/office/drawing/2014/main" id="{C9C37291-65CB-4FA9-A87A-C36D821C0BE7}"/>
              </a:ext>
            </a:extLst>
          </p:cNvPr>
          <p:cNvSpPr/>
          <p:nvPr/>
        </p:nvSpPr>
        <p:spPr>
          <a:xfrm>
            <a:off x="5436412" y="4645905"/>
            <a:ext cx="2854271" cy="830997"/>
          </a:xfrm>
          <a:prstGeom prst="rect">
            <a:avLst/>
          </a:prstGeom>
        </p:spPr>
        <p:txBody>
          <a:bodyPr wrap="square">
            <a:spAutoFit/>
          </a:bodyPr>
          <a:lstStyle/>
          <a:p>
            <a:r>
              <a:rPr lang="en-US" sz="1600" dirty="0">
                <a:solidFill>
                  <a:srgbClr val="000000"/>
                </a:solidFill>
                <a:latin typeface="Arial" panose="020B0604020202020204" pitchFamily="34" charset="0"/>
              </a:rPr>
              <a:t>Seo Taiji and Boys, early 1990s. From left: Yang Hyun-</a:t>
            </a:r>
            <a:r>
              <a:rPr lang="en-US" sz="1600" dirty="0" err="1">
                <a:solidFill>
                  <a:srgbClr val="000000"/>
                </a:solidFill>
                <a:latin typeface="Arial" panose="020B0604020202020204" pitchFamily="34" charset="0"/>
              </a:rPr>
              <a:t>suk</a:t>
            </a:r>
            <a:r>
              <a:rPr lang="en-US" sz="1600" dirty="0">
                <a:solidFill>
                  <a:srgbClr val="000000"/>
                </a:solidFill>
                <a:latin typeface="Arial" panose="020B0604020202020204" pitchFamily="34" charset="0"/>
              </a:rPr>
              <a:t>, </a:t>
            </a:r>
            <a:r>
              <a:rPr lang="en-US" sz="1600" dirty="0" err="1">
                <a:solidFill>
                  <a:srgbClr val="000000"/>
                </a:solidFill>
                <a:latin typeface="Arial" panose="020B0604020202020204" pitchFamily="34" charset="0"/>
              </a:rPr>
              <a:t>Seo</a:t>
            </a:r>
            <a:r>
              <a:rPr lang="en-US" sz="1600" dirty="0">
                <a:solidFill>
                  <a:srgbClr val="000000"/>
                </a:solidFill>
                <a:latin typeface="Arial" panose="020B0604020202020204" pitchFamily="34" charset="0"/>
              </a:rPr>
              <a:t> Taiji, and Lee Juno.</a:t>
            </a:r>
            <a:endParaRPr lang="en-US" sz="1600" dirty="0"/>
          </a:p>
        </p:txBody>
      </p:sp>
      <p:pic>
        <p:nvPicPr>
          <p:cNvPr id="8" name="Picture 7">
            <a:extLst>
              <a:ext uri="{FF2B5EF4-FFF2-40B4-BE49-F238E27FC236}">
                <a16:creationId xmlns:a16="http://schemas.microsoft.com/office/drawing/2014/main" id="{BC113C49-A5E8-47F1-A078-EB7A688CF3CA}"/>
              </a:ext>
            </a:extLst>
          </p:cNvPr>
          <p:cNvPicPr>
            <a:picLocks noChangeAspect="1"/>
          </p:cNvPicPr>
          <p:nvPr/>
        </p:nvPicPr>
        <p:blipFill rotWithShape="1">
          <a:blip r:embed="rId3">
            <a:extLst>
              <a:ext uri="{28A0092B-C50C-407E-A947-70E740481C1C}">
                <a14:useLocalDpi xmlns:a14="http://schemas.microsoft.com/office/drawing/2010/main" val="0"/>
              </a:ext>
            </a:extLst>
          </a:blip>
          <a:srcRect l="2808" t="18171" r="-2808" b="15936"/>
          <a:stretch/>
        </p:blipFill>
        <p:spPr>
          <a:xfrm>
            <a:off x="2373520" y="678839"/>
            <a:ext cx="1496114" cy="1540365"/>
          </a:xfrm>
          <a:prstGeom prst="rect">
            <a:avLst/>
          </a:prstGeom>
        </p:spPr>
      </p:pic>
      <p:sp>
        <p:nvSpPr>
          <p:cNvPr id="9" name="TextBox 8">
            <a:extLst>
              <a:ext uri="{FF2B5EF4-FFF2-40B4-BE49-F238E27FC236}">
                <a16:creationId xmlns:a16="http://schemas.microsoft.com/office/drawing/2014/main" id="{DB67DEF4-5319-466E-8E4C-A1512991EB9B}"/>
              </a:ext>
            </a:extLst>
          </p:cNvPr>
          <p:cNvSpPr txBox="1"/>
          <p:nvPr/>
        </p:nvSpPr>
        <p:spPr>
          <a:xfrm>
            <a:off x="5186664" y="5947249"/>
            <a:ext cx="3900742" cy="307777"/>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Information retrieved from </a:t>
            </a:r>
            <a:r>
              <a:rPr lang="en-US" sz="1400" dirty="0">
                <a:solidFill>
                  <a:schemeClr val="accent2"/>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Wikipedia</a:t>
            </a:r>
            <a:endParaRPr lang="en-US" sz="1400" dirty="0">
              <a:solidFill>
                <a:schemeClr val="accent2"/>
              </a:solidFill>
              <a:latin typeface="Calibri" panose="020F0502020204030204" pitchFamily="34" charset="0"/>
              <a:cs typeface="Calibri" panose="020F0502020204030204" pitchFamily="34" charset="0"/>
            </a:endParaRPr>
          </a:p>
        </p:txBody>
      </p:sp>
      <p:sp>
        <p:nvSpPr>
          <p:cNvPr id="7" name="Slide Number Placeholder 6">
            <a:extLst>
              <a:ext uri="{FF2B5EF4-FFF2-40B4-BE49-F238E27FC236}">
                <a16:creationId xmlns:a16="http://schemas.microsoft.com/office/drawing/2014/main" id="{F4DC0C5C-51D6-FE86-555D-F0F9879EDBC0}"/>
              </a:ext>
            </a:extLst>
          </p:cNvPr>
          <p:cNvSpPr>
            <a:spLocks noGrp="1"/>
          </p:cNvSpPr>
          <p:nvPr>
            <p:ph type="sldNum" sz="quarter" idx="12"/>
          </p:nvPr>
        </p:nvSpPr>
        <p:spPr/>
        <p:txBody>
          <a:bodyPr/>
          <a:lstStyle/>
          <a:p>
            <a:fld id="{92367B23-D481-47B8-9DC9-53041C5CD72C}" type="slidenum">
              <a:rPr lang="en-US" smtClean="0"/>
              <a:t>6</a:t>
            </a:fld>
            <a:endParaRPr lang="en-US"/>
          </a:p>
        </p:txBody>
      </p:sp>
    </p:spTree>
    <p:extLst>
      <p:ext uri="{BB962C8B-B14F-4D97-AF65-F5344CB8AC3E}">
        <p14:creationId xmlns:p14="http://schemas.microsoft.com/office/powerpoint/2010/main" val="2853023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6C8DA-6D96-4857-8C58-437C6FF8559C}"/>
              </a:ext>
            </a:extLst>
          </p:cNvPr>
          <p:cNvSpPr>
            <a:spLocks noGrp="1"/>
          </p:cNvSpPr>
          <p:nvPr>
            <p:ph type="title"/>
          </p:nvPr>
        </p:nvSpPr>
        <p:spPr>
          <a:xfrm>
            <a:off x="4307430" y="915337"/>
            <a:ext cx="3668170" cy="1303867"/>
          </a:xfrm>
        </p:spPr>
        <p:txBody>
          <a:bodyPr/>
          <a:lstStyle/>
          <a:p>
            <a:r>
              <a:rPr lang="en-US" b="1" dirty="0"/>
              <a:t>Modern K-Pop</a:t>
            </a:r>
          </a:p>
        </p:txBody>
      </p:sp>
      <p:sp>
        <p:nvSpPr>
          <p:cNvPr id="3" name="Content Placeholder 2">
            <a:extLst>
              <a:ext uri="{FF2B5EF4-FFF2-40B4-BE49-F238E27FC236}">
                <a16:creationId xmlns:a16="http://schemas.microsoft.com/office/drawing/2014/main" id="{E5C9D7AE-95C1-4E2B-A5AB-4DEE18565C19}"/>
              </a:ext>
            </a:extLst>
          </p:cNvPr>
          <p:cNvSpPr>
            <a:spLocks noGrp="1"/>
          </p:cNvSpPr>
          <p:nvPr>
            <p:ph idx="1"/>
          </p:nvPr>
        </p:nvSpPr>
        <p:spPr>
          <a:xfrm>
            <a:off x="646778" y="2437126"/>
            <a:ext cx="3660652" cy="3837778"/>
          </a:xfrm>
        </p:spPr>
        <p:txBody>
          <a:bodyPr>
            <a:normAutofit fontScale="85000" lnSpcReduction="20000"/>
          </a:bodyPr>
          <a:lstStyle/>
          <a:p>
            <a:r>
              <a:rPr lang="en-US" dirty="0"/>
              <a:t>Modern K-pop "idol" culture began with the boy band H.O.T. in 1996, as K-pop grew into a subculture that amassed enormous fandoms of teenagers and young adults.</a:t>
            </a:r>
            <a:endParaRPr lang="en-US" baseline="30000" dirty="0"/>
          </a:p>
          <a:p>
            <a:r>
              <a:rPr lang="en-US" dirty="0"/>
              <a:t>After a slump in early K-pop, TVXQ and </a:t>
            </a:r>
            <a:r>
              <a:rPr lang="en-US" dirty="0" err="1"/>
              <a:t>BoA</a:t>
            </a:r>
            <a:r>
              <a:rPr lang="en-US" dirty="0"/>
              <a:t> started a new generation of K-pop idols that broke the music genre into the neighboring Japanese market and continues to popularize K-pop internationally today.</a:t>
            </a:r>
            <a:endParaRPr lang="en-US" baseline="30000" dirty="0"/>
          </a:p>
          <a:p>
            <a:endParaRPr lang="en-US" dirty="0"/>
          </a:p>
        </p:txBody>
      </p:sp>
      <p:sp>
        <p:nvSpPr>
          <p:cNvPr id="7" name="Rectangle 6">
            <a:extLst>
              <a:ext uri="{FF2B5EF4-FFF2-40B4-BE49-F238E27FC236}">
                <a16:creationId xmlns:a16="http://schemas.microsoft.com/office/drawing/2014/main" id="{611F0C69-8AC2-4A6E-A1C8-095EF6D3A2D0}"/>
              </a:ext>
            </a:extLst>
          </p:cNvPr>
          <p:cNvSpPr/>
          <p:nvPr/>
        </p:nvSpPr>
        <p:spPr>
          <a:xfrm>
            <a:off x="6474058" y="2437126"/>
            <a:ext cx="2023164" cy="1748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97B5945-2336-41AD-9C69-A8573BE9021F}"/>
              </a:ext>
            </a:extLst>
          </p:cNvPr>
          <p:cNvSpPr/>
          <p:nvPr/>
        </p:nvSpPr>
        <p:spPr>
          <a:xfrm>
            <a:off x="6474058" y="4242879"/>
            <a:ext cx="2023164" cy="1748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2F63B40-6345-44D8-8B4A-D5B6AF9E875A}"/>
              </a:ext>
            </a:extLst>
          </p:cNvPr>
          <p:cNvSpPr/>
          <p:nvPr/>
        </p:nvSpPr>
        <p:spPr>
          <a:xfrm>
            <a:off x="4385368" y="4246192"/>
            <a:ext cx="2023164" cy="1748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rgbClr val="FFFF00"/>
                </a:solidFill>
                <a:latin typeface="Calibri" panose="020F0502020204030204" pitchFamily="34" charset="0"/>
                <a:cs typeface="Calibri" panose="020F0502020204030204" pitchFamily="34" charset="0"/>
              </a:rPr>
              <a:t>Kwon Bo-ah, known professionally as </a:t>
            </a:r>
            <a:r>
              <a:rPr lang="en-US" sz="1400" b="1" dirty="0" err="1">
                <a:solidFill>
                  <a:srgbClr val="FFFF00"/>
                </a:solidFill>
                <a:latin typeface="Calibri" panose="020F0502020204030204" pitchFamily="34" charset="0"/>
                <a:cs typeface="Calibri" panose="020F0502020204030204" pitchFamily="34" charset="0"/>
              </a:rPr>
              <a:t>BoA</a:t>
            </a:r>
            <a:r>
              <a:rPr lang="en-US" sz="1400" b="1" dirty="0">
                <a:solidFill>
                  <a:srgbClr val="FFFF00"/>
                </a:solidFill>
                <a:latin typeface="Calibri" panose="020F0502020204030204" pitchFamily="34" charset="0"/>
                <a:cs typeface="Calibri" panose="020F0502020204030204" pitchFamily="34" charset="0"/>
              </a:rPr>
              <a:t>,</a:t>
            </a:r>
            <a:r>
              <a:rPr lang="en-US" sz="1400" b="1" baseline="30000" dirty="0">
                <a:solidFill>
                  <a:srgbClr val="FFFF00"/>
                </a:solidFill>
                <a:latin typeface="Calibri" panose="020F0502020204030204" pitchFamily="34" charset="0"/>
                <a:cs typeface="Calibri" panose="020F0502020204030204" pitchFamily="34" charset="0"/>
              </a:rPr>
              <a:t> </a:t>
            </a:r>
            <a:r>
              <a:rPr lang="en-US" sz="1400" b="1" dirty="0">
                <a:solidFill>
                  <a:srgbClr val="FFFF00"/>
                </a:solidFill>
                <a:latin typeface="Calibri" panose="020F0502020204030204" pitchFamily="34" charset="0"/>
                <a:cs typeface="Calibri" panose="020F0502020204030204" pitchFamily="34" charset="0"/>
              </a:rPr>
              <a:t>has been dubbed the "Queen of K-pop" and is one of the most successful and influential Korean entertainers.</a:t>
            </a:r>
          </a:p>
        </p:txBody>
      </p:sp>
      <p:sp>
        <p:nvSpPr>
          <p:cNvPr id="10" name="Rectangle 9">
            <a:extLst>
              <a:ext uri="{FF2B5EF4-FFF2-40B4-BE49-F238E27FC236}">
                <a16:creationId xmlns:a16="http://schemas.microsoft.com/office/drawing/2014/main" id="{BE3ADF3D-A151-44CE-9431-33D21FC51F6E}"/>
              </a:ext>
            </a:extLst>
          </p:cNvPr>
          <p:cNvSpPr/>
          <p:nvPr/>
        </p:nvSpPr>
        <p:spPr>
          <a:xfrm>
            <a:off x="4385368" y="2440985"/>
            <a:ext cx="2023164" cy="1748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A283B51-1C30-43CF-B691-1532848E311B}"/>
              </a:ext>
            </a:extLst>
          </p:cNvPr>
          <p:cNvSpPr/>
          <p:nvPr/>
        </p:nvSpPr>
        <p:spPr>
          <a:xfrm>
            <a:off x="6489334" y="2532520"/>
            <a:ext cx="1937025" cy="1600438"/>
          </a:xfrm>
          <a:prstGeom prst="rect">
            <a:avLst/>
          </a:prstGeom>
        </p:spPr>
        <p:txBody>
          <a:bodyPr wrap="square">
            <a:spAutoFit/>
          </a:bodyPr>
          <a:lstStyle/>
          <a:p>
            <a:r>
              <a:rPr lang="en-US" sz="1400" b="1" dirty="0">
                <a:solidFill>
                  <a:srgbClr val="FFFF00"/>
                </a:solidFill>
                <a:latin typeface="Calibri" panose="020F0502020204030204" pitchFamily="34" charset="0"/>
                <a:cs typeface="Calibri" panose="020F0502020204030204" pitchFamily="34" charset="0"/>
              </a:rPr>
              <a:t>TVXQ , an initialism for Tong </a:t>
            </a:r>
            <a:r>
              <a:rPr lang="en-US" sz="1400" b="1" dirty="0" err="1">
                <a:solidFill>
                  <a:srgbClr val="FFFF00"/>
                </a:solidFill>
                <a:latin typeface="Calibri" panose="020F0502020204030204" pitchFamily="34" charset="0"/>
                <a:cs typeface="Calibri" panose="020F0502020204030204" pitchFamily="34" charset="0"/>
              </a:rPr>
              <a:t>Vfang</a:t>
            </a:r>
            <a:r>
              <a:rPr lang="en-US" sz="1400" b="1" dirty="0">
                <a:solidFill>
                  <a:srgbClr val="FFFF00"/>
                </a:solidFill>
                <a:latin typeface="Calibri" panose="020F0502020204030204" pitchFamily="34" charset="0"/>
                <a:cs typeface="Calibri" panose="020F0502020204030204" pitchFamily="34" charset="0"/>
              </a:rPr>
              <a:t> </a:t>
            </a:r>
            <a:r>
              <a:rPr lang="en-US" sz="1400" b="1" dirty="0" err="1">
                <a:solidFill>
                  <a:srgbClr val="FFFF00"/>
                </a:solidFill>
                <a:latin typeface="Calibri" panose="020F0502020204030204" pitchFamily="34" charset="0"/>
                <a:cs typeface="Calibri" panose="020F0502020204030204" pitchFamily="34" charset="0"/>
              </a:rPr>
              <a:t>Xien</a:t>
            </a:r>
            <a:r>
              <a:rPr lang="en-US" sz="1400" b="1" dirty="0">
                <a:solidFill>
                  <a:srgbClr val="FFFF00"/>
                </a:solidFill>
                <a:latin typeface="Calibri" panose="020F0502020204030204" pitchFamily="34" charset="0"/>
                <a:cs typeface="Calibri" panose="020F0502020204030204" pitchFamily="34" charset="0"/>
              </a:rPr>
              <a:t> Qi, is a South Korean male pop duo consisting of U-Know </a:t>
            </a:r>
            <a:r>
              <a:rPr lang="en-US" sz="1400" b="1" dirty="0" err="1">
                <a:solidFill>
                  <a:srgbClr val="FFFF00"/>
                </a:solidFill>
                <a:latin typeface="Calibri" panose="020F0502020204030204" pitchFamily="34" charset="0"/>
                <a:cs typeface="Calibri" panose="020F0502020204030204" pitchFamily="34" charset="0"/>
              </a:rPr>
              <a:t>Yunho</a:t>
            </a:r>
            <a:r>
              <a:rPr lang="en-US" sz="1400" b="1" dirty="0">
                <a:solidFill>
                  <a:srgbClr val="FFFF00"/>
                </a:solidFill>
                <a:latin typeface="Calibri" panose="020F0502020204030204" pitchFamily="34" charset="0"/>
                <a:cs typeface="Calibri" panose="020F0502020204030204" pitchFamily="34" charset="0"/>
              </a:rPr>
              <a:t> and Max </a:t>
            </a:r>
            <a:r>
              <a:rPr lang="en-US" sz="1400" b="1" dirty="0" err="1">
                <a:solidFill>
                  <a:srgbClr val="FFFF00"/>
                </a:solidFill>
                <a:latin typeface="Calibri" panose="020F0502020204030204" pitchFamily="34" charset="0"/>
                <a:cs typeface="Calibri" panose="020F0502020204030204" pitchFamily="34" charset="0"/>
              </a:rPr>
              <a:t>Changmin</a:t>
            </a:r>
            <a:r>
              <a:rPr lang="en-US" sz="1400" b="1" dirty="0">
                <a:solidFill>
                  <a:srgbClr val="FFFF00"/>
                </a:solidFill>
                <a:latin typeface="Calibri" panose="020F0502020204030204" pitchFamily="34" charset="0"/>
                <a:cs typeface="Calibri" panose="020F0502020204030204" pitchFamily="34" charset="0"/>
              </a:rPr>
              <a:t>.</a:t>
            </a:r>
          </a:p>
        </p:txBody>
      </p:sp>
      <p:pic>
        <p:nvPicPr>
          <p:cNvPr id="13" name="Picture 12">
            <a:extLst>
              <a:ext uri="{FF2B5EF4-FFF2-40B4-BE49-F238E27FC236}">
                <a16:creationId xmlns:a16="http://schemas.microsoft.com/office/drawing/2014/main" id="{198EE672-63E0-43D6-99E0-B6EFBB5292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3306" y="2611313"/>
            <a:ext cx="1867288" cy="1400466"/>
          </a:xfrm>
          <a:prstGeom prst="rect">
            <a:avLst/>
          </a:prstGeom>
        </p:spPr>
      </p:pic>
      <p:pic>
        <p:nvPicPr>
          <p:cNvPr id="15" name="Picture 14">
            <a:extLst>
              <a:ext uri="{FF2B5EF4-FFF2-40B4-BE49-F238E27FC236}">
                <a16:creationId xmlns:a16="http://schemas.microsoft.com/office/drawing/2014/main" id="{BB35F210-3194-4C80-A2FF-D23B5D8BCA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2102" y="4350937"/>
            <a:ext cx="1524549" cy="1524549"/>
          </a:xfrm>
          <a:prstGeom prst="rect">
            <a:avLst/>
          </a:prstGeom>
        </p:spPr>
      </p:pic>
      <p:pic>
        <p:nvPicPr>
          <p:cNvPr id="17" name="Picture 16">
            <a:extLst>
              <a:ext uri="{FF2B5EF4-FFF2-40B4-BE49-F238E27FC236}">
                <a16:creationId xmlns:a16="http://schemas.microsoft.com/office/drawing/2014/main" id="{22DA2B85-69B9-4B2E-8945-2AD0F67C37B3}"/>
              </a:ext>
            </a:extLst>
          </p:cNvPr>
          <p:cNvPicPr>
            <a:picLocks noChangeAspect="1"/>
          </p:cNvPicPr>
          <p:nvPr/>
        </p:nvPicPr>
        <p:blipFill rotWithShape="1">
          <a:blip r:embed="rId4">
            <a:extLst>
              <a:ext uri="{28A0092B-C50C-407E-A947-70E740481C1C}">
                <a14:useLocalDpi xmlns:a14="http://schemas.microsoft.com/office/drawing/2010/main" val="0"/>
              </a:ext>
            </a:extLst>
          </a:blip>
          <a:srcRect t="28542"/>
          <a:stretch/>
        </p:blipFill>
        <p:spPr>
          <a:xfrm>
            <a:off x="1236973" y="1010007"/>
            <a:ext cx="3070457" cy="1209197"/>
          </a:xfrm>
          <a:prstGeom prst="rect">
            <a:avLst/>
          </a:prstGeom>
        </p:spPr>
      </p:pic>
      <p:sp>
        <p:nvSpPr>
          <p:cNvPr id="18" name="Rectangle 17">
            <a:extLst>
              <a:ext uri="{FF2B5EF4-FFF2-40B4-BE49-F238E27FC236}">
                <a16:creationId xmlns:a16="http://schemas.microsoft.com/office/drawing/2014/main" id="{73B6C54E-64F0-42A4-8B2A-F05DD47111C9}"/>
              </a:ext>
            </a:extLst>
          </p:cNvPr>
          <p:cNvSpPr/>
          <p:nvPr/>
        </p:nvSpPr>
        <p:spPr>
          <a:xfrm>
            <a:off x="1071557" y="609172"/>
            <a:ext cx="3401290" cy="415498"/>
          </a:xfrm>
          <a:prstGeom prst="rect">
            <a:avLst/>
          </a:prstGeom>
        </p:spPr>
        <p:txBody>
          <a:bodyPr wrap="square">
            <a:spAutoFit/>
          </a:bodyPr>
          <a:lstStyle/>
          <a:p>
            <a:r>
              <a:rPr lang="en-US" sz="1050" dirty="0">
                <a:solidFill>
                  <a:srgbClr val="000000"/>
                </a:solidFill>
                <a:latin typeface="Calibri" panose="020F0502020204030204" pitchFamily="34" charset="0"/>
                <a:cs typeface="Calibri" panose="020F0502020204030204" pitchFamily="34" charset="0"/>
              </a:rPr>
              <a:t>H.O.T. reunion concert at Seoul Olympic Stadium in 2018. From L-R: </a:t>
            </a:r>
            <a:r>
              <a:rPr lang="en-US" sz="1050" dirty="0" err="1">
                <a:solidFill>
                  <a:srgbClr val="000000"/>
                </a:solidFill>
                <a:latin typeface="Calibri" panose="020F0502020204030204" pitchFamily="34" charset="0"/>
                <a:cs typeface="Calibri" panose="020F0502020204030204" pitchFamily="34" charset="0"/>
              </a:rPr>
              <a:t>Jaewon</a:t>
            </a:r>
            <a:r>
              <a:rPr lang="en-US" sz="1050" dirty="0">
                <a:solidFill>
                  <a:srgbClr val="000000"/>
                </a:solidFill>
                <a:latin typeface="Calibri" panose="020F0502020204030204" pitchFamily="34" charset="0"/>
                <a:cs typeface="Calibri" panose="020F0502020204030204" pitchFamily="34" charset="0"/>
              </a:rPr>
              <a:t>, </a:t>
            </a:r>
            <a:r>
              <a:rPr lang="en-US" sz="1050" dirty="0" err="1">
                <a:solidFill>
                  <a:srgbClr val="000000"/>
                </a:solidFill>
                <a:latin typeface="Calibri" panose="020F0502020204030204" pitchFamily="34" charset="0"/>
                <a:cs typeface="Calibri" panose="020F0502020204030204" pitchFamily="34" charset="0"/>
              </a:rPr>
              <a:t>Heejun</a:t>
            </a:r>
            <a:r>
              <a:rPr lang="en-US" sz="1050" dirty="0">
                <a:solidFill>
                  <a:srgbClr val="000000"/>
                </a:solidFill>
                <a:latin typeface="Calibri" panose="020F0502020204030204" pitchFamily="34" charset="0"/>
                <a:cs typeface="Calibri" panose="020F0502020204030204" pitchFamily="34" charset="0"/>
              </a:rPr>
              <a:t>, </a:t>
            </a:r>
            <a:r>
              <a:rPr lang="en-US" sz="1050" dirty="0" err="1">
                <a:solidFill>
                  <a:srgbClr val="000000"/>
                </a:solidFill>
                <a:latin typeface="Calibri" panose="020F0502020204030204" pitchFamily="34" charset="0"/>
                <a:cs typeface="Calibri" panose="020F0502020204030204" pitchFamily="34" charset="0"/>
              </a:rPr>
              <a:t>Kangta</a:t>
            </a:r>
            <a:r>
              <a:rPr lang="en-US" sz="1050" dirty="0">
                <a:solidFill>
                  <a:srgbClr val="000000"/>
                </a:solidFill>
                <a:latin typeface="Calibri" panose="020F0502020204030204" pitchFamily="34" charset="0"/>
                <a:cs typeface="Calibri" panose="020F0502020204030204" pitchFamily="34" charset="0"/>
              </a:rPr>
              <a:t>, Tony, and </a:t>
            </a:r>
            <a:r>
              <a:rPr lang="en-US" sz="1050" dirty="0" err="1">
                <a:solidFill>
                  <a:srgbClr val="000000"/>
                </a:solidFill>
                <a:latin typeface="Calibri" panose="020F0502020204030204" pitchFamily="34" charset="0"/>
                <a:cs typeface="Calibri" panose="020F0502020204030204" pitchFamily="34" charset="0"/>
              </a:rPr>
              <a:t>Woohyuk</a:t>
            </a:r>
            <a:endParaRPr lang="en-US" sz="1050" dirty="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4A78347F-2DA1-4B40-A995-A850D9AEACE2}"/>
              </a:ext>
            </a:extLst>
          </p:cNvPr>
          <p:cNvSpPr txBox="1"/>
          <p:nvPr/>
        </p:nvSpPr>
        <p:spPr>
          <a:xfrm>
            <a:off x="4472847" y="5991719"/>
            <a:ext cx="3900742" cy="307777"/>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Information retrieved from </a:t>
            </a:r>
            <a:r>
              <a:rPr lang="en-US" sz="1400" dirty="0">
                <a:solidFill>
                  <a:schemeClr val="accent2"/>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Wikipedia</a:t>
            </a:r>
            <a:endParaRPr lang="en-US" sz="1400" dirty="0">
              <a:solidFill>
                <a:schemeClr val="accent2"/>
              </a:solidFill>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CEDC6982-1B9A-8A3D-0DBB-B5FE23128BFE}"/>
              </a:ext>
            </a:extLst>
          </p:cNvPr>
          <p:cNvSpPr>
            <a:spLocks noGrp="1"/>
          </p:cNvSpPr>
          <p:nvPr>
            <p:ph type="sldNum" sz="quarter" idx="12"/>
          </p:nvPr>
        </p:nvSpPr>
        <p:spPr/>
        <p:txBody>
          <a:bodyPr/>
          <a:lstStyle/>
          <a:p>
            <a:fld id="{92367B23-D481-47B8-9DC9-53041C5CD72C}" type="slidenum">
              <a:rPr lang="en-US" smtClean="0"/>
              <a:t>7</a:t>
            </a:fld>
            <a:endParaRPr lang="en-US"/>
          </a:p>
        </p:txBody>
      </p:sp>
    </p:spTree>
    <p:extLst>
      <p:ext uri="{BB962C8B-B14F-4D97-AF65-F5344CB8AC3E}">
        <p14:creationId xmlns:p14="http://schemas.microsoft.com/office/powerpoint/2010/main" val="1686217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ACE87-EB29-4032-9E57-246479778A50}"/>
              </a:ext>
            </a:extLst>
          </p:cNvPr>
          <p:cNvSpPr>
            <a:spLocks noGrp="1"/>
          </p:cNvSpPr>
          <p:nvPr>
            <p:ph type="title"/>
          </p:nvPr>
        </p:nvSpPr>
        <p:spPr>
          <a:xfrm>
            <a:off x="4379844" y="787774"/>
            <a:ext cx="3131930" cy="1303867"/>
          </a:xfrm>
        </p:spPr>
        <p:txBody>
          <a:bodyPr/>
          <a:lstStyle/>
          <a:p>
            <a:r>
              <a:rPr lang="en-US" b="1" dirty="0"/>
              <a:t>K-Pop Stars</a:t>
            </a:r>
          </a:p>
        </p:txBody>
      </p:sp>
      <p:sp>
        <p:nvSpPr>
          <p:cNvPr id="3" name="Content Placeholder 2">
            <a:extLst>
              <a:ext uri="{FF2B5EF4-FFF2-40B4-BE49-F238E27FC236}">
                <a16:creationId xmlns:a16="http://schemas.microsoft.com/office/drawing/2014/main" id="{3AC30CAD-3E24-475A-8C7E-1E2DFFF39571}"/>
              </a:ext>
            </a:extLst>
          </p:cNvPr>
          <p:cNvSpPr>
            <a:spLocks noGrp="1"/>
          </p:cNvSpPr>
          <p:nvPr>
            <p:ph idx="1"/>
          </p:nvPr>
        </p:nvSpPr>
        <p:spPr>
          <a:xfrm>
            <a:off x="1176866" y="2490135"/>
            <a:ext cx="4832996" cy="3444997"/>
          </a:xfrm>
        </p:spPr>
        <p:txBody>
          <a:bodyPr>
            <a:normAutofit fontScale="85000" lnSpcReduction="10000"/>
          </a:bodyPr>
          <a:lstStyle/>
          <a:p>
            <a:r>
              <a:rPr lang="en-US" dirty="0"/>
              <a:t>As of 2019, K-pop is ranked at number six among the top ten music markets worldwide, according to the International Federation of the Phonographic Industry's "Global Music Report 2019.” </a:t>
            </a:r>
          </a:p>
          <a:p>
            <a:r>
              <a:rPr lang="en-US" dirty="0"/>
              <a:t>BTS and BLACKPINK are cited as artists leading the market growth. </a:t>
            </a:r>
          </a:p>
          <a:p>
            <a:r>
              <a:rPr lang="en-US" dirty="0"/>
              <a:t>In 2020, K-pop experienced a record-breaking year when it experienced a 44.8% growth and positioned itself as the fastest-growing major market of the year.</a:t>
            </a:r>
          </a:p>
        </p:txBody>
      </p:sp>
      <p:pic>
        <p:nvPicPr>
          <p:cNvPr id="5" name="Picture 4">
            <a:hlinkClick r:id="rId2"/>
            <a:extLst>
              <a:ext uri="{FF2B5EF4-FFF2-40B4-BE49-F238E27FC236}">
                <a16:creationId xmlns:a16="http://schemas.microsoft.com/office/drawing/2014/main" id="{22406F29-0594-43B7-84E4-4A3B0CBF09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975" y="751509"/>
            <a:ext cx="2657060" cy="1492785"/>
          </a:xfrm>
          <a:prstGeom prst="rect">
            <a:avLst/>
          </a:prstGeom>
        </p:spPr>
      </p:pic>
      <p:pic>
        <p:nvPicPr>
          <p:cNvPr id="7" name="Picture 6">
            <a:hlinkClick r:id="rId4"/>
            <a:extLst>
              <a:ext uri="{FF2B5EF4-FFF2-40B4-BE49-F238E27FC236}">
                <a16:creationId xmlns:a16="http://schemas.microsoft.com/office/drawing/2014/main" id="{4994843D-884E-416A-B90E-8BBF089FFC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4174" y="2930179"/>
            <a:ext cx="1885950" cy="2428875"/>
          </a:xfrm>
          <a:prstGeom prst="rect">
            <a:avLst/>
          </a:prstGeom>
        </p:spPr>
      </p:pic>
      <p:sp>
        <p:nvSpPr>
          <p:cNvPr id="8" name="TextBox 7">
            <a:extLst>
              <a:ext uri="{FF2B5EF4-FFF2-40B4-BE49-F238E27FC236}">
                <a16:creationId xmlns:a16="http://schemas.microsoft.com/office/drawing/2014/main" id="{D2AA6694-FBE0-46CC-B448-4D1ED17D339D}"/>
              </a:ext>
            </a:extLst>
          </p:cNvPr>
          <p:cNvSpPr txBox="1"/>
          <p:nvPr/>
        </p:nvSpPr>
        <p:spPr>
          <a:xfrm>
            <a:off x="4490924" y="5982013"/>
            <a:ext cx="3900742" cy="307777"/>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Information retrieved </a:t>
            </a:r>
            <a:r>
              <a:rPr lang="en-US" sz="1400" dirty="0">
                <a:solidFill>
                  <a:srgbClr val="0070C0"/>
                </a:solidFill>
                <a:latin typeface="Calibri" panose="020F0502020204030204" pitchFamily="34" charset="0"/>
                <a:cs typeface="Calibri" panose="020F0502020204030204" pitchFamily="34" charset="0"/>
              </a:rPr>
              <a:t>from </a:t>
            </a:r>
            <a:r>
              <a:rPr lang="en-US" sz="1400" dirty="0">
                <a:solidFill>
                  <a:srgbClr val="0070C0"/>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Wikipedia</a:t>
            </a:r>
            <a:endParaRPr lang="en-US" sz="1400" dirty="0">
              <a:solidFill>
                <a:srgbClr val="0070C0"/>
              </a:solidFill>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38C0BE6C-F920-7CE4-3CBD-B568D936F7CE}"/>
              </a:ext>
            </a:extLst>
          </p:cNvPr>
          <p:cNvSpPr>
            <a:spLocks noGrp="1"/>
          </p:cNvSpPr>
          <p:nvPr>
            <p:ph type="sldNum" sz="quarter" idx="12"/>
          </p:nvPr>
        </p:nvSpPr>
        <p:spPr/>
        <p:txBody>
          <a:bodyPr/>
          <a:lstStyle/>
          <a:p>
            <a:fld id="{92367B23-D481-47B8-9DC9-53041C5CD72C}" type="slidenum">
              <a:rPr lang="en-US" smtClean="0"/>
              <a:t>8</a:t>
            </a:fld>
            <a:endParaRPr lang="en-US"/>
          </a:p>
        </p:txBody>
      </p:sp>
    </p:spTree>
    <p:extLst>
      <p:ext uri="{BB962C8B-B14F-4D97-AF65-F5344CB8AC3E}">
        <p14:creationId xmlns:p14="http://schemas.microsoft.com/office/powerpoint/2010/main" val="1768217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9286CB-761A-4BCF-B247-E3C35714621E}"/>
              </a:ext>
            </a:extLst>
          </p:cNvPr>
          <p:cNvSpPr>
            <a:spLocks noGrp="1"/>
          </p:cNvSpPr>
          <p:nvPr>
            <p:ph type="title"/>
          </p:nvPr>
        </p:nvSpPr>
        <p:spPr>
          <a:xfrm>
            <a:off x="543341" y="940088"/>
            <a:ext cx="7911547" cy="685800"/>
          </a:xfrm>
        </p:spPr>
        <p:txBody>
          <a:bodyPr>
            <a:noAutofit/>
          </a:bodyPr>
          <a:lstStyle/>
          <a:p>
            <a:r>
              <a:rPr lang="en-US" sz="2400" b="1" dirty="0"/>
              <a:t>Map of K-Pop Popularity by Global Region (2019)</a:t>
            </a:r>
            <a:endParaRPr lang="en-US" sz="2400" dirty="0"/>
          </a:p>
        </p:txBody>
      </p:sp>
      <p:pic>
        <p:nvPicPr>
          <p:cNvPr id="6" name="Picture 5">
            <a:extLst>
              <a:ext uri="{FF2B5EF4-FFF2-40B4-BE49-F238E27FC236}">
                <a16:creationId xmlns:a16="http://schemas.microsoft.com/office/drawing/2014/main" id="{4967CAFF-69C8-486E-A101-B37D7D86CA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2501348"/>
            <a:ext cx="7620000" cy="3657600"/>
          </a:xfrm>
          <a:prstGeom prst="rect">
            <a:avLst/>
          </a:prstGeom>
        </p:spPr>
      </p:pic>
      <p:sp>
        <p:nvSpPr>
          <p:cNvPr id="7" name="Rectangle 6">
            <a:extLst>
              <a:ext uri="{FF2B5EF4-FFF2-40B4-BE49-F238E27FC236}">
                <a16:creationId xmlns:a16="http://schemas.microsoft.com/office/drawing/2014/main" id="{45E626A1-956F-43CE-8A9D-D5DCAE243605}"/>
              </a:ext>
            </a:extLst>
          </p:cNvPr>
          <p:cNvSpPr/>
          <p:nvPr/>
        </p:nvSpPr>
        <p:spPr>
          <a:xfrm>
            <a:off x="834888" y="1722783"/>
            <a:ext cx="7620000" cy="584775"/>
          </a:xfrm>
          <a:prstGeom prst="rect">
            <a:avLst/>
          </a:prstGeom>
        </p:spPr>
        <p:txBody>
          <a:bodyPr wrap="square">
            <a:spAutoFit/>
          </a:bodyPr>
          <a:lstStyle/>
          <a:p>
            <a:r>
              <a:rPr lang="en-US" sz="1600" dirty="0">
                <a:latin typeface="Calibri" panose="020F0502020204030204" pitchFamily="34" charset="0"/>
                <a:cs typeface="Calibri" panose="020F0502020204030204" pitchFamily="34" charset="0"/>
              </a:rPr>
              <a:t>Based on YouTube clip data on 76 Korean idol acts between July 1, 2018 and June 30, 2019. The bigger the circle, the more popular K-pop is in the region. (</a:t>
            </a:r>
            <a:r>
              <a:rPr lang="en-US" sz="1600" dirty="0">
                <a:solidFill>
                  <a:schemeClr val="accent2"/>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Blip Research</a:t>
            </a:r>
            <a:r>
              <a:rPr lang="en-US" sz="1600" dirty="0">
                <a:latin typeface="Calibri" panose="020F0502020204030204" pitchFamily="34" charset="0"/>
                <a:cs typeface="Calibri" panose="020F0502020204030204" pitchFamily="34" charset="0"/>
              </a:rPr>
              <a:t>)</a:t>
            </a:r>
          </a:p>
        </p:txBody>
      </p:sp>
      <p:sp>
        <p:nvSpPr>
          <p:cNvPr id="3" name="Slide Number Placeholder 2">
            <a:extLst>
              <a:ext uri="{FF2B5EF4-FFF2-40B4-BE49-F238E27FC236}">
                <a16:creationId xmlns:a16="http://schemas.microsoft.com/office/drawing/2014/main" id="{A1189992-0B96-E52B-E750-A179607B6F3E}"/>
              </a:ext>
            </a:extLst>
          </p:cNvPr>
          <p:cNvSpPr>
            <a:spLocks noGrp="1"/>
          </p:cNvSpPr>
          <p:nvPr>
            <p:ph type="sldNum" sz="quarter" idx="12"/>
          </p:nvPr>
        </p:nvSpPr>
        <p:spPr/>
        <p:txBody>
          <a:bodyPr/>
          <a:lstStyle/>
          <a:p>
            <a:fld id="{92367B23-D481-47B8-9DC9-53041C5CD72C}" type="slidenum">
              <a:rPr lang="en-US" smtClean="0"/>
              <a:t>9</a:t>
            </a:fld>
            <a:endParaRPr lang="en-US"/>
          </a:p>
        </p:txBody>
      </p:sp>
    </p:spTree>
    <p:extLst>
      <p:ext uri="{BB962C8B-B14F-4D97-AF65-F5344CB8AC3E}">
        <p14:creationId xmlns:p14="http://schemas.microsoft.com/office/powerpoint/2010/main" val="188785207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37960</TotalTime>
  <Words>3528</Words>
  <Application>Microsoft Office PowerPoint</Application>
  <PresentationFormat>On-screen Show (4:3)</PresentationFormat>
  <Paragraphs>284</Paragraphs>
  <Slides>42</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Amazon Ember</vt:lpstr>
      <vt:lpstr>Cento</vt:lpstr>
      <vt:lpstr>Arial</vt:lpstr>
      <vt:lpstr>Arial Black</vt:lpstr>
      <vt:lpstr>Calibri</vt:lpstr>
      <vt:lpstr>Garamond</vt:lpstr>
      <vt:lpstr>Times New Roman</vt:lpstr>
      <vt:lpstr>Organic</vt:lpstr>
      <vt:lpstr>Lesson 8</vt:lpstr>
      <vt:lpstr>Activity 8.1</vt:lpstr>
      <vt:lpstr>Activity 8.1 Questions</vt:lpstr>
      <vt:lpstr>Hallyu: The Korean Wave</vt:lpstr>
      <vt:lpstr>Activity 8.1A:  Hallyu Research Assignment</vt:lpstr>
      <vt:lpstr>K-Pop</vt:lpstr>
      <vt:lpstr>Modern K-Pop</vt:lpstr>
      <vt:lpstr>K-Pop Stars</vt:lpstr>
      <vt:lpstr>Map of K-Pop Popularity by Global Region (2019)</vt:lpstr>
      <vt:lpstr>K-Pop vs. American Pop How Are They Similar?  How Are They Different?</vt:lpstr>
      <vt:lpstr>Activity 8.1B K-Pop and American Pop Music Comparison/Contrast Activity</vt:lpstr>
      <vt:lpstr>Activity 8.2</vt:lpstr>
      <vt:lpstr>Activity 8.2 Questions</vt:lpstr>
      <vt:lpstr>Minari</vt:lpstr>
      <vt:lpstr>Minari Storyline</vt:lpstr>
      <vt:lpstr>About Director Lee Isaac Chung</vt:lpstr>
      <vt:lpstr>Main Characters</vt:lpstr>
      <vt:lpstr>Minari</vt:lpstr>
      <vt:lpstr>Activity 8.2 Minari Playlist</vt:lpstr>
      <vt:lpstr>Level 1 Activities (30 pts. each)</vt:lpstr>
      <vt:lpstr>Level 2 Activities (60 pts. each)</vt:lpstr>
      <vt:lpstr>Level 2 Activities (60 pts. each)</vt:lpstr>
      <vt:lpstr>Minari Discussion Questions</vt:lpstr>
      <vt:lpstr>Activity 8.3</vt:lpstr>
      <vt:lpstr>Activity 8.3 Questions</vt:lpstr>
      <vt:lpstr>Korean Americans: Past and Present</vt:lpstr>
      <vt:lpstr>Examples of  Notable Korean Americans</vt:lpstr>
      <vt:lpstr>Korean Americans in U.S. Congress</vt:lpstr>
      <vt:lpstr>Korean American Scientists and Engineers</vt:lpstr>
      <vt:lpstr>Korean American Athletes</vt:lpstr>
      <vt:lpstr>Contemporary Korean American Writers</vt:lpstr>
      <vt:lpstr>Korean American Children’s Literature Authors</vt:lpstr>
      <vt:lpstr>Biography vs. Autobiography vs. Memoir</vt:lpstr>
      <vt:lpstr>Notable Korean Americans  Biography Research Presentation</vt:lpstr>
      <vt:lpstr>Summative Assessment</vt:lpstr>
      <vt:lpstr>THE WRITING PROCESS</vt:lpstr>
      <vt:lpstr>What Is a Memoir Essay?</vt:lpstr>
      <vt:lpstr>Memoir Excerpts</vt:lpstr>
      <vt:lpstr>Types of Memoirs</vt:lpstr>
      <vt:lpstr>Memoir Essay</vt:lpstr>
      <vt:lpstr>Memoir in 3 Acts</vt:lpstr>
      <vt:lpstr>Memoir Essay Scoring Rubric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26</dc:title>
  <dc:creator>Costa, Victoria</dc:creator>
  <cp:lastModifiedBy>Cho, Grace</cp:lastModifiedBy>
  <cp:revision>146</cp:revision>
  <cp:lastPrinted>2021-10-03T17:27:59Z</cp:lastPrinted>
  <dcterms:created xsi:type="dcterms:W3CDTF">2021-09-28T14:21:12Z</dcterms:created>
  <dcterms:modified xsi:type="dcterms:W3CDTF">2024-01-25T07:31:06Z</dcterms:modified>
</cp:coreProperties>
</file>