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9"/>
  </p:notesMasterIdLst>
  <p:handoutMasterIdLst>
    <p:handoutMasterId r:id="rId30"/>
  </p:handoutMasterIdLst>
  <p:sldIdLst>
    <p:sldId id="256" r:id="rId2"/>
    <p:sldId id="259" r:id="rId3"/>
    <p:sldId id="264" r:id="rId4"/>
    <p:sldId id="301" r:id="rId5"/>
    <p:sldId id="298" r:id="rId6"/>
    <p:sldId id="299" r:id="rId7"/>
    <p:sldId id="300" r:id="rId8"/>
    <p:sldId id="289" r:id="rId9"/>
    <p:sldId id="303" r:id="rId10"/>
    <p:sldId id="302" r:id="rId11"/>
    <p:sldId id="305" r:id="rId12"/>
    <p:sldId id="304" r:id="rId13"/>
    <p:sldId id="306" r:id="rId14"/>
    <p:sldId id="312" r:id="rId15"/>
    <p:sldId id="272" r:id="rId16"/>
    <p:sldId id="308" r:id="rId17"/>
    <p:sldId id="307" r:id="rId18"/>
    <p:sldId id="309" r:id="rId19"/>
    <p:sldId id="310" r:id="rId20"/>
    <p:sldId id="311" r:id="rId21"/>
    <p:sldId id="316" r:id="rId22"/>
    <p:sldId id="317" r:id="rId23"/>
    <p:sldId id="292" r:id="rId24"/>
    <p:sldId id="319" r:id="rId25"/>
    <p:sldId id="313" r:id="rId26"/>
    <p:sldId id="314" r:id="rId27"/>
    <p:sldId id="294" r:id="rId28"/>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0B87AD-8261-A952-2DFA-80A8103BF92A}" name="Shannon LeMay-Finn" initials="SL" userId="S::shannon@pipereditorial.com::8fe163a4-e4ab-40e4-9bbe-1a107232471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ECFF"/>
    <a:srgbClr val="CCFFFF"/>
    <a:srgbClr val="FFCCCC"/>
    <a:srgbClr val="CC99FF"/>
    <a:srgbClr val="CC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80" autoAdjust="0"/>
    <p:restoredTop sz="94712"/>
  </p:normalViewPr>
  <p:slideViewPr>
    <p:cSldViewPr snapToGrid="0">
      <p:cViewPr varScale="1">
        <p:scale>
          <a:sx n="153" d="100"/>
          <a:sy n="153" d="100"/>
        </p:scale>
        <p:origin x="1848" y="8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49" d="100"/>
          <a:sy n="49" d="100"/>
        </p:scale>
        <p:origin x="2668"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8/10/relationships/authors" Targe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EAEB8A-C214-47F9-B286-22477033E814}"/>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E9288EB3-2B98-403C-822A-3862267FD8DF}"/>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EBCD34B3-DCCC-4977-AC69-F15B4A0B3948}" type="datetimeFigureOut">
              <a:rPr lang="en-US" smtClean="0"/>
              <a:t>1/24/2024</a:t>
            </a:fld>
            <a:endParaRPr lang="en-US" dirty="0"/>
          </a:p>
        </p:txBody>
      </p:sp>
      <p:sp>
        <p:nvSpPr>
          <p:cNvPr id="4" name="Footer Placeholder 3">
            <a:extLst>
              <a:ext uri="{FF2B5EF4-FFF2-40B4-BE49-F238E27FC236}">
                <a16:creationId xmlns:a16="http://schemas.microsoft.com/office/drawing/2014/main" id="{A035BA47-E130-4D0B-AF14-42640C7622D2}"/>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35D7D7EF-E06A-446C-A934-B9FD97BCAEA8}"/>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6E41042-21B7-4BB4-9E48-D230D9354739}" type="slidenum">
              <a:rPr lang="en-US" smtClean="0"/>
              <a:t>‹#›</a:t>
            </a:fld>
            <a:endParaRPr lang="en-US" dirty="0"/>
          </a:p>
        </p:txBody>
      </p:sp>
    </p:spTree>
    <p:extLst>
      <p:ext uri="{BB962C8B-B14F-4D97-AF65-F5344CB8AC3E}">
        <p14:creationId xmlns:p14="http://schemas.microsoft.com/office/powerpoint/2010/main" val="2143454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FAB36FE1-E188-4085-9932-ED092F127D7B}" type="datetimeFigureOut">
              <a:rPr lang="en-US" smtClean="0"/>
              <a:t>1/24/2024</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8114509C-4948-41FE-BB5A-185AE206B092}" type="slidenum">
              <a:rPr lang="en-US" smtClean="0"/>
              <a:t>‹#›</a:t>
            </a:fld>
            <a:endParaRPr lang="en-US" dirty="0"/>
          </a:p>
        </p:txBody>
      </p:sp>
    </p:spTree>
    <p:extLst>
      <p:ext uri="{BB962C8B-B14F-4D97-AF65-F5344CB8AC3E}">
        <p14:creationId xmlns:p14="http://schemas.microsoft.com/office/powerpoint/2010/main" val="480574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38767D78-78EF-4450-89A9-C2AB9F31396D}" type="datetimeFigureOut">
              <a:rPr lang="en-US" smtClean="0"/>
              <a:t>1/24/2024</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92367B23-D481-47B8-9DC9-53041C5CD72C}" type="slidenum">
              <a:rPr lang="en-US" smtClean="0"/>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3711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8767D78-78EF-4450-89A9-C2AB9F31396D}" type="datetimeFigureOut">
              <a:rPr lang="en-US" smtClean="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367B23-D481-47B8-9DC9-53041C5CD72C}" type="slidenum">
              <a:rPr lang="en-US" smtClean="0"/>
              <a:t>‹#›</a:t>
            </a:fld>
            <a:endParaRPr lang="en-US" dirty="0"/>
          </a:p>
        </p:txBody>
      </p:sp>
    </p:spTree>
    <p:extLst>
      <p:ext uri="{BB962C8B-B14F-4D97-AF65-F5344CB8AC3E}">
        <p14:creationId xmlns:p14="http://schemas.microsoft.com/office/powerpoint/2010/main" val="1023793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767D78-78EF-4450-89A9-C2AB9F31396D}" type="datetimeFigureOut">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7210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767D78-78EF-4450-89A9-C2AB9F31396D}" type="datetimeFigureOut">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2947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767D78-78EF-4450-89A9-C2AB9F31396D}" type="datetimeFigureOut">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dirty="0"/>
          </a:p>
        </p:txBody>
      </p:sp>
    </p:spTree>
    <p:extLst>
      <p:ext uri="{BB962C8B-B14F-4D97-AF65-F5344CB8AC3E}">
        <p14:creationId xmlns:p14="http://schemas.microsoft.com/office/powerpoint/2010/main" val="616901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767D78-78EF-4450-89A9-C2AB9F31396D}" type="datetimeFigureOut">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9231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767D78-78EF-4450-89A9-C2AB9F31396D}" type="datetimeFigureOut">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4795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767D78-78EF-4450-89A9-C2AB9F31396D}" type="datetimeFigureOut">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9141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767D78-78EF-4450-89A9-C2AB9F31396D}" type="datetimeFigureOut">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6890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767D78-78EF-4450-89A9-C2AB9F31396D}" type="datetimeFigureOut">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dirty="0"/>
          </a:p>
        </p:txBody>
      </p:sp>
    </p:spTree>
    <p:extLst>
      <p:ext uri="{BB962C8B-B14F-4D97-AF65-F5344CB8AC3E}">
        <p14:creationId xmlns:p14="http://schemas.microsoft.com/office/powerpoint/2010/main" val="129929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38767D78-78EF-4450-89A9-C2AB9F31396D}" type="datetimeFigureOut">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8550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1176866" y="2487168"/>
            <a:ext cx="3337560" cy="3447288"/>
          </a:xfrm>
        </p:spPr>
        <p:txBody>
          <a:bodyPr>
            <a:normAutofit/>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5152" y="2487168"/>
            <a:ext cx="3337560" cy="3447288"/>
          </a:xfrm>
        </p:spPr>
        <p:txBody>
          <a:bodyPr>
            <a:normAutofit/>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8767D78-78EF-4450-89A9-C2AB9F31396D}" type="datetimeFigureOut">
              <a:rPr lang="en-US" smtClean="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367B23-D481-47B8-9DC9-53041C5CD72C}" type="slidenum">
              <a:rPr lang="en-US" smtClean="0"/>
              <a:t>‹#›</a:t>
            </a:fld>
            <a:endParaRPr lang="en-US" dirty="0"/>
          </a:p>
        </p:txBody>
      </p:sp>
    </p:spTree>
    <p:extLst>
      <p:ext uri="{BB962C8B-B14F-4D97-AF65-F5344CB8AC3E}">
        <p14:creationId xmlns:p14="http://schemas.microsoft.com/office/powerpoint/2010/main" val="3392046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767D78-78EF-4450-89A9-C2AB9F31396D}" type="datetimeFigureOut">
              <a:rPr lang="en-US" smtClean="0"/>
              <a:t>1/24/2024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367B23-D481-47B8-9DC9-53041C5CD72C}" type="slidenum">
              <a:rPr lang="en-US" smtClean="0"/>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1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767D78-78EF-4450-89A9-C2AB9F31396D}" type="datetimeFigureOut">
              <a:rPr lang="en-US" smtClean="0"/>
              <a:t>1/24/2024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367B23-D481-47B8-9DC9-53041C5CD72C}" type="slidenum">
              <a:rPr lang="en-US" smtClean="0"/>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8941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767D78-78EF-4450-89A9-C2AB9F31396D}" type="datetimeFigureOut">
              <a:rPr lang="en-US" smtClean="0"/>
              <a:t>1/24/2024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367B23-D481-47B8-9DC9-53041C5CD72C}" type="slidenum">
              <a:rPr lang="en-US" smtClean="0"/>
              <a:t>‹#›</a:t>
            </a:fld>
            <a:endParaRPr lang="en-US" dirty="0"/>
          </a:p>
        </p:txBody>
      </p:sp>
    </p:spTree>
    <p:extLst>
      <p:ext uri="{BB962C8B-B14F-4D97-AF65-F5344CB8AC3E}">
        <p14:creationId xmlns:p14="http://schemas.microsoft.com/office/powerpoint/2010/main" val="3046046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8767D78-78EF-4450-89A9-C2AB9F31396D}" type="datetimeFigureOut">
              <a:rPr lang="en-US" smtClean="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367B23-D481-47B8-9DC9-53041C5CD72C}" type="slidenum">
              <a:rPr lang="en-US" smtClean="0"/>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789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8767D78-78EF-4450-89A9-C2AB9F31396D}" type="datetimeFigureOut">
              <a:rPr lang="en-US" smtClean="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367B23-D481-47B8-9DC9-53041C5CD72C}" type="slidenum">
              <a:rPr lang="en-US" smtClean="0"/>
              <a:t>‹#›</a:t>
            </a:fld>
            <a:endParaRPr lang="en-US" dirty="0"/>
          </a:p>
        </p:txBody>
      </p:sp>
    </p:spTree>
    <p:extLst>
      <p:ext uri="{BB962C8B-B14F-4D97-AF65-F5344CB8AC3E}">
        <p14:creationId xmlns:p14="http://schemas.microsoft.com/office/powerpoint/2010/main" val="929677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767D78-78EF-4450-89A9-C2AB9F31396D}" type="datetimeFigureOut">
              <a:rPr lang="en-US" smtClean="0"/>
              <a:t>1/24/2024</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2367B23-D481-47B8-9DC9-53041C5CD72C}" type="slidenum">
              <a:rPr lang="en-US" smtClean="0"/>
              <a:t>‹#›</a:t>
            </a:fld>
            <a:endParaRPr lang="en-US" dirty="0"/>
          </a:p>
        </p:txBody>
      </p:sp>
    </p:spTree>
    <p:extLst>
      <p:ext uri="{BB962C8B-B14F-4D97-AF65-F5344CB8AC3E}">
        <p14:creationId xmlns:p14="http://schemas.microsoft.com/office/powerpoint/2010/main" val="153105206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hyperlink" Target="https://vimeo.com/215195024"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koreanamericanstory.org/legacy-projec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ktown92.com/ma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youtu.be/Eiib-Upshk8"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C8267-4D1F-4F8D-8C02-D0806D582286}"/>
              </a:ext>
            </a:extLst>
          </p:cNvPr>
          <p:cNvSpPr>
            <a:spLocks noGrp="1"/>
          </p:cNvSpPr>
          <p:nvPr>
            <p:ph type="ctrTitle"/>
          </p:nvPr>
        </p:nvSpPr>
        <p:spPr/>
        <p:txBody>
          <a:bodyPr/>
          <a:lstStyle/>
          <a:p>
            <a:r>
              <a:rPr lang="en-US" b="1" dirty="0">
                <a:latin typeface="Calibri" panose="020F0502020204030204" pitchFamily="34" charset="0"/>
                <a:cs typeface="Calibri" panose="020F0502020204030204" pitchFamily="34" charset="0"/>
              </a:rPr>
              <a:t>Lesson 7</a:t>
            </a:r>
          </a:p>
        </p:txBody>
      </p:sp>
      <p:sp>
        <p:nvSpPr>
          <p:cNvPr id="3" name="Subtitle 2">
            <a:extLst>
              <a:ext uri="{FF2B5EF4-FFF2-40B4-BE49-F238E27FC236}">
                <a16:creationId xmlns:a16="http://schemas.microsoft.com/office/drawing/2014/main" id="{19598F0F-6C09-49D0-9DE5-AA267219AC09}"/>
              </a:ext>
            </a:extLst>
          </p:cNvPr>
          <p:cNvSpPr>
            <a:spLocks noGrp="1"/>
          </p:cNvSpPr>
          <p:nvPr>
            <p:ph type="subTitle" idx="1"/>
          </p:nvPr>
        </p:nvSpPr>
        <p:spPr/>
        <p:txBody>
          <a:bodyPr>
            <a:normAutofit fontScale="92500" lnSpcReduction="10000"/>
          </a:bodyPr>
          <a:lstStyle/>
          <a:p>
            <a:r>
              <a:rPr lang="en-US" sz="4000" b="1" dirty="0"/>
              <a:t>Saigu: </a:t>
            </a:r>
          </a:p>
          <a:p>
            <a:r>
              <a:rPr lang="en-US" sz="4000" b="1" dirty="0"/>
              <a:t> The 1992 LA Civil Unrest</a:t>
            </a:r>
            <a:endParaRPr lang="en-US" sz="4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27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60E2A-D32F-4CF1-A6E0-FABD1B0385EC}"/>
              </a:ext>
            </a:extLst>
          </p:cNvPr>
          <p:cNvSpPr>
            <a:spLocks noGrp="1"/>
          </p:cNvSpPr>
          <p:nvPr>
            <p:ph type="title"/>
          </p:nvPr>
        </p:nvSpPr>
        <p:spPr>
          <a:xfrm>
            <a:off x="563527" y="736445"/>
            <a:ext cx="7979732" cy="1482759"/>
          </a:xfrm>
        </p:spPr>
        <p:txBody>
          <a:bodyPr>
            <a:noAutofit/>
          </a:bodyPr>
          <a:lstStyle/>
          <a:p>
            <a:r>
              <a:rPr lang="en-US" sz="2600" b="1" dirty="0"/>
              <a:t>Who perceived that they received/dispensed justice?</a:t>
            </a:r>
            <a:br>
              <a:rPr lang="en-US" sz="2600" b="1" dirty="0"/>
            </a:br>
            <a:r>
              <a:rPr lang="en-US" sz="2600" b="1" dirty="0"/>
              <a:t>Who perceived that they received/dispensed </a:t>
            </a:r>
            <a:r>
              <a:rPr lang="en-US" sz="2600" b="1" dirty="0">
                <a:solidFill>
                  <a:srgbClr val="FF0000"/>
                </a:solidFill>
              </a:rPr>
              <a:t>in</a:t>
            </a:r>
            <a:r>
              <a:rPr lang="en-US" sz="2600" b="1" dirty="0"/>
              <a:t>justice?</a:t>
            </a:r>
          </a:p>
        </p:txBody>
      </p:sp>
      <p:sp>
        <p:nvSpPr>
          <p:cNvPr id="3" name="Rectangle 2">
            <a:extLst>
              <a:ext uri="{FF2B5EF4-FFF2-40B4-BE49-F238E27FC236}">
                <a16:creationId xmlns:a16="http://schemas.microsoft.com/office/drawing/2014/main" id="{D7513E55-3AF8-4E9A-90EA-9A00F101A783}"/>
              </a:ext>
            </a:extLst>
          </p:cNvPr>
          <p:cNvSpPr/>
          <p:nvPr/>
        </p:nvSpPr>
        <p:spPr>
          <a:xfrm>
            <a:off x="700099" y="5362490"/>
            <a:ext cx="7889357" cy="923330"/>
          </a:xfrm>
          <a:prstGeom prst="rect">
            <a:avLst/>
          </a:prstGeom>
        </p:spPr>
        <p:txBody>
          <a:bodyPr wrap="square">
            <a:spAutoFit/>
          </a:bodyPr>
          <a:lstStyle/>
          <a:p>
            <a:r>
              <a:rPr lang="en-US" dirty="0">
                <a:solidFill>
                  <a:srgbClr val="000000"/>
                </a:solidFill>
                <a:latin typeface="Cento"/>
              </a:rPr>
              <a:t>As you watch the video, take note on the T-Chart: Justice vs. Injustice worksheet of examples of perceived justice and injustice (both to and from whom) presented in the video.</a:t>
            </a:r>
            <a:endParaRPr lang="en-US" dirty="0"/>
          </a:p>
        </p:txBody>
      </p:sp>
      <p:graphicFrame>
        <p:nvGraphicFramePr>
          <p:cNvPr id="5" name="Table 4">
            <a:extLst>
              <a:ext uri="{FF2B5EF4-FFF2-40B4-BE49-F238E27FC236}">
                <a16:creationId xmlns:a16="http://schemas.microsoft.com/office/drawing/2014/main" id="{077A79F4-C94C-44BA-A54F-2F2D664402E9}"/>
              </a:ext>
            </a:extLst>
          </p:cNvPr>
          <p:cNvGraphicFramePr>
            <a:graphicFrameLocks noGrp="1"/>
          </p:cNvGraphicFramePr>
          <p:nvPr>
            <p:extLst>
              <p:ext uri="{D42A27DB-BD31-4B8C-83A1-F6EECF244321}">
                <p14:modId xmlns:p14="http://schemas.microsoft.com/office/powerpoint/2010/main" val="4071017531"/>
              </p:ext>
            </p:extLst>
          </p:nvPr>
        </p:nvGraphicFramePr>
        <p:xfrm>
          <a:off x="627321" y="2219204"/>
          <a:ext cx="7889358" cy="2892056"/>
        </p:xfrm>
        <a:graphic>
          <a:graphicData uri="http://schemas.openxmlformats.org/drawingml/2006/table">
            <a:tbl>
              <a:tblPr firstRow="1" bandRow="1">
                <a:tableStyleId>{5C22544A-7EE6-4342-B048-85BDC9FD1C3A}</a:tableStyleId>
              </a:tblPr>
              <a:tblGrid>
                <a:gridCol w="2371060">
                  <a:extLst>
                    <a:ext uri="{9D8B030D-6E8A-4147-A177-3AD203B41FA5}">
                      <a16:colId xmlns:a16="http://schemas.microsoft.com/office/drawing/2014/main" val="3456550432"/>
                    </a:ext>
                  </a:extLst>
                </a:gridCol>
                <a:gridCol w="2626242">
                  <a:extLst>
                    <a:ext uri="{9D8B030D-6E8A-4147-A177-3AD203B41FA5}">
                      <a16:colId xmlns:a16="http://schemas.microsoft.com/office/drawing/2014/main" val="4291296596"/>
                    </a:ext>
                  </a:extLst>
                </a:gridCol>
                <a:gridCol w="2892056">
                  <a:extLst>
                    <a:ext uri="{9D8B030D-6E8A-4147-A177-3AD203B41FA5}">
                      <a16:colId xmlns:a16="http://schemas.microsoft.com/office/drawing/2014/main" val="1894972420"/>
                    </a:ext>
                  </a:extLst>
                </a:gridCol>
              </a:tblGrid>
              <a:tr h="2892056">
                <a:tc>
                  <a:txBody>
                    <a:bodyPr/>
                    <a:lstStyle/>
                    <a:p>
                      <a:pPr marL="0" indent="0">
                        <a:lnSpc>
                          <a:spcPct val="100000"/>
                        </a:lnSpc>
                        <a:spcAft>
                          <a:spcPts val="600"/>
                        </a:spcAft>
                        <a:buNone/>
                      </a:pPr>
                      <a:r>
                        <a:rPr lang="en-US" sz="2400" b="0" dirty="0">
                          <a:latin typeface="Calibri" panose="020F0502020204030204" pitchFamily="34" charset="0"/>
                          <a:cs typeface="Calibri" panose="020F0502020204030204" pitchFamily="34" charset="0"/>
                        </a:rPr>
                        <a:t>Rodney King</a:t>
                      </a:r>
                    </a:p>
                    <a:p>
                      <a:pPr marL="0" indent="0">
                        <a:lnSpc>
                          <a:spcPct val="100000"/>
                        </a:lnSpc>
                        <a:spcAft>
                          <a:spcPts val="600"/>
                        </a:spcAft>
                        <a:buNone/>
                      </a:pPr>
                      <a:r>
                        <a:rPr lang="en-US" sz="2400" b="0" dirty="0">
                          <a:latin typeface="Calibri" panose="020F0502020204030204" pitchFamily="34" charset="0"/>
                          <a:cs typeface="Calibri" panose="020F0502020204030204" pitchFamily="34" charset="0"/>
                        </a:rPr>
                        <a:t>Latasha Harlins</a:t>
                      </a:r>
                    </a:p>
                    <a:p>
                      <a:pPr marL="0" indent="0">
                        <a:lnSpc>
                          <a:spcPct val="100000"/>
                        </a:lnSpc>
                        <a:spcAft>
                          <a:spcPts val="600"/>
                        </a:spcAft>
                        <a:buNone/>
                      </a:pPr>
                      <a:r>
                        <a:rPr lang="en-US" sz="2400" b="0" dirty="0">
                          <a:latin typeface="Calibri" panose="020F0502020204030204" pitchFamily="34" charset="0"/>
                          <a:cs typeface="Calibri" panose="020F0502020204030204" pitchFamily="34" charset="0"/>
                        </a:rPr>
                        <a:t>Soon Ja Du</a:t>
                      </a:r>
                    </a:p>
                    <a:p>
                      <a:pPr marL="0" indent="0">
                        <a:lnSpc>
                          <a:spcPct val="100000"/>
                        </a:lnSpc>
                        <a:spcAft>
                          <a:spcPts val="600"/>
                        </a:spcAft>
                        <a:buNone/>
                      </a:pPr>
                      <a:r>
                        <a:rPr lang="en-US" sz="2400" b="0" dirty="0">
                          <a:latin typeface="Calibri" panose="020F0502020204030204" pitchFamily="34" charset="0"/>
                          <a:cs typeface="Calibri" panose="020F0502020204030204" pitchFamily="34" charset="0"/>
                        </a:rPr>
                        <a:t>Sgt. Koon and Officers Powell, </a:t>
                      </a:r>
                      <a:r>
                        <a:rPr lang="en-US" sz="2400" b="0" dirty="0" err="1">
                          <a:latin typeface="Calibri" panose="020F0502020204030204" pitchFamily="34" charset="0"/>
                          <a:cs typeface="Calibri" panose="020F0502020204030204" pitchFamily="34" charset="0"/>
                        </a:rPr>
                        <a:t>Briseno</a:t>
                      </a:r>
                      <a:r>
                        <a:rPr lang="en-US" sz="2400" b="0" dirty="0">
                          <a:latin typeface="Calibri" panose="020F0502020204030204" pitchFamily="34" charset="0"/>
                          <a:cs typeface="Calibri" panose="020F0502020204030204" pitchFamily="34" charset="0"/>
                        </a:rPr>
                        <a:t>, and Wind</a:t>
                      </a:r>
                    </a:p>
                  </a:txBody>
                  <a:tcPr/>
                </a:tc>
                <a:tc>
                  <a:txBody>
                    <a:bodyPr/>
                    <a:lstStyle/>
                    <a:p>
                      <a:pPr>
                        <a:lnSpc>
                          <a:spcPct val="100000"/>
                        </a:lnSpc>
                        <a:spcAft>
                          <a:spcPts val="600"/>
                        </a:spcAft>
                      </a:pPr>
                      <a:r>
                        <a:rPr lang="en-US" sz="2400" b="0" dirty="0">
                          <a:latin typeface="Calibri" panose="020F0502020204030204" pitchFamily="34" charset="0"/>
                          <a:cs typeface="Calibri" panose="020F0502020204030204" pitchFamily="34" charset="0"/>
                        </a:rPr>
                        <a:t>Reginald Denny </a:t>
                      </a:r>
                    </a:p>
                    <a:p>
                      <a:pPr>
                        <a:lnSpc>
                          <a:spcPct val="100000"/>
                        </a:lnSpc>
                        <a:spcAft>
                          <a:spcPts val="600"/>
                        </a:spcAft>
                      </a:pPr>
                      <a:r>
                        <a:rPr lang="en-US" sz="2400" b="0" dirty="0">
                          <a:latin typeface="Calibri" panose="020F0502020204030204" pitchFamily="34" charset="0"/>
                          <a:cs typeface="Calibri" panose="020F0502020204030204" pitchFamily="34" charset="0"/>
                        </a:rPr>
                        <a:t>Fidel Lopez</a:t>
                      </a:r>
                    </a:p>
                    <a:p>
                      <a:pPr>
                        <a:lnSpc>
                          <a:spcPct val="100000"/>
                        </a:lnSpc>
                        <a:spcAft>
                          <a:spcPts val="600"/>
                        </a:spcAft>
                      </a:pPr>
                      <a:r>
                        <a:rPr lang="en-US" sz="2400" b="0" dirty="0">
                          <a:latin typeface="Calibri" panose="020F0502020204030204" pitchFamily="34" charset="0"/>
                          <a:cs typeface="Calibri" panose="020F0502020204030204" pitchFamily="34" charset="0"/>
                        </a:rPr>
                        <a:t>Shop Owners</a:t>
                      </a:r>
                    </a:p>
                    <a:p>
                      <a:pPr>
                        <a:lnSpc>
                          <a:spcPct val="100000"/>
                        </a:lnSpc>
                        <a:spcAft>
                          <a:spcPts val="600"/>
                        </a:spcAft>
                      </a:pPr>
                      <a:r>
                        <a:rPr lang="en-US" sz="2400" b="0" dirty="0">
                          <a:latin typeface="Calibri" panose="020F0502020204030204" pitchFamily="34" charset="0"/>
                          <a:cs typeface="Calibri" panose="020F0502020204030204" pitchFamily="34" charset="0"/>
                        </a:rPr>
                        <a:t>Rioters</a:t>
                      </a:r>
                    </a:p>
                    <a:p>
                      <a:pPr>
                        <a:lnSpc>
                          <a:spcPct val="100000"/>
                        </a:lnSpc>
                        <a:spcAft>
                          <a:spcPts val="600"/>
                        </a:spcAft>
                      </a:pPr>
                      <a:r>
                        <a:rPr lang="en-US" sz="2400" b="0" dirty="0">
                          <a:latin typeface="Calibri" panose="020F0502020204030204" pitchFamily="34" charset="0"/>
                          <a:cs typeface="Calibri" panose="020F0502020204030204" pitchFamily="34" charset="0"/>
                        </a:rPr>
                        <a:t>Police Officers</a:t>
                      </a:r>
                    </a:p>
                    <a:p>
                      <a:pPr>
                        <a:lnSpc>
                          <a:spcPct val="100000"/>
                        </a:lnSpc>
                        <a:spcAft>
                          <a:spcPts val="600"/>
                        </a:spcAft>
                      </a:pPr>
                      <a:r>
                        <a:rPr lang="en-US" sz="2400" b="0" dirty="0">
                          <a:latin typeface="Calibri" panose="020F0502020204030204" pitchFamily="34" charset="0"/>
                          <a:cs typeface="Calibri" panose="020F0502020204030204" pitchFamily="34" charset="0"/>
                        </a:rPr>
                        <a:t>Bystanders</a:t>
                      </a:r>
                    </a:p>
                  </a:txBody>
                  <a:tcPr/>
                </a:tc>
                <a:tc>
                  <a:txBody>
                    <a:bodyPr/>
                    <a:lstStyle/>
                    <a:p>
                      <a:pPr>
                        <a:lnSpc>
                          <a:spcPct val="100000"/>
                        </a:lnSpc>
                        <a:spcAft>
                          <a:spcPts val="600"/>
                        </a:spcAft>
                      </a:pPr>
                      <a:r>
                        <a:rPr lang="en-US" sz="2400" b="0" dirty="0">
                          <a:latin typeface="Calibri" panose="020F0502020204030204" pitchFamily="34" charset="0"/>
                          <a:cs typeface="Calibri" panose="020F0502020204030204" pitchFamily="34" charset="0"/>
                        </a:rPr>
                        <a:t>Children</a:t>
                      </a:r>
                    </a:p>
                    <a:p>
                      <a:pPr>
                        <a:lnSpc>
                          <a:spcPct val="100000"/>
                        </a:lnSpc>
                        <a:spcAft>
                          <a:spcPts val="600"/>
                        </a:spcAft>
                      </a:pPr>
                      <a:r>
                        <a:rPr lang="en-US" sz="2400" b="0" dirty="0">
                          <a:latin typeface="Calibri" panose="020F0502020204030204" pitchFamily="34" charset="0"/>
                          <a:cs typeface="Calibri" panose="020F0502020204030204" pitchFamily="34" charset="0"/>
                        </a:rPr>
                        <a:t>Community Members</a:t>
                      </a:r>
                    </a:p>
                    <a:p>
                      <a:pPr>
                        <a:lnSpc>
                          <a:spcPct val="100000"/>
                        </a:lnSpc>
                        <a:spcAft>
                          <a:spcPts val="600"/>
                        </a:spcAft>
                      </a:pPr>
                      <a:r>
                        <a:rPr lang="en-US" sz="2400" b="0" dirty="0">
                          <a:latin typeface="Calibri" panose="020F0502020204030204" pitchFamily="34" charset="0"/>
                          <a:cs typeface="Calibri" panose="020F0502020204030204" pitchFamily="34" charset="0"/>
                        </a:rPr>
                        <a:t>Korean Americans</a:t>
                      </a:r>
                    </a:p>
                    <a:p>
                      <a:pPr>
                        <a:lnSpc>
                          <a:spcPct val="100000"/>
                        </a:lnSpc>
                        <a:spcAft>
                          <a:spcPts val="600"/>
                        </a:spcAft>
                      </a:pPr>
                      <a:r>
                        <a:rPr lang="en-US" sz="2400" b="0" dirty="0">
                          <a:latin typeface="Calibri" panose="020F0502020204030204" pitchFamily="34" charset="0"/>
                          <a:cs typeface="Calibri" panose="020F0502020204030204" pitchFamily="34" charset="0"/>
                        </a:rPr>
                        <a:t>Black Americans</a:t>
                      </a:r>
                    </a:p>
                    <a:p>
                      <a:pPr>
                        <a:lnSpc>
                          <a:spcPct val="100000"/>
                        </a:lnSpc>
                        <a:spcAft>
                          <a:spcPts val="600"/>
                        </a:spcAft>
                      </a:pPr>
                      <a:r>
                        <a:rPr lang="en-US" sz="2400" b="0" dirty="0" err="1">
                          <a:latin typeface="Calibri" panose="020F0502020204030204" pitchFamily="34" charset="0"/>
                          <a:cs typeface="Calibri" panose="020F0502020204030204" pitchFamily="34" charset="0"/>
                        </a:rPr>
                        <a:t>Lationo</a:t>
                      </a:r>
                      <a:r>
                        <a:rPr lang="en-US" sz="2400" b="0" dirty="0">
                          <a:latin typeface="Calibri" panose="020F0502020204030204" pitchFamily="34" charset="0"/>
                          <a:cs typeface="Calibri" panose="020F0502020204030204" pitchFamily="34" charset="0"/>
                        </a:rPr>
                        <a:t>/Hispanic</a:t>
                      </a:r>
                    </a:p>
                    <a:p>
                      <a:pPr>
                        <a:lnSpc>
                          <a:spcPct val="100000"/>
                        </a:lnSpc>
                        <a:spcAft>
                          <a:spcPts val="600"/>
                        </a:spcAft>
                      </a:pPr>
                      <a:r>
                        <a:rPr lang="en-US" sz="2400" b="0" dirty="0">
                          <a:latin typeface="Calibri" panose="020F0502020204030204" pitchFamily="34" charset="0"/>
                          <a:cs typeface="Calibri" panose="020F0502020204030204" pitchFamily="34" charset="0"/>
                        </a:rPr>
                        <a:t>and who else?</a:t>
                      </a:r>
                    </a:p>
                  </a:txBody>
                  <a:tcPr/>
                </a:tc>
                <a:extLst>
                  <a:ext uri="{0D108BD9-81ED-4DB2-BD59-A6C34878D82A}">
                    <a16:rowId xmlns:a16="http://schemas.microsoft.com/office/drawing/2014/main" val="3502282146"/>
                  </a:ext>
                </a:extLst>
              </a:tr>
            </a:tbl>
          </a:graphicData>
        </a:graphic>
      </p:graphicFrame>
    </p:spTree>
    <p:extLst>
      <p:ext uri="{BB962C8B-B14F-4D97-AF65-F5344CB8AC3E}">
        <p14:creationId xmlns:p14="http://schemas.microsoft.com/office/powerpoint/2010/main" val="3744013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FC2D8C-CAA4-4AF3-8214-B1F34AC27677}"/>
              </a:ext>
            </a:extLst>
          </p:cNvPr>
          <p:cNvSpPr>
            <a:spLocks noGrp="1"/>
          </p:cNvSpPr>
          <p:nvPr>
            <p:ph type="title"/>
          </p:nvPr>
        </p:nvSpPr>
        <p:spPr/>
        <p:txBody>
          <a:bodyPr>
            <a:normAutofit/>
          </a:bodyPr>
          <a:lstStyle/>
          <a:p>
            <a:r>
              <a:rPr lang="en-US" sz="4800" b="1" dirty="0"/>
              <a:t>Think-Pair-Share</a:t>
            </a:r>
          </a:p>
        </p:txBody>
      </p:sp>
      <p:sp>
        <p:nvSpPr>
          <p:cNvPr id="6" name="Content Placeholder 5">
            <a:extLst>
              <a:ext uri="{FF2B5EF4-FFF2-40B4-BE49-F238E27FC236}">
                <a16:creationId xmlns:a16="http://schemas.microsoft.com/office/drawing/2014/main" id="{60EC2D58-F7A1-49BD-919C-771167750E65}"/>
              </a:ext>
            </a:extLst>
          </p:cNvPr>
          <p:cNvSpPr>
            <a:spLocks noGrp="1"/>
          </p:cNvSpPr>
          <p:nvPr>
            <p:ph idx="1"/>
          </p:nvPr>
        </p:nvSpPr>
        <p:spPr/>
        <p:txBody>
          <a:bodyPr/>
          <a:lstStyle/>
          <a:p>
            <a:r>
              <a:rPr lang="en-US" dirty="0"/>
              <a:t>What is the difference between justice and injustice? </a:t>
            </a:r>
          </a:p>
          <a:p>
            <a:r>
              <a:rPr lang="en-US" dirty="0"/>
              <a:t>What examples of injustice did you see in the story of Saigu?  </a:t>
            </a:r>
          </a:p>
          <a:p>
            <a:r>
              <a:rPr lang="en-US" dirty="0"/>
              <a:t>Who benefits from injustice? </a:t>
            </a:r>
          </a:p>
          <a:p>
            <a:r>
              <a:rPr lang="en-US" dirty="0"/>
              <a:t>Who benefits from justice? </a:t>
            </a:r>
          </a:p>
          <a:p>
            <a:r>
              <a:rPr lang="en-US" dirty="0"/>
              <a:t>How might advocates impact injustice?</a:t>
            </a:r>
          </a:p>
        </p:txBody>
      </p:sp>
    </p:spTree>
    <p:extLst>
      <p:ext uri="{BB962C8B-B14F-4D97-AF65-F5344CB8AC3E}">
        <p14:creationId xmlns:p14="http://schemas.microsoft.com/office/powerpoint/2010/main" val="999903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BFEA84-58AA-41AE-91A0-A0FC772107C6}"/>
              </a:ext>
            </a:extLst>
          </p:cNvPr>
          <p:cNvSpPr>
            <a:spLocks noGrp="1"/>
          </p:cNvSpPr>
          <p:nvPr>
            <p:ph type="title"/>
          </p:nvPr>
        </p:nvSpPr>
        <p:spPr>
          <a:xfrm>
            <a:off x="616688" y="786809"/>
            <a:ext cx="7953153" cy="1432395"/>
          </a:xfrm>
        </p:spPr>
        <p:txBody>
          <a:bodyPr>
            <a:normAutofit/>
          </a:bodyPr>
          <a:lstStyle/>
          <a:p>
            <a:r>
              <a:rPr lang="en-US" sz="3600" b="1" dirty="0"/>
              <a:t>April’s Way: a 1992 LA Riots Short Film</a:t>
            </a:r>
          </a:p>
        </p:txBody>
      </p:sp>
      <p:pic>
        <p:nvPicPr>
          <p:cNvPr id="3" name="Picture 2">
            <a:hlinkClick r:id="rId2"/>
            <a:extLst>
              <a:ext uri="{FF2B5EF4-FFF2-40B4-BE49-F238E27FC236}">
                <a16:creationId xmlns:a16="http://schemas.microsoft.com/office/drawing/2014/main" id="{57C24435-F9D0-4D9C-8E66-6EA65B521E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614" y="2737855"/>
            <a:ext cx="7240772" cy="3057933"/>
          </a:xfrm>
          <a:prstGeom prst="rect">
            <a:avLst/>
          </a:prstGeom>
        </p:spPr>
      </p:pic>
    </p:spTree>
    <p:extLst>
      <p:ext uri="{BB962C8B-B14F-4D97-AF65-F5344CB8AC3E}">
        <p14:creationId xmlns:p14="http://schemas.microsoft.com/office/powerpoint/2010/main" val="1523383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FC2D8C-CAA4-4AF3-8214-B1F34AC27677}"/>
              </a:ext>
            </a:extLst>
          </p:cNvPr>
          <p:cNvSpPr>
            <a:spLocks noGrp="1"/>
          </p:cNvSpPr>
          <p:nvPr>
            <p:ph type="title"/>
          </p:nvPr>
        </p:nvSpPr>
        <p:spPr/>
        <p:txBody>
          <a:bodyPr>
            <a:normAutofit/>
          </a:bodyPr>
          <a:lstStyle/>
          <a:p>
            <a:r>
              <a:rPr lang="en-US" sz="4800" b="1" dirty="0"/>
              <a:t>Revisit: Think-Pair-Share</a:t>
            </a:r>
          </a:p>
        </p:txBody>
      </p:sp>
      <p:sp>
        <p:nvSpPr>
          <p:cNvPr id="6" name="Content Placeholder 5">
            <a:extLst>
              <a:ext uri="{FF2B5EF4-FFF2-40B4-BE49-F238E27FC236}">
                <a16:creationId xmlns:a16="http://schemas.microsoft.com/office/drawing/2014/main" id="{60EC2D58-F7A1-49BD-919C-771167750E65}"/>
              </a:ext>
            </a:extLst>
          </p:cNvPr>
          <p:cNvSpPr>
            <a:spLocks noGrp="1"/>
          </p:cNvSpPr>
          <p:nvPr>
            <p:ph idx="1"/>
          </p:nvPr>
        </p:nvSpPr>
        <p:spPr>
          <a:xfrm>
            <a:off x="691116" y="3429000"/>
            <a:ext cx="7761768" cy="3090923"/>
          </a:xfrm>
        </p:spPr>
        <p:txBody>
          <a:bodyPr/>
          <a:lstStyle/>
          <a:p>
            <a:r>
              <a:rPr lang="en-US" dirty="0"/>
              <a:t>What is the difference between justice and injustice? </a:t>
            </a:r>
          </a:p>
          <a:p>
            <a:r>
              <a:rPr lang="en-US" dirty="0"/>
              <a:t>What examples of injustice did you see in the story of Saigu?  </a:t>
            </a:r>
          </a:p>
          <a:p>
            <a:r>
              <a:rPr lang="en-US" dirty="0"/>
              <a:t>Who benefits from injustice? </a:t>
            </a:r>
          </a:p>
          <a:p>
            <a:r>
              <a:rPr lang="en-US" dirty="0"/>
              <a:t>Who benefits from justice? </a:t>
            </a:r>
          </a:p>
          <a:p>
            <a:r>
              <a:rPr lang="en-US" dirty="0"/>
              <a:t>How might advocates impact injustice?</a:t>
            </a:r>
          </a:p>
        </p:txBody>
      </p:sp>
      <p:sp>
        <p:nvSpPr>
          <p:cNvPr id="2" name="TextBox 1">
            <a:extLst>
              <a:ext uri="{FF2B5EF4-FFF2-40B4-BE49-F238E27FC236}">
                <a16:creationId xmlns:a16="http://schemas.microsoft.com/office/drawing/2014/main" id="{18F5EE11-6651-4A7A-80C6-93A7E5525461}"/>
              </a:ext>
            </a:extLst>
          </p:cNvPr>
          <p:cNvSpPr txBox="1"/>
          <p:nvPr/>
        </p:nvSpPr>
        <p:spPr>
          <a:xfrm>
            <a:off x="691116" y="2381693"/>
            <a:ext cx="7719237" cy="830997"/>
          </a:xfrm>
          <a:prstGeom prst="rect">
            <a:avLst/>
          </a:prstGeom>
          <a:noFill/>
        </p:spPr>
        <p:txBody>
          <a:bodyPr wrap="square" rtlCol="0">
            <a:spAutoFit/>
          </a:bodyPr>
          <a:lstStyle/>
          <a:p>
            <a:pPr algn="ctr"/>
            <a:r>
              <a:rPr lang="en-US" sz="2400" b="1" dirty="0">
                <a:latin typeface="Calibri" panose="020F0502020204030204" pitchFamily="34" charset="0"/>
                <a:cs typeface="Calibri" panose="020F0502020204030204" pitchFamily="34" charset="0"/>
              </a:rPr>
              <a:t>How has the </a:t>
            </a:r>
            <a:r>
              <a:rPr lang="en-US" sz="2400" b="1" i="1" dirty="0">
                <a:latin typeface="Calibri" panose="020F0502020204030204" pitchFamily="34" charset="0"/>
                <a:cs typeface="Calibri" panose="020F0502020204030204" pitchFamily="34" charset="0"/>
              </a:rPr>
              <a:t>April’s Way </a:t>
            </a:r>
            <a:r>
              <a:rPr lang="en-US" sz="2400" b="1" dirty="0">
                <a:latin typeface="Calibri" panose="020F0502020204030204" pitchFamily="34" charset="0"/>
                <a:cs typeface="Calibri" panose="020F0502020204030204" pitchFamily="34" charset="0"/>
              </a:rPr>
              <a:t>video reshaped or reinforced </a:t>
            </a:r>
          </a:p>
          <a:p>
            <a:pPr algn="ctr"/>
            <a:r>
              <a:rPr lang="en-US" sz="2400" b="1" dirty="0">
                <a:latin typeface="Calibri" panose="020F0502020204030204" pitchFamily="34" charset="0"/>
                <a:cs typeface="Calibri" panose="020F0502020204030204" pitchFamily="34" charset="0"/>
              </a:rPr>
              <a:t>your answers to these questions?</a:t>
            </a:r>
          </a:p>
        </p:txBody>
      </p:sp>
      <p:pic>
        <p:nvPicPr>
          <p:cNvPr id="4" name="Picture 3">
            <a:extLst>
              <a:ext uri="{FF2B5EF4-FFF2-40B4-BE49-F238E27FC236}">
                <a16:creationId xmlns:a16="http://schemas.microsoft.com/office/drawing/2014/main" id="{78570905-AC42-4129-BEA0-51ED322654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1339" y="4359348"/>
            <a:ext cx="3383361" cy="1767569"/>
          </a:xfrm>
          <a:prstGeom prst="rect">
            <a:avLst/>
          </a:prstGeom>
        </p:spPr>
      </p:pic>
    </p:spTree>
    <p:extLst>
      <p:ext uri="{BB962C8B-B14F-4D97-AF65-F5344CB8AC3E}">
        <p14:creationId xmlns:p14="http://schemas.microsoft.com/office/powerpoint/2010/main" val="1855166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D574-6201-4BAC-9935-92DCD24F91D3}"/>
              </a:ext>
            </a:extLst>
          </p:cNvPr>
          <p:cNvSpPr>
            <a:spLocks noGrp="1"/>
          </p:cNvSpPr>
          <p:nvPr>
            <p:ph type="title"/>
          </p:nvPr>
        </p:nvSpPr>
        <p:spPr/>
        <p:txBody>
          <a:bodyPr>
            <a:normAutofit/>
          </a:bodyPr>
          <a:lstStyle/>
          <a:p>
            <a:r>
              <a:rPr lang="en-US" b="1" dirty="0"/>
              <a:t>Activity 7.2</a:t>
            </a:r>
          </a:p>
        </p:txBody>
      </p:sp>
      <p:sp>
        <p:nvSpPr>
          <p:cNvPr id="3" name="Text Placeholder 2">
            <a:extLst>
              <a:ext uri="{FF2B5EF4-FFF2-40B4-BE49-F238E27FC236}">
                <a16:creationId xmlns:a16="http://schemas.microsoft.com/office/drawing/2014/main" id="{8A1EA3BD-7DB5-4FC0-A8DA-981426FA85EA}"/>
              </a:ext>
            </a:extLst>
          </p:cNvPr>
          <p:cNvSpPr>
            <a:spLocks noGrp="1"/>
          </p:cNvSpPr>
          <p:nvPr>
            <p:ph type="body" idx="1"/>
          </p:nvPr>
        </p:nvSpPr>
        <p:spPr>
          <a:xfrm>
            <a:off x="1196340" y="3741789"/>
            <a:ext cx="6774180" cy="1512202"/>
          </a:xfrm>
        </p:spPr>
        <p:txBody>
          <a:bodyPr>
            <a:normAutofit/>
          </a:bodyPr>
          <a:lstStyle/>
          <a:p>
            <a:r>
              <a:rPr lang="en-US" sz="3200" b="1" dirty="0">
                <a:solidFill>
                  <a:srgbClr val="0070C0"/>
                </a:solidFill>
              </a:rPr>
              <a:t>Experiences of Korean Americans during the 1992 LA Civil Unrest</a:t>
            </a:r>
          </a:p>
        </p:txBody>
      </p:sp>
    </p:spTree>
    <p:extLst>
      <p:ext uri="{BB962C8B-B14F-4D97-AF65-F5344CB8AC3E}">
        <p14:creationId xmlns:p14="http://schemas.microsoft.com/office/powerpoint/2010/main" val="2207457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24843-E02F-453B-B981-BFE4B30C2C15}"/>
              </a:ext>
            </a:extLst>
          </p:cNvPr>
          <p:cNvSpPr>
            <a:spLocks noGrp="1"/>
          </p:cNvSpPr>
          <p:nvPr>
            <p:ph type="title"/>
          </p:nvPr>
        </p:nvSpPr>
        <p:spPr/>
        <p:txBody>
          <a:bodyPr>
            <a:normAutofit/>
          </a:bodyPr>
          <a:lstStyle/>
          <a:p>
            <a:r>
              <a:rPr lang="en-US" b="1" dirty="0"/>
              <a:t>Activity 7.2 Questions</a:t>
            </a:r>
          </a:p>
        </p:txBody>
      </p:sp>
      <p:sp>
        <p:nvSpPr>
          <p:cNvPr id="3" name="Content Placeholder 2">
            <a:extLst>
              <a:ext uri="{FF2B5EF4-FFF2-40B4-BE49-F238E27FC236}">
                <a16:creationId xmlns:a16="http://schemas.microsoft.com/office/drawing/2014/main" id="{CD543AEF-B773-4FD6-9349-9445B00A0B92}"/>
              </a:ext>
            </a:extLst>
          </p:cNvPr>
          <p:cNvSpPr>
            <a:spLocks noGrp="1"/>
          </p:cNvSpPr>
          <p:nvPr>
            <p:ph idx="1"/>
          </p:nvPr>
        </p:nvSpPr>
        <p:spPr>
          <a:xfrm>
            <a:off x="1033669" y="2454965"/>
            <a:ext cx="7415103" cy="3816626"/>
          </a:xfrm>
        </p:spPr>
        <p:txBody>
          <a:bodyPr>
            <a:noAutofit/>
          </a:bodyPr>
          <a:lstStyle/>
          <a:p>
            <a:r>
              <a:rPr lang="en-US" sz="2000" dirty="0"/>
              <a:t>How were Korean Americans (both those who lived during the event and those who have been born since) impacted by the 1992 LA Civil Unrest?</a:t>
            </a:r>
          </a:p>
          <a:p>
            <a:r>
              <a:rPr lang="en-US" sz="2000" dirty="0"/>
              <a:t>What are similarities and differences between these experiences?</a:t>
            </a:r>
          </a:p>
          <a:p>
            <a:r>
              <a:rPr lang="en-US" sz="2000" dirty="0"/>
              <a:t>What did they see as some of the causes of the 1992 LA Civil Unrest? </a:t>
            </a:r>
          </a:p>
          <a:p>
            <a:r>
              <a:rPr lang="en-US" sz="2000" dirty="0"/>
              <a:t>What impact was felt in the Korean American community? </a:t>
            </a:r>
          </a:p>
          <a:p>
            <a:r>
              <a:rPr lang="en-US" sz="2000" dirty="0"/>
              <a:t>What impacts were felt by other groups (i.e., the LAPD, African American population, Latino/Hispanic population, etc.)?</a:t>
            </a:r>
          </a:p>
        </p:txBody>
      </p:sp>
    </p:spTree>
    <p:extLst>
      <p:ext uri="{BB962C8B-B14F-4D97-AF65-F5344CB8AC3E}">
        <p14:creationId xmlns:p14="http://schemas.microsoft.com/office/powerpoint/2010/main" val="3795537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2EB52-5460-4930-978B-76BF71898B7A}"/>
              </a:ext>
            </a:extLst>
          </p:cNvPr>
          <p:cNvSpPr>
            <a:spLocks noGrp="1"/>
          </p:cNvSpPr>
          <p:nvPr>
            <p:ph type="title"/>
          </p:nvPr>
        </p:nvSpPr>
        <p:spPr/>
        <p:txBody>
          <a:bodyPr/>
          <a:lstStyle/>
          <a:p>
            <a:r>
              <a:rPr lang="en-US" b="1" dirty="0"/>
              <a:t>What Is the Legacy Project?</a:t>
            </a:r>
          </a:p>
        </p:txBody>
      </p:sp>
      <p:sp>
        <p:nvSpPr>
          <p:cNvPr id="3" name="Content Placeholder 2">
            <a:extLst>
              <a:ext uri="{FF2B5EF4-FFF2-40B4-BE49-F238E27FC236}">
                <a16:creationId xmlns:a16="http://schemas.microsoft.com/office/drawing/2014/main" id="{728FC67E-ED18-4AB7-9EB6-7C44678AD8BC}"/>
              </a:ext>
            </a:extLst>
          </p:cNvPr>
          <p:cNvSpPr>
            <a:spLocks noGrp="1"/>
          </p:cNvSpPr>
          <p:nvPr>
            <p:ph idx="1"/>
          </p:nvPr>
        </p:nvSpPr>
        <p:spPr>
          <a:xfrm>
            <a:off x="826718" y="2311678"/>
            <a:ext cx="7583634" cy="1528972"/>
          </a:xfrm>
        </p:spPr>
        <p:txBody>
          <a:bodyPr>
            <a:normAutofit fontScale="92500"/>
          </a:bodyPr>
          <a:lstStyle/>
          <a:p>
            <a:pPr marL="0" indent="0">
              <a:buNone/>
            </a:pPr>
            <a:r>
              <a:rPr lang="en-US" dirty="0">
                <a:solidFill>
                  <a:schemeClr val="accent2"/>
                </a:solidFill>
                <a:hlinkClick r:id="rId2">
                  <a:extLst>
                    <a:ext uri="{A12FA001-AC4F-418D-AE19-62706E023703}">
                      <ahyp:hlinkClr xmlns:ahyp="http://schemas.microsoft.com/office/drawing/2018/hyperlinkcolor" val="tx"/>
                    </a:ext>
                  </a:extLst>
                </a:hlinkClick>
              </a:rPr>
              <a:t>The Legacy Project </a:t>
            </a:r>
            <a:r>
              <a:rPr lang="en-US" dirty="0"/>
              <a:t>was established to capture, create, preserve, and share the stories of the Korean American experience by supporting and promoting storytelling in all forms that explore and reflect the ever-evolving Korean American story. </a:t>
            </a:r>
          </a:p>
        </p:txBody>
      </p:sp>
      <p:pic>
        <p:nvPicPr>
          <p:cNvPr id="5" name="Picture 4">
            <a:extLst>
              <a:ext uri="{FF2B5EF4-FFF2-40B4-BE49-F238E27FC236}">
                <a16:creationId xmlns:a16="http://schemas.microsoft.com/office/drawing/2014/main" id="{0714E280-2952-4C7E-B554-5D4E10D7AE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945" y="3794816"/>
            <a:ext cx="4542951" cy="2403966"/>
          </a:xfrm>
          <a:prstGeom prst="rect">
            <a:avLst/>
          </a:prstGeom>
        </p:spPr>
      </p:pic>
    </p:spTree>
    <p:extLst>
      <p:ext uri="{BB962C8B-B14F-4D97-AF65-F5344CB8AC3E}">
        <p14:creationId xmlns:p14="http://schemas.microsoft.com/office/powerpoint/2010/main" val="1984975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BFEA84-58AA-41AE-91A0-A0FC772107C6}"/>
              </a:ext>
            </a:extLst>
          </p:cNvPr>
          <p:cNvSpPr>
            <a:spLocks noGrp="1"/>
          </p:cNvSpPr>
          <p:nvPr>
            <p:ph type="title"/>
          </p:nvPr>
        </p:nvSpPr>
        <p:spPr>
          <a:xfrm>
            <a:off x="616688" y="786809"/>
            <a:ext cx="7953153" cy="1432395"/>
          </a:xfrm>
        </p:spPr>
        <p:txBody>
          <a:bodyPr>
            <a:normAutofit/>
          </a:bodyPr>
          <a:lstStyle/>
          <a:p>
            <a:r>
              <a:rPr lang="en-US" b="1" dirty="0"/>
              <a:t>Video: Legacy Project: </a:t>
            </a:r>
            <a:br>
              <a:rPr lang="en-US" b="1" dirty="0"/>
            </a:br>
            <a:r>
              <a:rPr lang="en-US" b="1" i="1" dirty="0"/>
              <a:t>Saigu LA Riots - Hyepin Im</a:t>
            </a:r>
            <a:endParaRPr lang="en-US" sz="3600" b="1" i="1" dirty="0"/>
          </a:p>
        </p:txBody>
      </p:sp>
      <p:pic>
        <p:nvPicPr>
          <p:cNvPr id="5" name="Picture 4">
            <a:extLst>
              <a:ext uri="{FF2B5EF4-FFF2-40B4-BE49-F238E27FC236}">
                <a16:creationId xmlns:a16="http://schemas.microsoft.com/office/drawing/2014/main" id="{05B8A29F-8E67-D66E-B368-55E41FB9DB30}"/>
              </a:ext>
            </a:extLst>
          </p:cNvPr>
          <p:cNvPicPr>
            <a:picLocks noChangeAspect="1"/>
          </p:cNvPicPr>
          <p:nvPr/>
        </p:nvPicPr>
        <p:blipFill>
          <a:blip r:embed="rId2"/>
          <a:stretch>
            <a:fillRect/>
          </a:stretch>
        </p:blipFill>
        <p:spPr>
          <a:xfrm>
            <a:off x="1608512" y="2379012"/>
            <a:ext cx="5926975" cy="3531418"/>
          </a:xfrm>
          <a:prstGeom prst="rect">
            <a:avLst/>
          </a:prstGeom>
        </p:spPr>
      </p:pic>
    </p:spTree>
    <p:extLst>
      <p:ext uri="{BB962C8B-B14F-4D97-AF65-F5344CB8AC3E}">
        <p14:creationId xmlns:p14="http://schemas.microsoft.com/office/powerpoint/2010/main" val="177141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36877-DDF4-45F8-BC47-F6B01175476A}"/>
              </a:ext>
            </a:extLst>
          </p:cNvPr>
          <p:cNvSpPr>
            <a:spLocks noGrp="1"/>
          </p:cNvSpPr>
          <p:nvPr>
            <p:ph type="title"/>
          </p:nvPr>
        </p:nvSpPr>
        <p:spPr/>
        <p:txBody>
          <a:bodyPr/>
          <a:lstStyle/>
          <a:p>
            <a:r>
              <a:rPr lang="en-US" b="1" dirty="0"/>
              <a:t>Similarities and Differences</a:t>
            </a:r>
          </a:p>
        </p:txBody>
      </p:sp>
      <p:sp>
        <p:nvSpPr>
          <p:cNvPr id="7" name="Content Placeholder 6">
            <a:extLst>
              <a:ext uri="{FF2B5EF4-FFF2-40B4-BE49-F238E27FC236}">
                <a16:creationId xmlns:a16="http://schemas.microsoft.com/office/drawing/2014/main" id="{1A4956CD-E99D-43D4-AF5E-47D1E39B874E}"/>
              </a:ext>
            </a:extLst>
          </p:cNvPr>
          <p:cNvSpPr>
            <a:spLocks noGrp="1"/>
          </p:cNvSpPr>
          <p:nvPr>
            <p:ph idx="1"/>
          </p:nvPr>
        </p:nvSpPr>
        <p:spPr>
          <a:xfrm>
            <a:off x="1176865" y="2490135"/>
            <a:ext cx="6798734" cy="3719279"/>
          </a:xfrm>
        </p:spPr>
        <p:txBody>
          <a:bodyPr/>
          <a:lstStyle/>
          <a:p>
            <a:r>
              <a:rPr lang="en-US" sz="2800" dirty="0"/>
              <a:t>What were </a:t>
            </a:r>
            <a:r>
              <a:rPr lang="en-US" sz="2800" b="1" dirty="0">
                <a:solidFill>
                  <a:srgbClr val="0070C0"/>
                </a:solidFill>
              </a:rPr>
              <a:t>common experiences </a:t>
            </a:r>
            <a:r>
              <a:rPr lang="en-US" sz="2800" dirty="0"/>
              <a:t>of Korean Americans who were part of the 1992 LA Civil Unrest?</a:t>
            </a:r>
            <a:endParaRPr lang="en-US" sz="1600" dirty="0"/>
          </a:p>
          <a:p>
            <a:pPr marL="0" indent="0">
              <a:buNone/>
            </a:pPr>
            <a:endParaRPr lang="en-US" sz="1400" dirty="0"/>
          </a:p>
          <a:p>
            <a:r>
              <a:rPr lang="en-US" sz="2800" dirty="0"/>
              <a:t>What were some </a:t>
            </a:r>
            <a:r>
              <a:rPr lang="en-US" sz="2800" b="1" dirty="0">
                <a:solidFill>
                  <a:srgbClr val="FF0000"/>
                </a:solidFill>
              </a:rPr>
              <a:t>unique or uncommon experiences </a:t>
            </a:r>
            <a:r>
              <a:rPr lang="en-US" sz="2800" dirty="0"/>
              <a:t>of Korean Americans who were part of the 1992 LA Civil Unrest?</a:t>
            </a:r>
          </a:p>
          <a:p>
            <a:endParaRPr lang="en-US" dirty="0"/>
          </a:p>
        </p:txBody>
      </p:sp>
    </p:spTree>
    <p:extLst>
      <p:ext uri="{BB962C8B-B14F-4D97-AF65-F5344CB8AC3E}">
        <p14:creationId xmlns:p14="http://schemas.microsoft.com/office/powerpoint/2010/main" val="1613724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D574-6201-4BAC-9935-92DCD24F91D3}"/>
              </a:ext>
            </a:extLst>
          </p:cNvPr>
          <p:cNvSpPr>
            <a:spLocks noGrp="1"/>
          </p:cNvSpPr>
          <p:nvPr>
            <p:ph type="title"/>
          </p:nvPr>
        </p:nvSpPr>
        <p:spPr/>
        <p:txBody>
          <a:bodyPr>
            <a:normAutofit/>
          </a:bodyPr>
          <a:lstStyle/>
          <a:p>
            <a:r>
              <a:rPr lang="en-US" b="1" dirty="0"/>
              <a:t>Activity 7.3</a:t>
            </a:r>
          </a:p>
        </p:txBody>
      </p:sp>
      <p:sp>
        <p:nvSpPr>
          <p:cNvPr id="3" name="Text Placeholder 2">
            <a:extLst>
              <a:ext uri="{FF2B5EF4-FFF2-40B4-BE49-F238E27FC236}">
                <a16:creationId xmlns:a16="http://schemas.microsoft.com/office/drawing/2014/main" id="{8A1EA3BD-7DB5-4FC0-A8DA-981426FA85EA}"/>
              </a:ext>
            </a:extLst>
          </p:cNvPr>
          <p:cNvSpPr>
            <a:spLocks noGrp="1"/>
          </p:cNvSpPr>
          <p:nvPr>
            <p:ph type="body" idx="1"/>
          </p:nvPr>
        </p:nvSpPr>
        <p:spPr>
          <a:xfrm>
            <a:off x="1196340" y="3741789"/>
            <a:ext cx="6774180" cy="1512202"/>
          </a:xfrm>
        </p:spPr>
        <p:txBody>
          <a:bodyPr>
            <a:normAutofit/>
          </a:bodyPr>
          <a:lstStyle/>
          <a:p>
            <a:r>
              <a:rPr lang="en-US" sz="3200" b="1" dirty="0">
                <a:solidFill>
                  <a:srgbClr val="0070C0"/>
                </a:solidFill>
              </a:rPr>
              <a:t>The Legacy of Saigu</a:t>
            </a:r>
          </a:p>
        </p:txBody>
      </p:sp>
    </p:spTree>
    <p:extLst>
      <p:ext uri="{BB962C8B-B14F-4D97-AF65-F5344CB8AC3E}">
        <p14:creationId xmlns:p14="http://schemas.microsoft.com/office/powerpoint/2010/main" val="2096686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D574-6201-4BAC-9935-92DCD24F91D3}"/>
              </a:ext>
            </a:extLst>
          </p:cNvPr>
          <p:cNvSpPr>
            <a:spLocks noGrp="1"/>
          </p:cNvSpPr>
          <p:nvPr>
            <p:ph type="title"/>
          </p:nvPr>
        </p:nvSpPr>
        <p:spPr/>
        <p:txBody>
          <a:bodyPr>
            <a:normAutofit/>
          </a:bodyPr>
          <a:lstStyle/>
          <a:p>
            <a:r>
              <a:rPr lang="en-US" b="1" dirty="0"/>
              <a:t>Activity 7.1</a:t>
            </a:r>
            <a:endParaRPr lang="en-US" dirty="0"/>
          </a:p>
        </p:txBody>
      </p:sp>
      <p:sp>
        <p:nvSpPr>
          <p:cNvPr id="3" name="Text Placeholder 2">
            <a:extLst>
              <a:ext uri="{FF2B5EF4-FFF2-40B4-BE49-F238E27FC236}">
                <a16:creationId xmlns:a16="http://schemas.microsoft.com/office/drawing/2014/main" id="{8A1EA3BD-7DB5-4FC0-A8DA-981426FA85EA}"/>
              </a:ext>
            </a:extLst>
          </p:cNvPr>
          <p:cNvSpPr>
            <a:spLocks noGrp="1"/>
          </p:cNvSpPr>
          <p:nvPr>
            <p:ph type="body" idx="1"/>
          </p:nvPr>
        </p:nvSpPr>
        <p:spPr>
          <a:xfrm>
            <a:off x="1196340" y="3741789"/>
            <a:ext cx="6774180" cy="1512202"/>
          </a:xfrm>
        </p:spPr>
        <p:txBody>
          <a:bodyPr>
            <a:normAutofit/>
          </a:bodyPr>
          <a:lstStyle/>
          <a:p>
            <a:r>
              <a:rPr lang="en-US" sz="2800" b="1" dirty="0">
                <a:solidFill>
                  <a:srgbClr val="0070C0"/>
                </a:solidFill>
              </a:rPr>
              <a:t>A Cry for Justice</a:t>
            </a:r>
          </a:p>
        </p:txBody>
      </p:sp>
    </p:spTree>
    <p:extLst>
      <p:ext uri="{BB962C8B-B14F-4D97-AF65-F5344CB8AC3E}">
        <p14:creationId xmlns:p14="http://schemas.microsoft.com/office/powerpoint/2010/main" val="3893081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24843-E02F-453B-B981-BFE4B30C2C15}"/>
              </a:ext>
            </a:extLst>
          </p:cNvPr>
          <p:cNvSpPr>
            <a:spLocks noGrp="1"/>
          </p:cNvSpPr>
          <p:nvPr>
            <p:ph type="title"/>
          </p:nvPr>
        </p:nvSpPr>
        <p:spPr/>
        <p:txBody>
          <a:bodyPr>
            <a:normAutofit/>
          </a:bodyPr>
          <a:lstStyle/>
          <a:p>
            <a:r>
              <a:rPr lang="en-US" b="1" dirty="0"/>
              <a:t>Activity 7.3 Questions</a:t>
            </a:r>
          </a:p>
        </p:txBody>
      </p:sp>
      <p:sp>
        <p:nvSpPr>
          <p:cNvPr id="3" name="Content Placeholder 2">
            <a:extLst>
              <a:ext uri="{FF2B5EF4-FFF2-40B4-BE49-F238E27FC236}">
                <a16:creationId xmlns:a16="http://schemas.microsoft.com/office/drawing/2014/main" id="{CD543AEF-B773-4FD6-9349-9445B00A0B92}"/>
              </a:ext>
            </a:extLst>
          </p:cNvPr>
          <p:cNvSpPr>
            <a:spLocks noGrp="1"/>
          </p:cNvSpPr>
          <p:nvPr>
            <p:ph idx="1"/>
          </p:nvPr>
        </p:nvSpPr>
        <p:spPr>
          <a:xfrm>
            <a:off x="754913" y="2551814"/>
            <a:ext cx="7693860" cy="3719777"/>
          </a:xfrm>
        </p:spPr>
        <p:txBody>
          <a:bodyPr>
            <a:noAutofit/>
          </a:bodyPr>
          <a:lstStyle/>
          <a:p>
            <a:pPr>
              <a:spcBef>
                <a:spcPts val="0"/>
              </a:spcBef>
              <a:spcAft>
                <a:spcPts val="300"/>
              </a:spcAft>
            </a:pPr>
            <a:r>
              <a:rPr lang="en-US" sz="2000" dirty="0"/>
              <a:t>What is the </a:t>
            </a:r>
            <a:r>
              <a:rPr lang="en-US" sz="2000" dirty="0" err="1"/>
              <a:t>Saigu</a:t>
            </a:r>
            <a:r>
              <a:rPr lang="en-US" sz="2000" dirty="0"/>
              <a:t> legacy?</a:t>
            </a:r>
          </a:p>
          <a:p>
            <a:pPr>
              <a:spcBef>
                <a:spcPts val="0"/>
              </a:spcBef>
              <a:spcAft>
                <a:spcPts val="300"/>
              </a:spcAft>
            </a:pPr>
            <a:r>
              <a:rPr lang="en-US" sz="2000" dirty="0"/>
              <a:t>In the South Central neighborhoods of Los Angeles, how have race relations changed since </a:t>
            </a:r>
            <a:r>
              <a:rPr lang="en-US" sz="2000" dirty="0" err="1"/>
              <a:t>Saigu</a:t>
            </a:r>
            <a:r>
              <a:rPr lang="en-US" sz="2000" dirty="0"/>
              <a:t>? How have they stayed the same?</a:t>
            </a:r>
          </a:p>
          <a:p>
            <a:pPr>
              <a:spcBef>
                <a:spcPts val="0"/>
              </a:spcBef>
              <a:spcAft>
                <a:spcPts val="300"/>
              </a:spcAft>
            </a:pPr>
            <a:r>
              <a:rPr lang="en-US" sz="2000" dirty="0"/>
              <a:t>Being caught between two worlds, how do Korean Americans (immigrants) feel the pressures and the divide in the U.S. along racial lines, especially as they enter small businesses and urban communities?</a:t>
            </a:r>
          </a:p>
          <a:p>
            <a:pPr>
              <a:spcBef>
                <a:spcPts val="0"/>
              </a:spcBef>
              <a:spcAft>
                <a:spcPts val="300"/>
              </a:spcAft>
            </a:pPr>
            <a:r>
              <a:rPr lang="en-US" sz="2000" dirty="0"/>
              <a:t>What racial inequalities and mistreatment of Korean Americans during the 1992 LA Civil Unrest persist today?</a:t>
            </a:r>
          </a:p>
          <a:p>
            <a:pPr>
              <a:spcBef>
                <a:spcPts val="0"/>
              </a:spcBef>
              <a:spcAft>
                <a:spcPts val="300"/>
              </a:spcAft>
            </a:pPr>
            <a:r>
              <a:rPr lang="en-US" sz="2000" dirty="0"/>
              <a:t>How does your new understanding of Korean American experiences impact your understanding of Korean American identity?</a:t>
            </a:r>
          </a:p>
        </p:txBody>
      </p:sp>
    </p:spTree>
    <p:extLst>
      <p:ext uri="{BB962C8B-B14F-4D97-AF65-F5344CB8AC3E}">
        <p14:creationId xmlns:p14="http://schemas.microsoft.com/office/powerpoint/2010/main" val="2063609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48DA7-8A8A-43DB-B6B0-9652E19B0C38}"/>
              </a:ext>
            </a:extLst>
          </p:cNvPr>
          <p:cNvSpPr>
            <a:spLocks noGrp="1"/>
          </p:cNvSpPr>
          <p:nvPr>
            <p:ph type="title"/>
          </p:nvPr>
        </p:nvSpPr>
        <p:spPr>
          <a:xfrm>
            <a:off x="1176866" y="915337"/>
            <a:ext cx="3894864" cy="1303867"/>
          </a:xfrm>
        </p:spPr>
        <p:txBody>
          <a:bodyPr/>
          <a:lstStyle/>
          <a:p>
            <a:r>
              <a:rPr lang="en-US" b="1" dirty="0"/>
              <a:t>Quick-Write</a:t>
            </a:r>
          </a:p>
        </p:txBody>
      </p:sp>
      <p:sp>
        <p:nvSpPr>
          <p:cNvPr id="3" name="Content Placeholder 2">
            <a:extLst>
              <a:ext uri="{FF2B5EF4-FFF2-40B4-BE49-F238E27FC236}">
                <a16:creationId xmlns:a16="http://schemas.microsoft.com/office/drawing/2014/main" id="{2BEDA35B-5765-4312-B6B1-E64F0CB4D10C}"/>
              </a:ext>
            </a:extLst>
          </p:cNvPr>
          <p:cNvSpPr>
            <a:spLocks noGrp="1"/>
          </p:cNvSpPr>
          <p:nvPr>
            <p:ph idx="1"/>
          </p:nvPr>
        </p:nvSpPr>
        <p:spPr>
          <a:xfrm>
            <a:off x="659220" y="2381693"/>
            <a:ext cx="7772400" cy="3944679"/>
          </a:xfrm>
        </p:spPr>
        <p:txBody>
          <a:bodyPr>
            <a:normAutofit fontScale="25000" lnSpcReduction="20000"/>
          </a:bodyPr>
          <a:lstStyle/>
          <a:p>
            <a:pPr>
              <a:lnSpc>
                <a:spcPct val="120000"/>
              </a:lnSpc>
              <a:spcBef>
                <a:spcPts val="0"/>
              </a:spcBef>
              <a:spcAft>
                <a:spcPts val="0"/>
              </a:spcAft>
            </a:pPr>
            <a:r>
              <a:rPr lang="en-US" sz="8000" dirty="0"/>
              <a:t>A legacy is something that is carried over from a previous generation and handed down to the next. It is believed that building a legacy helps establish stronger communities, but a legacy may also have negative implications.</a:t>
            </a:r>
            <a:endParaRPr lang="en-US" sz="4000" dirty="0"/>
          </a:p>
          <a:p>
            <a:pPr marL="0" indent="0">
              <a:lnSpc>
                <a:spcPct val="120000"/>
              </a:lnSpc>
              <a:spcBef>
                <a:spcPts val="0"/>
              </a:spcBef>
              <a:spcAft>
                <a:spcPts val="0"/>
              </a:spcAft>
              <a:buNone/>
            </a:pPr>
            <a:endParaRPr lang="en-US" sz="3600" dirty="0"/>
          </a:p>
          <a:p>
            <a:pPr>
              <a:lnSpc>
                <a:spcPct val="120000"/>
              </a:lnSpc>
              <a:spcBef>
                <a:spcPts val="0"/>
              </a:spcBef>
              <a:spcAft>
                <a:spcPts val="0"/>
              </a:spcAft>
            </a:pPr>
            <a:r>
              <a:rPr lang="en-US" sz="8000" dirty="0"/>
              <a:t>Write for 5 minutes about what is you feel is the </a:t>
            </a:r>
            <a:r>
              <a:rPr lang="en-US" sz="8000" dirty="0" err="1"/>
              <a:t>Saigu</a:t>
            </a:r>
            <a:r>
              <a:rPr lang="en-US" sz="8000" dirty="0"/>
              <a:t> legacy. Use these questions to guide your response:</a:t>
            </a:r>
          </a:p>
          <a:p>
            <a:pPr lvl="1">
              <a:lnSpc>
                <a:spcPct val="120000"/>
              </a:lnSpc>
              <a:spcBef>
                <a:spcPts val="0"/>
              </a:spcBef>
              <a:spcAft>
                <a:spcPts val="0"/>
              </a:spcAft>
            </a:pPr>
            <a:r>
              <a:rPr lang="en-US" sz="6400" dirty="0"/>
              <a:t>What is a legacy?</a:t>
            </a:r>
          </a:p>
          <a:p>
            <a:pPr lvl="1">
              <a:lnSpc>
                <a:spcPct val="120000"/>
              </a:lnSpc>
              <a:spcBef>
                <a:spcPts val="0"/>
              </a:spcBef>
              <a:spcAft>
                <a:spcPts val="0"/>
              </a:spcAft>
            </a:pPr>
            <a:r>
              <a:rPr lang="en-US" sz="6400" dirty="0"/>
              <a:t>What is the </a:t>
            </a:r>
            <a:r>
              <a:rPr lang="en-US" sz="6400" dirty="0" err="1"/>
              <a:t>Saigu</a:t>
            </a:r>
            <a:r>
              <a:rPr lang="en-US" sz="6400" dirty="0"/>
              <a:t> legacy? How does it differ for different individuals or groups?</a:t>
            </a:r>
          </a:p>
          <a:p>
            <a:pPr lvl="1">
              <a:lnSpc>
                <a:spcPct val="120000"/>
              </a:lnSpc>
              <a:spcBef>
                <a:spcPts val="0"/>
              </a:spcBef>
              <a:spcAft>
                <a:spcPts val="0"/>
              </a:spcAft>
            </a:pPr>
            <a:r>
              <a:rPr lang="en-US" sz="6400" dirty="0"/>
              <a:t>Who are all the individuals and groups that contributed to handing down the Saigu legacy?</a:t>
            </a:r>
          </a:p>
          <a:p>
            <a:pPr lvl="1">
              <a:lnSpc>
                <a:spcPct val="120000"/>
              </a:lnSpc>
              <a:spcBef>
                <a:spcPts val="0"/>
              </a:spcBef>
              <a:spcAft>
                <a:spcPts val="0"/>
              </a:spcAft>
            </a:pPr>
            <a:r>
              <a:rPr lang="en-US" sz="6400" dirty="0"/>
              <a:t>Who are all the individuals and groups that were (and continue to be) impacted by the Saigu legacy?</a:t>
            </a:r>
          </a:p>
          <a:p>
            <a:pPr lvl="1">
              <a:lnSpc>
                <a:spcPct val="120000"/>
              </a:lnSpc>
              <a:spcBef>
                <a:spcPts val="0"/>
              </a:spcBef>
              <a:spcAft>
                <a:spcPts val="0"/>
              </a:spcAft>
            </a:pPr>
            <a:r>
              <a:rPr lang="en-US" sz="6400" dirty="0"/>
              <a:t>What could be done in the future to reshape the legacy of Saigu?</a:t>
            </a:r>
          </a:p>
          <a:p>
            <a:endParaRPr lang="en-US" dirty="0"/>
          </a:p>
        </p:txBody>
      </p:sp>
      <p:pic>
        <p:nvPicPr>
          <p:cNvPr id="7" name="Picture 6">
            <a:extLst>
              <a:ext uri="{FF2B5EF4-FFF2-40B4-BE49-F238E27FC236}">
                <a16:creationId xmlns:a16="http://schemas.microsoft.com/office/drawing/2014/main" id="{84963AD5-9599-4EC1-A2A4-DB41C563D7CC}"/>
              </a:ext>
            </a:extLst>
          </p:cNvPr>
          <p:cNvPicPr>
            <a:picLocks noChangeAspect="1"/>
          </p:cNvPicPr>
          <p:nvPr/>
        </p:nvPicPr>
        <p:blipFill rotWithShape="1">
          <a:blip r:embed="rId2">
            <a:extLst>
              <a:ext uri="{28A0092B-C50C-407E-A947-70E740481C1C}">
                <a14:useLocalDpi xmlns:a14="http://schemas.microsoft.com/office/drawing/2010/main" val="0"/>
              </a:ext>
            </a:extLst>
          </a:blip>
          <a:srcRect t="21547" r="40348" b="19113"/>
          <a:stretch/>
        </p:blipFill>
        <p:spPr>
          <a:xfrm>
            <a:off x="5071730" y="752848"/>
            <a:ext cx="3179135" cy="1406498"/>
          </a:xfrm>
          <a:prstGeom prst="rect">
            <a:avLst/>
          </a:prstGeom>
        </p:spPr>
      </p:pic>
    </p:spTree>
    <p:extLst>
      <p:ext uri="{BB962C8B-B14F-4D97-AF65-F5344CB8AC3E}">
        <p14:creationId xmlns:p14="http://schemas.microsoft.com/office/powerpoint/2010/main" val="1208098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5E6EA-1016-449B-8B17-03E81F0C1847}"/>
              </a:ext>
            </a:extLst>
          </p:cNvPr>
          <p:cNvSpPr>
            <a:spLocks noGrp="1"/>
          </p:cNvSpPr>
          <p:nvPr>
            <p:ph type="title"/>
          </p:nvPr>
        </p:nvSpPr>
        <p:spPr/>
        <p:txBody>
          <a:bodyPr/>
          <a:lstStyle/>
          <a:p>
            <a:r>
              <a:rPr lang="en-US" b="1" dirty="0"/>
              <a:t>Paired Reading</a:t>
            </a:r>
          </a:p>
        </p:txBody>
      </p:sp>
      <p:sp>
        <p:nvSpPr>
          <p:cNvPr id="3" name="Content Placeholder 2">
            <a:extLst>
              <a:ext uri="{FF2B5EF4-FFF2-40B4-BE49-F238E27FC236}">
                <a16:creationId xmlns:a16="http://schemas.microsoft.com/office/drawing/2014/main" id="{CD8516DD-ABE7-4B55-9836-08F9656F77A1}"/>
              </a:ext>
            </a:extLst>
          </p:cNvPr>
          <p:cNvSpPr>
            <a:spLocks noGrp="1"/>
          </p:cNvSpPr>
          <p:nvPr>
            <p:ph idx="1"/>
          </p:nvPr>
        </p:nvSpPr>
        <p:spPr>
          <a:xfrm>
            <a:off x="786809" y="2585387"/>
            <a:ext cx="7740502" cy="1475808"/>
          </a:xfrm>
        </p:spPr>
        <p:txBody>
          <a:bodyPr>
            <a:normAutofit/>
          </a:bodyPr>
          <a:lstStyle/>
          <a:p>
            <a:pPr>
              <a:lnSpc>
                <a:spcPct val="110000"/>
              </a:lnSpc>
              <a:spcBef>
                <a:spcPts val="0"/>
              </a:spcBef>
              <a:spcAft>
                <a:spcPts val="0"/>
              </a:spcAft>
            </a:pPr>
            <a:r>
              <a:rPr lang="en-US" sz="2000" dirty="0"/>
              <a:t>Choose which article you and your partner will read.</a:t>
            </a:r>
          </a:p>
          <a:p>
            <a:pPr>
              <a:lnSpc>
                <a:spcPct val="110000"/>
              </a:lnSpc>
              <a:spcBef>
                <a:spcPts val="0"/>
              </a:spcBef>
              <a:spcAft>
                <a:spcPts val="0"/>
              </a:spcAft>
            </a:pPr>
            <a:r>
              <a:rPr lang="en-US" sz="2000" dirty="0"/>
              <a:t>Read and answer the appropriate questions.</a:t>
            </a:r>
          </a:p>
          <a:p>
            <a:pPr>
              <a:lnSpc>
                <a:spcPct val="110000"/>
              </a:lnSpc>
              <a:spcBef>
                <a:spcPts val="0"/>
              </a:spcBef>
              <a:spcAft>
                <a:spcPts val="0"/>
              </a:spcAft>
            </a:pPr>
            <a:r>
              <a:rPr lang="en-US" sz="2000" dirty="0"/>
              <a:t>Share your answers with your partner and update your Quick-Write by comparing/contrasting these ideas.</a:t>
            </a:r>
          </a:p>
        </p:txBody>
      </p:sp>
      <p:sp>
        <p:nvSpPr>
          <p:cNvPr id="4" name="TextBox 3">
            <a:extLst>
              <a:ext uri="{FF2B5EF4-FFF2-40B4-BE49-F238E27FC236}">
                <a16:creationId xmlns:a16="http://schemas.microsoft.com/office/drawing/2014/main" id="{702292F2-AC33-4301-9F75-1252859EB73A}"/>
              </a:ext>
            </a:extLst>
          </p:cNvPr>
          <p:cNvSpPr txBox="1"/>
          <p:nvPr/>
        </p:nvSpPr>
        <p:spPr>
          <a:xfrm>
            <a:off x="978197" y="4125432"/>
            <a:ext cx="3508744" cy="2031325"/>
          </a:xfrm>
          <a:prstGeom prst="rect">
            <a:avLst/>
          </a:prstGeom>
          <a:solidFill>
            <a:srgbClr val="FFFFCC"/>
          </a:solidFill>
          <a:ln>
            <a:solidFill>
              <a:srgbClr val="0070C0"/>
            </a:solidFill>
          </a:ln>
        </p:spPr>
        <p:txBody>
          <a:bodyPr wrap="square" rtlCol="0">
            <a:spAutoFit/>
          </a:bodyPr>
          <a:lstStyle/>
          <a:p>
            <a:r>
              <a:rPr lang="en-US" b="1" dirty="0">
                <a:latin typeface="Calibri" panose="020F0502020204030204" pitchFamily="34" charset="0"/>
                <a:cs typeface="Calibri" panose="020F0502020204030204" pitchFamily="34" charset="0"/>
              </a:rPr>
              <a:t>25 Years After LA Riots </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What might Edward Chang, Carole Park, and Korean American merchants feel is part of the </a:t>
            </a:r>
            <a:r>
              <a:rPr lang="en-US" dirty="0" err="1">
                <a:latin typeface="Calibri" panose="020F0502020204030204" pitchFamily="34" charset="0"/>
                <a:cs typeface="Calibri" panose="020F0502020204030204" pitchFamily="34" charset="0"/>
              </a:rPr>
              <a:t>Saigu</a:t>
            </a:r>
            <a:r>
              <a:rPr lang="en-US" dirty="0">
                <a:latin typeface="Calibri" panose="020F0502020204030204" pitchFamily="34" charset="0"/>
                <a:cs typeface="Calibri" panose="020F0502020204030204" pitchFamily="34" charset="0"/>
              </a:rPr>
              <a:t> legacy? Make a list of these elements and add this answer to your Quick-Write.</a:t>
            </a:r>
          </a:p>
        </p:txBody>
      </p:sp>
      <p:sp>
        <p:nvSpPr>
          <p:cNvPr id="5" name="TextBox 4">
            <a:extLst>
              <a:ext uri="{FF2B5EF4-FFF2-40B4-BE49-F238E27FC236}">
                <a16:creationId xmlns:a16="http://schemas.microsoft.com/office/drawing/2014/main" id="{16327D2F-6FF1-4B2E-9041-BAB5CC41AE8B}"/>
              </a:ext>
            </a:extLst>
          </p:cNvPr>
          <p:cNvSpPr txBox="1"/>
          <p:nvPr/>
        </p:nvSpPr>
        <p:spPr>
          <a:xfrm>
            <a:off x="4657060" y="4125432"/>
            <a:ext cx="3710763" cy="2031325"/>
          </a:xfrm>
          <a:prstGeom prst="rect">
            <a:avLst/>
          </a:prstGeom>
          <a:solidFill>
            <a:schemeClr val="accent2">
              <a:lumMod val="20000"/>
              <a:lumOff val="80000"/>
            </a:schemeClr>
          </a:solidFill>
          <a:ln>
            <a:solidFill>
              <a:srgbClr val="0070C0"/>
            </a:solidFill>
          </a:ln>
        </p:spPr>
        <p:txBody>
          <a:bodyPr wrap="square" rtlCol="0">
            <a:spAutoFit/>
          </a:bodyPr>
          <a:lstStyle/>
          <a:p>
            <a:r>
              <a:rPr lang="en-US" b="1" dirty="0">
                <a:latin typeface="Calibri" panose="020F0502020204030204" pitchFamily="34" charset="0"/>
                <a:cs typeface="Calibri" panose="020F0502020204030204" pitchFamily="34" charset="0"/>
              </a:rPr>
              <a:t>Korean Liquor Store</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What might Soon Yoon, Simon Choi, and the Korean American Federation feel is part of the </a:t>
            </a:r>
            <a:r>
              <a:rPr lang="en-US" dirty="0" err="1">
                <a:latin typeface="Calibri" panose="020F0502020204030204" pitchFamily="34" charset="0"/>
                <a:cs typeface="Calibri" panose="020F0502020204030204" pitchFamily="34" charset="0"/>
              </a:rPr>
              <a:t>Saigu</a:t>
            </a:r>
            <a:r>
              <a:rPr lang="en-US" dirty="0">
                <a:latin typeface="Calibri" panose="020F0502020204030204" pitchFamily="34" charset="0"/>
                <a:cs typeface="Calibri" panose="020F0502020204030204" pitchFamily="34" charset="0"/>
              </a:rPr>
              <a:t> legacy? Make a list of these elements and add this answer to your Quick-Write.</a:t>
            </a:r>
          </a:p>
        </p:txBody>
      </p:sp>
    </p:spTree>
    <p:extLst>
      <p:ext uri="{BB962C8B-B14F-4D97-AF65-F5344CB8AC3E}">
        <p14:creationId xmlns:p14="http://schemas.microsoft.com/office/powerpoint/2010/main" val="918678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D574-6201-4BAC-9935-92DCD24F91D3}"/>
              </a:ext>
            </a:extLst>
          </p:cNvPr>
          <p:cNvSpPr>
            <a:spLocks noGrp="1"/>
          </p:cNvSpPr>
          <p:nvPr>
            <p:ph type="title"/>
          </p:nvPr>
        </p:nvSpPr>
        <p:spPr/>
        <p:txBody>
          <a:bodyPr>
            <a:normAutofit/>
          </a:bodyPr>
          <a:lstStyle/>
          <a:p>
            <a:r>
              <a:rPr lang="en-US" b="1" dirty="0"/>
              <a:t>Summative Assessment</a:t>
            </a:r>
            <a:endParaRPr lang="en-US" dirty="0"/>
          </a:p>
        </p:txBody>
      </p:sp>
      <p:sp>
        <p:nvSpPr>
          <p:cNvPr id="3" name="Text Placeholder 2">
            <a:extLst>
              <a:ext uri="{FF2B5EF4-FFF2-40B4-BE49-F238E27FC236}">
                <a16:creationId xmlns:a16="http://schemas.microsoft.com/office/drawing/2014/main" id="{8A1EA3BD-7DB5-4FC0-A8DA-981426FA85EA}"/>
              </a:ext>
            </a:extLst>
          </p:cNvPr>
          <p:cNvSpPr>
            <a:spLocks noGrp="1"/>
          </p:cNvSpPr>
          <p:nvPr>
            <p:ph type="body" idx="1"/>
          </p:nvPr>
        </p:nvSpPr>
        <p:spPr>
          <a:xfrm>
            <a:off x="1196340" y="3741789"/>
            <a:ext cx="6774180" cy="1512202"/>
          </a:xfrm>
        </p:spPr>
        <p:txBody>
          <a:bodyPr>
            <a:normAutofit/>
          </a:bodyPr>
          <a:lstStyle/>
          <a:p>
            <a:r>
              <a:rPr lang="en-US" sz="2400" b="1" dirty="0">
                <a:solidFill>
                  <a:srgbClr val="0070C0"/>
                </a:solidFill>
              </a:rPr>
              <a:t>Causes/Effects </a:t>
            </a:r>
            <a:r>
              <a:rPr lang="en-US" sz="2400" b="1" dirty="0"/>
              <a:t>T-Chart</a:t>
            </a:r>
            <a:r>
              <a:rPr lang="en-US" sz="2400" b="1" dirty="0">
                <a:solidFill>
                  <a:srgbClr val="0070C0"/>
                </a:solidFill>
              </a:rPr>
              <a:t>: The 1992 LA Civil Unrest</a:t>
            </a:r>
          </a:p>
        </p:txBody>
      </p:sp>
    </p:spTree>
    <p:extLst>
      <p:ext uri="{BB962C8B-B14F-4D97-AF65-F5344CB8AC3E}">
        <p14:creationId xmlns:p14="http://schemas.microsoft.com/office/powerpoint/2010/main" val="2088503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11A4B-8286-7B33-21F3-FDA2088CAB3A}"/>
              </a:ext>
            </a:extLst>
          </p:cNvPr>
          <p:cNvSpPr>
            <a:spLocks noGrp="1"/>
          </p:cNvSpPr>
          <p:nvPr>
            <p:ph type="title"/>
          </p:nvPr>
        </p:nvSpPr>
        <p:spPr/>
        <p:txBody>
          <a:bodyPr>
            <a:normAutofit fontScale="90000"/>
          </a:bodyPr>
          <a:lstStyle/>
          <a:p>
            <a:r>
              <a:rPr lang="en-US" sz="4800" b="1" dirty="0">
                <a:solidFill>
                  <a:srgbClr val="00B0F0"/>
                </a:solidFill>
              </a:rPr>
              <a:t>Cause/Effect </a:t>
            </a:r>
            <a:r>
              <a:rPr lang="en-US" sz="4800" b="1" dirty="0"/>
              <a:t>Relationships</a:t>
            </a:r>
          </a:p>
        </p:txBody>
      </p:sp>
      <p:graphicFrame>
        <p:nvGraphicFramePr>
          <p:cNvPr id="4" name="Content Placeholder 3">
            <a:extLst>
              <a:ext uri="{FF2B5EF4-FFF2-40B4-BE49-F238E27FC236}">
                <a16:creationId xmlns:a16="http://schemas.microsoft.com/office/drawing/2014/main" id="{8D80D297-DFE1-CF66-7DB6-075044D8DFF7}"/>
              </a:ext>
            </a:extLst>
          </p:cNvPr>
          <p:cNvGraphicFramePr>
            <a:graphicFrameLocks noGrp="1"/>
          </p:cNvGraphicFramePr>
          <p:nvPr>
            <p:ph idx="1"/>
            <p:extLst>
              <p:ext uri="{D42A27DB-BD31-4B8C-83A1-F6EECF244321}">
                <p14:modId xmlns:p14="http://schemas.microsoft.com/office/powerpoint/2010/main" val="2937604613"/>
              </p:ext>
            </p:extLst>
          </p:nvPr>
        </p:nvGraphicFramePr>
        <p:xfrm>
          <a:off x="1097280" y="2406535"/>
          <a:ext cx="7186354" cy="3772332"/>
        </p:xfrm>
        <a:graphic>
          <a:graphicData uri="http://schemas.openxmlformats.org/drawingml/2006/table">
            <a:tbl>
              <a:tblPr firstRow="1" bandRow="1">
                <a:tableStyleId>{5C22544A-7EE6-4342-B048-85BDC9FD1C3A}</a:tableStyleId>
              </a:tblPr>
              <a:tblGrid>
                <a:gridCol w="3593177">
                  <a:extLst>
                    <a:ext uri="{9D8B030D-6E8A-4147-A177-3AD203B41FA5}">
                      <a16:colId xmlns:a16="http://schemas.microsoft.com/office/drawing/2014/main" val="1739537492"/>
                    </a:ext>
                  </a:extLst>
                </a:gridCol>
                <a:gridCol w="3593177">
                  <a:extLst>
                    <a:ext uri="{9D8B030D-6E8A-4147-A177-3AD203B41FA5}">
                      <a16:colId xmlns:a16="http://schemas.microsoft.com/office/drawing/2014/main" val="917840959"/>
                    </a:ext>
                  </a:extLst>
                </a:gridCol>
              </a:tblGrid>
              <a:tr h="1964107">
                <a:tc gridSpan="2">
                  <a:txBody>
                    <a:bodyPr/>
                    <a:lstStyle/>
                    <a:p>
                      <a:r>
                        <a:rPr lang="en-US" sz="2000" dirty="0">
                          <a:latin typeface="Rockwell" panose="02060603020205020403" pitchFamily="18" charset="0"/>
                        </a:rPr>
                        <a:t>“Cause and Effect” </a:t>
                      </a:r>
                      <a:r>
                        <a:rPr lang="en-US" sz="2000" b="0" dirty="0">
                          <a:latin typeface="Rockwell" panose="02060603020205020403" pitchFamily="18" charset="0"/>
                        </a:rPr>
                        <a:t>is a relationship between events or things, where one is the result of the other or others. This is a combination of action and reaction.  Something happens (A cause) that leads to an outcome (an effect). There may be multiple cause for one effect, and multiple effects from one cause.</a:t>
                      </a:r>
                    </a:p>
                  </a:txBody>
                  <a:tcPr/>
                </a:tc>
                <a:tc hMerge="1">
                  <a:txBody>
                    <a:bodyPr/>
                    <a:lstStyle/>
                    <a:p>
                      <a:endParaRPr lang="en-US" dirty="0"/>
                    </a:p>
                  </a:txBody>
                  <a:tcPr/>
                </a:tc>
                <a:extLst>
                  <a:ext uri="{0D108BD9-81ED-4DB2-BD59-A6C34878D82A}">
                    <a16:rowId xmlns:a16="http://schemas.microsoft.com/office/drawing/2014/main" val="2593361444"/>
                  </a:ext>
                </a:extLst>
              </a:tr>
              <a:tr h="1808225">
                <a:tc>
                  <a:txBody>
                    <a:bodyPr/>
                    <a:lstStyle/>
                    <a:p>
                      <a:r>
                        <a:rPr lang="en-US" sz="2000" b="1" dirty="0">
                          <a:solidFill>
                            <a:srgbClr val="00B0F0"/>
                          </a:solidFill>
                          <a:latin typeface="Rockwell" panose="02060603020205020403" pitchFamily="18" charset="0"/>
                        </a:rPr>
                        <a:t>Cause</a:t>
                      </a:r>
                    </a:p>
                    <a:p>
                      <a:pPr marL="285750" indent="-285750">
                        <a:buFont typeface="Arial" panose="020B0604020202020204" pitchFamily="34" charset="0"/>
                        <a:buChar char="•"/>
                      </a:pPr>
                      <a:r>
                        <a:rPr lang="en-US" b="1" dirty="0">
                          <a:latin typeface="Rockwell" panose="02060603020205020403" pitchFamily="18" charset="0"/>
                        </a:rPr>
                        <a:t>It rained for four hours.</a:t>
                      </a:r>
                    </a:p>
                    <a:p>
                      <a:pPr marL="0" indent="0">
                        <a:buFont typeface="Arial" panose="020B0604020202020204" pitchFamily="34" charset="0"/>
                        <a:buNone/>
                      </a:pPr>
                      <a:endParaRPr lang="en-US" b="1" dirty="0">
                        <a:latin typeface="Rockwell" panose="02060603020205020403" pitchFamily="18" charset="0"/>
                      </a:endParaRPr>
                    </a:p>
                    <a:p>
                      <a:pPr marL="285750" indent="-285750">
                        <a:buFont typeface="Arial" panose="020B0604020202020204" pitchFamily="34" charset="0"/>
                        <a:buChar char="•"/>
                      </a:pPr>
                      <a:r>
                        <a:rPr lang="en-US" b="1" dirty="0">
                          <a:latin typeface="Rockwell" panose="02060603020205020403" pitchFamily="18" charset="0"/>
                        </a:rPr>
                        <a:t>She worked extra hours and saved her money.</a:t>
                      </a:r>
                    </a:p>
                  </a:txBody>
                  <a:tcPr/>
                </a:tc>
                <a:tc>
                  <a:txBody>
                    <a:bodyPr/>
                    <a:lstStyle/>
                    <a:p>
                      <a:r>
                        <a:rPr lang="en-US" sz="2000" b="1" dirty="0">
                          <a:solidFill>
                            <a:srgbClr val="00B0F0"/>
                          </a:solidFill>
                          <a:latin typeface="Rockwell" panose="02060603020205020403" pitchFamily="18" charset="0"/>
                        </a:rPr>
                        <a:t>Effect</a:t>
                      </a:r>
                    </a:p>
                    <a:p>
                      <a:pPr marL="285750" indent="-285750">
                        <a:buFont typeface="Arial" panose="020B0604020202020204" pitchFamily="34" charset="0"/>
                        <a:buChar char="•"/>
                      </a:pPr>
                      <a:r>
                        <a:rPr lang="en-US" b="1" dirty="0">
                          <a:latin typeface="Rockwell" panose="02060603020205020403" pitchFamily="18" charset="0"/>
                        </a:rPr>
                        <a:t>The road flooded and the dog was trapped in the water.</a:t>
                      </a:r>
                    </a:p>
                    <a:p>
                      <a:pPr marL="285750" indent="-285750">
                        <a:buFont typeface="Arial" panose="020B0604020202020204" pitchFamily="34" charset="0"/>
                        <a:buChar char="•"/>
                      </a:pPr>
                      <a:r>
                        <a:rPr lang="en-US" b="1" dirty="0">
                          <a:latin typeface="Rockwell" panose="02060603020205020403" pitchFamily="18" charset="0"/>
                        </a:rPr>
                        <a:t>She was able to pay for college.</a:t>
                      </a:r>
                    </a:p>
                  </a:txBody>
                  <a:tcPr/>
                </a:tc>
                <a:extLst>
                  <a:ext uri="{0D108BD9-81ED-4DB2-BD59-A6C34878D82A}">
                    <a16:rowId xmlns:a16="http://schemas.microsoft.com/office/drawing/2014/main" val="2927846387"/>
                  </a:ext>
                </a:extLst>
              </a:tr>
            </a:tbl>
          </a:graphicData>
        </a:graphic>
      </p:graphicFrame>
    </p:spTree>
    <p:extLst>
      <p:ext uri="{BB962C8B-B14F-4D97-AF65-F5344CB8AC3E}">
        <p14:creationId xmlns:p14="http://schemas.microsoft.com/office/powerpoint/2010/main" val="2159956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996A35-3B9A-4731-849C-7F16C95DDA04}"/>
              </a:ext>
            </a:extLst>
          </p:cNvPr>
          <p:cNvSpPr>
            <a:spLocks noGrp="1"/>
          </p:cNvSpPr>
          <p:nvPr>
            <p:ph type="title"/>
          </p:nvPr>
        </p:nvSpPr>
        <p:spPr/>
        <p:txBody>
          <a:bodyPr>
            <a:normAutofit fontScale="90000"/>
          </a:bodyPr>
          <a:lstStyle/>
          <a:p>
            <a:r>
              <a:rPr lang="en-US" b="1" dirty="0"/>
              <a:t>T-Chart of </a:t>
            </a:r>
            <a:r>
              <a:rPr lang="en-US" b="1" dirty="0">
                <a:solidFill>
                  <a:srgbClr val="00B0F0"/>
                </a:solidFill>
              </a:rPr>
              <a:t>Causes/Effects </a:t>
            </a:r>
            <a:r>
              <a:rPr lang="en-US" b="1" dirty="0"/>
              <a:t>of the 1992 LA Civil Unrest</a:t>
            </a:r>
          </a:p>
        </p:txBody>
      </p:sp>
      <p:sp>
        <p:nvSpPr>
          <p:cNvPr id="5" name="Content Placeholder 4">
            <a:extLst>
              <a:ext uri="{FF2B5EF4-FFF2-40B4-BE49-F238E27FC236}">
                <a16:creationId xmlns:a16="http://schemas.microsoft.com/office/drawing/2014/main" id="{44896174-A24E-4A53-9976-A7DC01FCCC43}"/>
              </a:ext>
            </a:extLst>
          </p:cNvPr>
          <p:cNvSpPr>
            <a:spLocks noGrp="1"/>
          </p:cNvSpPr>
          <p:nvPr>
            <p:ph idx="1"/>
          </p:nvPr>
        </p:nvSpPr>
        <p:spPr>
          <a:xfrm>
            <a:off x="645237" y="2497666"/>
            <a:ext cx="4267005" cy="3743646"/>
          </a:xfrm>
        </p:spPr>
        <p:txBody>
          <a:bodyPr>
            <a:normAutofit fontScale="92500" lnSpcReduction="10000"/>
          </a:bodyPr>
          <a:lstStyle/>
          <a:p>
            <a:r>
              <a:rPr lang="en-US" dirty="0"/>
              <a:t>Using the Causes/Effects T-Chart to students, identify and explain at least five causes and effects of the 1992 LA Civil Unrest. </a:t>
            </a:r>
          </a:p>
          <a:p>
            <a:r>
              <a:rPr lang="en-US" dirty="0"/>
              <a:t>Draw ideas from lectures, readings, and your completed Timeline, Justice T-Chart, Legacy Project Interview Analysis, and Legacy Quick-Write assignments.</a:t>
            </a:r>
          </a:p>
          <a:p>
            <a:r>
              <a:rPr lang="en-US" dirty="0"/>
              <a:t>You may also use the Web.</a:t>
            </a:r>
          </a:p>
          <a:p>
            <a:endParaRPr lang="en-US" dirty="0"/>
          </a:p>
        </p:txBody>
      </p:sp>
      <p:pic>
        <p:nvPicPr>
          <p:cNvPr id="7" name="Picture 6">
            <a:extLst>
              <a:ext uri="{FF2B5EF4-FFF2-40B4-BE49-F238E27FC236}">
                <a16:creationId xmlns:a16="http://schemas.microsoft.com/office/drawing/2014/main" id="{FA2D20BE-34EC-4C51-8208-650090E4FE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2854841"/>
            <a:ext cx="3260892" cy="2540130"/>
          </a:xfrm>
          <a:prstGeom prst="rect">
            <a:avLst/>
          </a:prstGeom>
        </p:spPr>
      </p:pic>
    </p:spTree>
    <p:extLst>
      <p:ext uri="{BB962C8B-B14F-4D97-AF65-F5344CB8AC3E}">
        <p14:creationId xmlns:p14="http://schemas.microsoft.com/office/powerpoint/2010/main" val="3849654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1381C-A46F-44F5-8FF4-6D4683807026}"/>
              </a:ext>
            </a:extLst>
          </p:cNvPr>
          <p:cNvSpPr>
            <a:spLocks noGrp="1"/>
          </p:cNvSpPr>
          <p:nvPr>
            <p:ph type="title"/>
          </p:nvPr>
        </p:nvSpPr>
        <p:spPr>
          <a:xfrm>
            <a:off x="914400" y="915337"/>
            <a:ext cx="7272670" cy="1303867"/>
          </a:xfrm>
        </p:spPr>
        <p:txBody>
          <a:bodyPr>
            <a:normAutofit fontScale="90000"/>
          </a:bodyPr>
          <a:lstStyle/>
          <a:p>
            <a:r>
              <a:rPr lang="en-US" b="1" dirty="0"/>
              <a:t>Causes/Effects T-Chart Scoring Guide</a:t>
            </a:r>
          </a:p>
        </p:txBody>
      </p:sp>
      <p:graphicFrame>
        <p:nvGraphicFramePr>
          <p:cNvPr id="4" name="Content Placeholder 3">
            <a:extLst>
              <a:ext uri="{FF2B5EF4-FFF2-40B4-BE49-F238E27FC236}">
                <a16:creationId xmlns:a16="http://schemas.microsoft.com/office/drawing/2014/main" id="{FD3EC5CC-ED70-4E9E-9BD1-D192B9573705}"/>
              </a:ext>
            </a:extLst>
          </p:cNvPr>
          <p:cNvGraphicFramePr>
            <a:graphicFrameLocks noGrp="1"/>
          </p:cNvGraphicFramePr>
          <p:nvPr>
            <p:ph idx="1"/>
            <p:extLst>
              <p:ext uri="{D42A27DB-BD31-4B8C-83A1-F6EECF244321}">
                <p14:modId xmlns:p14="http://schemas.microsoft.com/office/powerpoint/2010/main" val="2210563743"/>
              </p:ext>
            </p:extLst>
          </p:nvPr>
        </p:nvGraphicFramePr>
        <p:xfrm>
          <a:off x="754911" y="2973939"/>
          <a:ext cx="7634177" cy="3405596"/>
        </p:xfrm>
        <a:graphic>
          <a:graphicData uri="http://schemas.openxmlformats.org/drawingml/2006/table">
            <a:tbl>
              <a:tblPr firstRow="1" bandRow="1">
                <a:tableStyleId>{5C22544A-7EE6-4342-B048-85BDC9FD1C3A}</a:tableStyleId>
              </a:tblPr>
              <a:tblGrid>
                <a:gridCol w="5486401">
                  <a:extLst>
                    <a:ext uri="{9D8B030D-6E8A-4147-A177-3AD203B41FA5}">
                      <a16:colId xmlns:a16="http://schemas.microsoft.com/office/drawing/2014/main" val="45486403"/>
                    </a:ext>
                  </a:extLst>
                </a:gridCol>
                <a:gridCol w="2147776">
                  <a:extLst>
                    <a:ext uri="{9D8B030D-6E8A-4147-A177-3AD203B41FA5}">
                      <a16:colId xmlns:a16="http://schemas.microsoft.com/office/drawing/2014/main" val="355210859"/>
                    </a:ext>
                  </a:extLst>
                </a:gridCol>
              </a:tblGrid>
              <a:tr h="353095">
                <a:tc>
                  <a:txBody>
                    <a:bodyPr/>
                    <a:lstStyle/>
                    <a:p>
                      <a:r>
                        <a:rPr lang="en-US" dirty="0">
                          <a:latin typeface="Calibri" panose="020F0502020204030204" pitchFamily="34" charset="0"/>
                          <a:cs typeface="Calibri" panose="020F0502020204030204" pitchFamily="34" charset="0"/>
                        </a:rPr>
                        <a:t>Requirement</a:t>
                      </a:r>
                    </a:p>
                  </a:txBody>
                  <a:tcPr/>
                </a:tc>
                <a:tc>
                  <a:txBody>
                    <a:bodyPr/>
                    <a:lstStyle/>
                    <a:p>
                      <a:r>
                        <a:rPr lang="en-US" dirty="0">
                          <a:latin typeface="Calibri" panose="020F0502020204030204" pitchFamily="34" charset="0"/>
                          <a:cs typeface="Calibri" panose="020F0502020204030204" pitchFamily="34" charset="0"/>
                        </a:rPr>
                        <a:t>Points (100 possible)</a:t>
                      </a:r>
                    </a:p>
                  </a:txBody>
                  <a:tcPr/>
                </a:tc>
                <a:extLst>
                  <a:ext uri="{0D108BD9-81ED-4DB2-BD59-A6C34878D82A}">
                    <a16:rowId xmlns:a16="http://schemas.microsoft.com/office/drawing/2014/main" val="478654776"/>
                  </a:ext>
                </a:extLst>
              </a:tr>
              <a:tr h="1211036">
                <a:tc>
                  <a:txBody>
                    <a:bodyPr/>
                    <a:lstStyle/>
                    <a:p>
                      <a:r>
                        <a:rPr lang="en-US" b="1" dirty="0">
                          <a:latin typeface="Calibri" panose="020F0502020204030204" pitchFamily="34" charset="0"/>
                          <a:cs typeface="Calibri" panose="020F0502020204030204" pitchFamily="34" charset="0"/>
                        </a:rPr>
                        <a:t>Causes</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Descriptive title of cause</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Minimum 50-word relevant explanation that includes time frame of and who was involved in cause</a:t>
                      </a:r>
                    </a:p>
                  </a:txBody>
                  <a:tcPr anchor="ctr"/>
                </a:tc>
                <a:tc>
                  <a:txBody>
                    <a:bodyPr/>
                    <a:lstStyle/>
                    <a:p>
                      <a:r>
                        <a:rPr lang="en-US" dirty="0">
                          <a:latin typeface="Calibri" panose="020F0502020204030204" pitchFamily="34" charset="0"/>
                          <a:cs typeface="Calibri" panose="020F0502020204030204" pitchFamily="34" charset="0"/>
                        </a:rPr>
                        <a:t>5 @ 10 each = 50 pts</a:t>
                      </a:r>
                    </a:p>
                  </a:txBody>
                  <a:tcPr anchor="ctr"/>
                </a:tc>
                <a:extLst>
                  <a:ext uri="{0D108BD9-81ED-4DB2-BD59-A6C34878D82A}">
                    <a16:rowId xmlns:a16="http://schemas.microsoft.com/office/drawing/2014/main" val="623679171"/>
                  </a:ext>
                </a:extLst>
              </a:tr>
              <a:tr h="1158949">
                <a:tc>
                  <a:txBody>
                    <a:bodyPr/>
                    <a:lstStyle/>
                    <a:p>
                      <a:r>
                        <a:rPr lang="en-US" b="1" dirty="0">
                          <a:latin typeface="Calibri" panose="020F0502020204030204" pitchFamily="34" charset="0"/>
                          <a:cs typeface="Calibri" panose="020F0502020204030204" pitchFamily="34" charset="0"/>
                        </a:rPr>
                        <a:t>Effects</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Descriptive title of cause</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Minimum 50-word relevant explanation that includes time frame of and who was impacted by effect</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5 @ 10 each = 50 pts</a:t>
                      </a:r>
                    </a:p>
                  </a:txBody>
                  <a:tcPr anchor="ctr"/>
                </a:tc>
                <a:extLst>
                  <a:ext uri="{0D108BD9-81ED-4DB2-BD59-A6C34878D82A}">
                    <a16:rowId xmlns:a16="http://schemas.microsoft.com/office/drawing/2014/main" val="3890550284"/>
                  </a:ext>
                </a:extLst>
              </a:tr>
              <a:tr h="617917">
                <a:tc>
                  <a:txBody>
                    <a:bodyPr/>
                    <a:lstStyle/>
                    <a:p>
                      <a:pPr marL="0" indent="0">
                        <a:buFont typeface="Arial" panose="020B0604020202020204" pitchFamily="34" charset="0"/>
                        <a:buNone/>
                      </a:pPr>
                      <a:r>
                        <a:rPr lang="en-US" dirty="0">
                          <a:latin typeface="Calibri" panose="020F0502020204030204" pitchFamily="34" charset="0"/>
                          <a:cs typeface="Calibri" panose="020F0502020204030204" pitchFamily="34" charset="0"/>
                        </a:rPr>
                        <a:t>Typed, minimum grammar and spelling errors, use of complete sentences, well organized</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10-point deduction</a:t>
                      </a:r>
                    </a:p>
                  </a:txBody>
                  <a:tcPr anchor="ctr"/>
                </a:tc>
                <a:extLst>
                  <a:ext uri="{0D108BD9-81ED-4DB2-BD59-A6C34878D82A}">
                    <a16:rowId xmlns:a16="http://schemas.microsoft.com/office/drawing/2014/main" val="3382469919"/>
                  </a:ext>
                </a:extLst>
              </a:tr>
            </a:tbl>
          </a:graphicData>
        </a:graphic>
      </p:graphicFrame>
      <p:sp>
        <p:nvSpPr>
          <p:cNvPr id="5" name="TextBox 4">
            <a:extLst>
              <a:ext uri="{FF2B5EF4-FFF2-40B4-BE49-F238E27FC236}">
                <a16:creationId xmlns:a16="http://schemas.microsoft.com/office/drawing/2014/main" id="{40B5A071-D46E-43A3-BF61-DAA91AF7923B}"/>
              </a:ext>
            </a:extLst>
          </p:cNvPr>
          <p:cNvSpPr txBox="1"/>
          <p:nvPr/>
        </p:nvSpPr>
        <p:spPr>
          <a:xfrm>
            <a:off x="754911" y="2328530"/>
            <a:ext cx="7634177" cy="64633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This T-Chart is assigned in lieu of an essay, but causes and effects should be carefully composed as though each item is part of an essay.</a:t>
            </a:r>
          </a:p>
        </p:txBody>
      </p:sp>
    </p:spTree>
    <p:extLst>
      <p:ext uri="{BB962C8B-B14F-4D97-AF65-F5344CB8AC3E}">
        <p14:creationId xmlns:p14="http://schemas.microsoft.com/office/powerpoint/2010/main" val="2998180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D574-6201-4BAC-9935-92DCD24F91D3}"/>
              </a:ext>
            </a:extLst>
          </p:cNvPr>
          <p:cNvSpPr>
            <a:spLocks noGrp="1"/>
          </p:cNvSpPr>
          <p:nvPr>
            <p:ph type="title"/>
          </p:nvPr>
        </p:nvSpPr>
        <p:spPr/>
        <p:txBody>
          <a:bodyPr>
            <a:normAutofit/>
          </a:bodyPr>
          <a:lstStyle/>
          <a:p>
            <a:r>
              <a:rPr lang="en-US" b="1" dirty="0"/>
              <a:t>Reading/Writing Extension</a:t>
            </a:r>
            <a:endParaRPr lang="en-US" dirty="0"/>
          </a:p>
        </p:txBody>
      </p:sp>
      <p:sp>
        <p:nvSpPr>
          <p:cNvPr id="3" name="Text Placeholder 2">
            <a:extLst>
              <a:ext uri="{FF2B5EF4-FFF2-40B4-BE49-F238E27FC236}">
                <a16:creationId xmlns:a16="http://schemas.microsoft.com/office/drawing/2014/main" id="{8A1EA3BD-7DB5-4FC0-A8DA-981426FA85EA}"/>
              </a:ext>
            </a:extLst>
          </p:cNvPr>
          <p:cNvSpPr>
            <a:spLocks noGrp="1"/>
          </p:cNvSpPr>
          <p:nvPr>
            <p:ph type="body" idx="1"/>
          </p:nvPr>
        </p:nvSpPr>
        <p:spPr>
          <a:xfrm>
            <a:off x="1196340" y="3741789"/>
            <a:ext cx="6774180" cy="1512202"/>
          </a:xfrm>
        </p:spPr>
        <p:txBody>
          <a:bodyPr>
            <a:normAutofit/>
          </a:bodyPr>
          <a:lstStyle/>
          <a:p>
            <a:r>
              <a:rPr lang="en-US" sz="2400" b="1" dirty="0">
                <a:solidFill>
                  <a:srgbClr val="0070C0"/>
                </a:solidFill>
              </a:rPr>
              <a:t>Autobiographical Book Review</a:t>
            </a:r>
          </a:p>
          <a:p>
            <a:r>
              <a:rPr lang="en-US" sz="2400" b="1" dirty="0">
                <a:solidFill>
                  <a:srgbClr val="0070C0"/>
                </a:solidFill>
              </a:rPr>
              <a:t>Autobiographical Essay</a:t>
            </a:r>
          </a:p>
        </p:txBody>
      </p:sp>
    </p:spTree>
    <p:extLst>
      <p:ext uri="{BB962C8B-B14F-4D97-AF65-F5344CB8AC3E}">
        <p14:creationId xmlns:p14="http://schemas.microsoft.com/office/powerpoint/2010/main" val="3937829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24843-E02F-453B-B981-BFE4B30C2C15}"/>
              </a:ext>
            </a:extLst>
          </p:cNvPr>
          <p:cNvSpPr>
            <a:spLocks noGrp="1"/>
          </p:cNvSpPr>
          <p:nvPr>
            <p:ph type="title"/>
          </p:nvPr>
        </p:nvSpPr>
        <p:spPr/>
        <p:txBody>
          <a:bodyPr>
            <a:normAutofit/>
          </a:bodyPr>
          <a:lstStyle/>
          <a:p>
            <a:r>
              <a:rPr lang="en-US" b="1" dirty="0"/>
              <a:t>Activity 7.1 Questions</a:t>
            </a:r>
          </a:p>
        </p:txBody>
      </p:sp>
      <p:sp>
        <p:nvSpPr>
          <p:cNvPr id="3" name="Content Placeholder 2">
            <a:extLst>
              <a:ext uri="{FF2B5EF4-FFF2-40B4-BE49-F238E27FC236}">
                <a16:creationId xmlns:a16="http://schemas.microsoft.com/office/drawing/2014/main" id="{CD543AEF-B773-4FD6-9349-9445B00A0B92}"/>
              </a:ext>
            </a:extLst>
          </p:cNvPr>
          <p:cNvSpPr>
            <a:spLocks noGrp="1"/>
          </p:cNvSpPr>
          <p:nvPr>
            <p:ph idx="1"/>
          </p:nvPr>
        </p:nvSpPr>
        <p:spPr>
          <a:xfrm>
            <a:off x="740465" y="2335696"/>
            <a:ext cx="7663070" cy="3796748"/>
          </a:xfrm>
        </p:spPr>
        <p:txBody>
          <a:bodyPr>
            <a:noAutofit/>
          </a:bodyPr>
          <a:lstStyle/>
          <a:p>
            <a:r>
              <a:rPr lang="en-US" dirty="0"/>
              <a:t>What events occurred during the 1992 LA Civil Unrest?  </a:t>
            </a:r>
          </a:p>
          <a:p>
            <a:r>
              <a:rPr lang="en-US" dirty="0"/>
              <a:t>Who was involved in the unrest and what were their roles?</a:t>
            </a:r>
          </a:p>
          <a:p>
            <a:r>
              <a:rPr lang="en-US" dirty="0"/>
              <a:t>What were some outcomes of the unrest?</a:t>
            </a:r>
          </a:p>
          <a:p>
            <a:r>
              <a:rPr lang="en-US" dirty="0"/>
              <a:t>How does civil unrest affect communities who have limited access to financial or social support?</a:t>
            </a:r>
          </a:p>
          <a:p>
            <a:r>
              <a:rPr lang="en-US" dirty="0"/>
              <a:t>How has this incident shaped issues of justice and injustice for Korean Americans?</a:t>
            </a:r>
          </a:p>
        </p:txBody>
      </p:sp>
    </p:spTree>
    <p:extLst>
      <p:ext uri="{BB962C8B-B14F-4D97-AF65-F5344CB8AC3E}">
        <p14:creationId xmlns:p14="http://schemas.microsoft.com/office/powerpoint/2010/main" val="509458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D702-A32B-4588-85A1-569F7F4E74F4}"/>
              </a:ext>
            </a:extLst>
          </p:cNvPr>
          <p:cNvSpPr>
            <a:spLocks noGrp="1"/>
          </p:cNvSpPr>
          <p:nvPr>
            <p:ph type="title"/>
          </p:nvPr>
        </p:nvSpPr>
        <p:spPr/>
        <p:txBody>
          <a:bodyPr/>
          <a:lstStyle/>
          <a:p>
            <a:r>
              <a:rPr lang="en-US" b="1" dirty="0"/>
              <a:t>Brainstorm Definitions</a:t>
            </a:r>
          </a:p>
        </p:txBody>
      </p:sp>
      <p:grpSp>
        <p:nvGrpSpPr>
          <p:cNvPr id="12" name="Group 11">
            <a:extLst>
              <a:ext uri="{FF2B5EF4-FFF2-40B4-BE49-F238E27FC236}">
                <a16:creationId xmlns:a16="http://schemas.microsoft.com/office/drawing/2014/main" id="{E3177235-DB38-4EE9-BA96-734D86D740FA}"/>
              </a:ext>
            </a:extLst>
          </p:cNvPr>
          <p:cNvGrpSpPr/>
          <p:nvPr/>
        </p:nvGrpSpPr>
        <p:grpSpPr>
          <a:xfrm>
            <a:off x="1010635" y="3322700"/>
            <a:ext cx="3409691" cy="2752062"/>
            <a:chOff x="1010635" y="3322700"/>
            <a:chExt cx="3409691" cy="2752062"/>
          </a:xfrm>
        </p:grpSpPr>
        <p:sp>
          <p:nvSpPr>
            <p:cNvPr id="4" name="TextBox 3">
              <a:extLst>
                <a:ext uri="{FF2B5EF4-FFF2-40B4-BE49-F238E27FC236}">
                  <a16:creationId xmlns:a16="http://schemas.microsoft.com/office/drawing/2014/main" id="{F1360309-707A-4DC5-8978-18C21F74EA10}"/>
                </a:ext>
              </a:extLst>
            </p:cNvPr>
            <p:cNvSpPr txBox="1"/>
            <p:nvPr/>
          </p:nvSpPr>
          <p:spPr>
            <a:xfrm>
              <a:off x="1230558" y="3467822"/>
              <a:ext cx="3189768" cy="1200329"/>
            </a:xfrm>
            <a:prstGeom prst="rect">
              <a:avLst/>
            </a:prstGeom>
            <a:noFill/>
          </p:spPr>
          <p:txBody>
            <a:bodyPr wrap="square" rtlCol="0">
              <a:spAutoFit/>
            </a:bodyPr>
            <a:lstStyle/>
            <a:p>
              <a:pPr algn="ctr"/>
              <a:r>
                <a:rPr lang="en-US" sz="3600" b="1" dirty="0">
                  <a:latin typeface="Arial Black" panose="020B0A04020102020204" pitchFamily="34" charset="0"/>
                </a:rPr>
                <a:t>CIVIL UNREST</a:t>
              </a:r>
            </a:p>
          </p:txBody>
        </p:sp>
        <p:sp>
          <p:nvSpPr>
            <p:cNvPr id="5" name="TextBox 4">
              <a:extLst>
                <a:ext uri="{FF2B5EF4-FFF2-40B4-BE49-F238E27FC236}">
                  <a16:creationId xmlns:a16="http://schemas.microsoft.com/office/drawing/2014/main" id="{272C589A-4F50-47CB-A73E-E236F2D894F4}"/>
                </a:ext>
              </a:extLst>
            </p:cNvPr>
            <p:cNvSpPr txBox="1"/>
            <p:nvPr/>
          </p:nvSpPr>
          <p:spPr>
            <a:xfrm>
              <a:off x="1652485" y="4212714"/>
              <a:ext cx="1768406" cy="1862048"/>
            </a:xfrm>
            <a:prstGeom prst="rect">
              <a:avLst/>
            </a:prstGeom>
            <a:noFill/>
          </p:spPr>
          <p:txBody>
            <a:bodyPr wrap="square" rtlCol="0">
              <a:spAutoFit/>
            </a:bodyPr>
            <a:lstStyle/>
            <a:p>
              <a:pPr algn="ctr"/>
              <a:r>
                <a:rPr lang="en-US" sz="11500" b="1" dirty="0">
                  <a:solidFill>
                    <a:srgbClr val="FF0000"/>
                  </a:solidFill>
                  <a:latin typeface="Bodoni MT Poster Compressed" panose="02070706080601050204" pitchFamily="18" charset="0"/>
                </a:rPr>
                <a:t>riot</a:t>
              </a:r>
            </a:p>
          </p:txBody>
        </p:sp>
        <p:sp>
          <p:nvSpPr>
            <p:cNvPr id="6" name="TextBox 5">
              <a:extLst>
                <a:ext uri="{FF2B5EF4-FFF2-40B4-BE49-F238E27FC236}">
                  <a16:creationId xmlns:a16="http://schemas.microsoft.com/office/drawing/2014/main" id="{AFF34E14-650B-4852-ABD8-EA35B617A8F0}"/>
                </a:ext>
              </a:extLst>
            </p:cNvPr>
            <p:cNvSpPr txBox="1"/>
            <p:nvPr/>
          </p:nvSpPr>
          <p:spPr>
            <a:xfrm>
              <a:off x="1010635" y="3322700"/>
              <a:ext cx="923330" cy="2563715"/>
            </a:xfrm>
            <a:prstGeom prst="rect">
              <a:avLst/>
            </a:prstGeom>
            <a:noFill/>
          </p:spPr>
          <p:txBody>
            <a:bodyPr vert="vert270" wrap="square" rtlCol="0">
              <a:spAutoFit/>
            </a:bodyPr>
            <a:lstStyle/>
            <a:p>
              <a:pPr algn="ctr"/>
              <a:r>
                <a:rPr lang="en-US" sz="4800" b="1" dirty="0">
                  <a:solidFill>
                    <a:schemeClr val="accent3"/>
                  </a:solidFill>
                  <a:latin typeface="Tw Cen MT Condensed Extra Bold" panose="020B0803020202020204" pitchFamily="34" charset="0"/>
                </a:rPr>
                <a:t>UPRISING</a:t>
              </a:r>
              <a:endParaRPr lang="en-US" sz="4400" b="1" dirty="0">
                <a:solidFill>
                  <a:schemeClr val="accent3"/>
                </a:solidFill>
                <a:latin typeface="Tw Cen MT Condensed Extra Bold" panose="020B0803020202020204" pitchFamily="34" charset="0"/>
              </a:endParaRPr>
            </a:p>
          </p:txBody>
        </p:sp>
      </p:grpSp>
      <p:grpSp>
        <p:nvGrpSpPr>
          <p:cNvPr id="13" name="Group 12">
            <a:extLst>
              <a:ext uri="{FF2B5EF4-FFF2-40B4-BE49-F238E27FC236}">
                <a16:creationId xmlns:a16="http://schemas.microsoft.com/office/drawing/2014/main" id="{B7735B61-3D4A-47D1-BDA4-BC4160CE236B}"/>
              </a:ext>
            </a:extLst>
          </p:cNvPr>
          <p:cNvGrpSpPr/>
          <p:nvPr/>
        </p:nvGrpSpPr>
        <p:grpSpPr>
          <a:xfrm>
            <a:off x="4440865" y="4021820"/>
            <a:ext cx="4209742" cy="1611139"/>
            <a:chOff x="4440865" y="4021820"/>
            <a:chExt cx="4209742" cy="1611139"/>
          </a:xfrm>
        </p:grpSpPr>
        <p:sp>
          <p:nvSpPr>
            <p:cNvPr id="7" name="TextBox 6">
              <a:extLst>
                <a:ext uri="{FF2B5EF4-FFF2-40B4-BE49-F238E27FC236}">
                  <a16:creationId xmlns:a16="http://schemas.microsoft.com/office/drawing/2014/main" id="{94281314-9A69-4BFB-B7D9-032EF149078C}"/>
                </a:ext>
              </a:extLst>
            </p:cNvPr>
            <p:cNvSpPr txBox="1"/>
            <p:nvPr/>
          </p:nvSpPr>
          <p:spPr>
            <a:xfrm>
              <a:off x="4723674" y="5048184"/>
              <a:ext cx="3189768" cy="584775"/>
            </a:xfrm>
            <a:prstGeom prst="rect">
              <a:avLst/>
            </a:prstGeom>
            <a:noFill/>
          </p:spPr>
          <p:txBody>
            <a:bodyPr wrap="square" rtlCol="0">
              <a:spAutoFit/>
            </a:bodyPr>
            <a:lstStyle/>
            <a:p>
              <a:pPr algn="ctr"/>
              <a:r>
                <a:rPr lang="en-US" sz="3200" b="1" i="1" dirty="0">
                  <a:effectLst>
                    <a:outerShdw blurRad="38100" dist="38100" dir="2700000" algn="tl">
                      <a:srgbClr val="000000">
                        <a:alpha val="43137"/>
                      </a:srgbClr>
                    </a:outerShdw>
                  </a:effectLst>
                  <a:latin typeface="Arial Black" panose="020B0A04020102020204" pitchFamily="34" charset="0"/>
                </a:rPr>
                <a:t>advocate</a:t>
              </a:r>
            </a:p>
          </p:txBody>
        </p:sp>
        <p:sp>
          <p:nvSpPr>
            <p:cNvPr id="8" name="TextBox 7">
              <a:extLst>
                <a:ext uri="{FF2B5EF4-FFF2-40B4-BE49-F238E27FC236}">
                  <a16:creationId xmlns:a16="http://schemas.microsoft.com/office/drawing/2014/main" id="{F8E107FD-F662-43F9-B3E6-0318F0953E59}"/>
                </a:ext>
              </a:extLst>
            </p:cNvPr>
            <p:cNvSpPr txBox="1"/>
            <p:nvPr/>
          </p:nvSpPr>
          <p:spPr>
            <a:xfrm>
              <a:off x="5460839" y="4545391"/>
              <a:ext cx="3189768" cy="584775"/>
            </a:xfrm>
            <a:prstGeom prst="rect">
              <a:avLst/>
            </a:prstGeom>
            <a:noFill/>
          </p:spPr>
          <p:txBody>
            <a:bodyPr wrap="square" rtlCol="0">
              <a:spAutoFit/>
            </a:bodyPr>
            <a:lstStyle/>
            <a:p>
              <a:pPr algn="ctr"/>
              <a:r>
                <a:rPr lang="en-US" sz="3200" b="1" dirty="0">
                  <a:solidFill>
                    <a:schemeClr val="accent4"/>
                  </a:solidFill>
                  <a:latin typeface="Arial Black" panose="020B0A04020102020204" pitchFamily="34" charset="0"/>
                </a:rPr>
                <a:t>INJUSTICE</a:t>
              </a:r>
            </a:p>
          </p:txBody>
        </p:sp>
        <p:sp>
          <p:nvSpPr>
            <p:cNvPr id="9" name="TextBox 8">
              <a:extLst>
                <a:ext uri="{FF2B5EF4-FFF2-40B4-BE49-F238E27FC236}">
                  <a16:creationId xmlns:a16="http://schemas.microsoft.com/office/drawing/2014/main" id="{8826C53F-88AC-4945-920F-4370B0AB74A9}"/>
                </a:ext>
              </a:extLst>
            </p:cNvPr>
            <p:cNvSpPr txBox="1"/>
            <p:nvPr/>
          </p:nvSpPr>
          <p:spPr>
            <a:xfrm>
              <a:off x="4440865" y="4021820"/>
              <a:ext cx="3189768" cy="707886"/>
            </a:xfrm>
            <a:prstGeom prst="rect">
              <a:avLst/>
            </a:prstGeom>
            <a:noFill/>
          </p:spPr>
          <p:txBody>
            <a:bodyPr wrap="square" rtlCol="0">
              <a:spAutoFit/>
            </a:bodyPr>
            <a:lstStyle/>
            <a:p>
              <a:pPr algn="ctr"/>
              <a:r>
                <a:rPr lang="en-US" sz="4000" b="1" dirty="0">
                  <a:solidFill>
                    <a:srgbClr val="00B0F0"/>
                  </a:solidFill>
                  <a:latin typeface="Arial Black" panose="020B0A04020102020204" pitchFamily="34" charset="0"/>
                </a:rPr>
                <a:t>JUSTICE</a:t>
              </a:r>
            </a:p>
          </p:txBody>
        </p:sp>
      </p:grpSp>
      <p:sp>
        <p:nvSpPr>
          <p:cNvPr id="11" name="Content Placeholder 10">
            <a:extLst>
              <a:ext uri="{FF2B5EF4-FFF2-40B4-BE49-F238E27FC236}">
                <a16:creationId xmlns:a16="http://schemas.microsoft.com/office/drawing/2014/main" id="{2433289E-6359-4351-9BFC-3A273BBE6A43}"/>
              </a:ext>
            </a:extLst>
          </p:cNvPr>
          <p:cNvSpPr>
            <a:spLocks noGrp="1"/>
          </p:cNvSpPr>
          <p:nvPr>
            <p:ph idx="1"/>
          </p:nvPr>
        </p:nvSpPr>
        <p:spPr>
          <a:xfrm>
            <a:off x="854837" y="2413103"/>
            <a:ext cx="7434326" cy="891248"/>
          </a:xfrm>
        </p:spPr>
        <p:txBody>
          <a:bodyPr>
            <a:normAutofit/>
          </a:bodyPr>
          <a:lstStyle/>
          <a:p>
            <a:pPr marL="0" indent="0" algn="ctr">
              <a:spcBef>
                <a:spcPts val="0"/>
              </a:spcBef>
              <a:spcAft>
                <a:spcPts val="0"/>
              </a:spcAft>
              <a:buNone/>
            </a:pPr>
            <a:r>
              <a:rPr lang="en-US" sz="2000" dirty="0"/>
              <a:t>In pairs or groups, define the following six terms. </a:t>
            </a:r>
          </a:p>
          <a:p>
            <a:pPr marL="0" indent="0" algn="ctr">
              <a:spcBef>
                <a:spcPts val="0"/>
              </a:spcBef>
              <a:spcAft>
                <a:spcPts val="0"/>
              </a:spcAft>
              <a:buNone/>
            </a:pPr>
            <a:r>
              <a:rPr lang="en-US" sz="2000" dirty="0"/>
              <a:t>Be prepared to share your ideas.</a:t>
            </a:r>
          </a:p>
        </p:txBody>
      </p:sp>
    </p:spTree>
    <p:extLst>
      <p:ext uri="{BB962C8B-B14F-4D97-AF65-F5344CB8AC3E}">
        <p14:creationId xmlns:p14="http://schemas.microsoft.com/office/powerpoint/2010/main" val="460077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FEA4E-B7A0-406A-A444-4D1A301A33E3}"/>
              </a:ext>
            </a:extLst>
          </p:cNvPr>
          <p:cNvSpPr>
            <a:spLocks noGrp="1"/>
          </p:cNvSpPr>
          <p:nvPr>
            <p:ph type="title"/>
          </p:nvPr>
        </p:nvSpPr>
        <p:spPr/>
        <p:txBody>
          <a:bodyPr/>
          <a:lstStyle/>
          <a:p>
            <a:r>
              <a:rPr lang="en-US" b="1" dirty="0"/>
              <a:t>What Was Saigu?</a:t>
            </a:r>
          </a:p>
        </p:txBody>
      </p:sp>
      <p:sp>
        <p:nvSpPr>
          <p:cNvPr id="3" name="Content Placeholder 2">
            <a:extLst>
              <a:ext uri="{FF2B5EF4-FFF2-40B4-BE49-F238E27FC236}">
                <a16:creationId xmlns:a16="http://schemas.microsoft.com/office/drawing/2014/main" id="{1EBB98BE-D844-4D2A-BA31-601F69C10154}"/>
              </a:ext>
            </a:extLst>
          </p:cNvPr>
          <p:cNvSpPr>
            <a:spLocks noGrp="1"/>
          </p:cNvSpPr>
          <p:nvPr>
            <p:ph idx="1"/>
          </p:nvPr>
        </p:nvSpPr>
        <p:spPr>
          <a:xfrm>
            <a:off x="1495842" y="2497666"/>
            <a:ext cx="6798736" cy="3444997"/>
          </a:xfrm>
        </p:spPr>
        <p:txBody>
          <a:bodyPr>
            <a:normAutofit fontScale="92500" lnSpcReduction="10000"/>
          </a:bodyPr>
          <a:lstStyle/>
          <a:p>
            <a:r>
              <a:rPr lang="en-US" dirty="0"/>
              <a:t>Saigu, otherwise known as the 1992 Los Angeles riots, were a series of riots and civil disturbances that occurred in Los Angeles County in April and May 1992. </a:t>
            </a:r>
          </a:p>
          <a:p>
            <a:r>
              <a:rPr lang="en-US" dirty="0"/>
              <a:t>Unrest began in the Koreatown area of South Central Los Angeles on April 29, after a jury acquitted four officers of the Los Angeles Police Department (LAPD) charged with using excessive force in the arrest and beating of Rodney King. </a:t>
            </a:r>
          </a:p>
          <a:p>
            <a:r>
              <a:rPr lang="en-US" dirty="0"/>
              <a:t>This incident had been videotaped and widely shown in television broadcasts.</a:t>
            </a:r>
          </a:p>
        </p:txBody>
      </p:sp>
      <p:pic>
        <p:nvPicPr>
          <p:cNvPr id="9" name="Picture 8">
            <a:extLst>
              <a:ext uri="{FF2B5EF4-FFF2-40B4-BE49-F238E27FC236}">
                <a16:creationId xmlns:a16="http://schemas.microsoft.com/office/drawing/2014/main" id="{39F9875B-9C90-43DC-B644-B4601C0C7D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912" y="3777938"/>
            <a:ext cx="1401950" cy="1505530"/>
          </a:xfrm>
          <a:prstGeom prst="rect">
            <a:avLst/>
          </a:prstGeom>
        </p:spPr>
      </p:pic>
    </p:spTree>
    <p:extLst>
      <p:ext uri="{BB962C8B-B14F-4D97-AF65-F5344CB8AC3E}">
        <p14:creationId xmlns:p14="http://schemas.microsoft.com/office/powerpoint/2010/main" val="4082015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103D4-635B-4F6B-81A8-449631C219F3}"/>
              </a:ext>
            </a:extLst>
          </p:cNvPr>
          <p:cNvSpPr>
            <a:spLocks noGrp="1"/>
          </p:cNvSpPr>
          <p:nvPr>
            <p:ph type="title"/>
          </p:nvPr>
        </p:nvSpPr>
        <p:spPr/>
        <p:txBody>
          <a:bodyPr/>
          <a:lstStyle/>
          <a:p>
            <a:r>
              <a:rPr lang="en-US" b="1" dirty="0"/>
              <a:t>What Happened During Saigu?</a:t>
            </a:r>
          </a:p>
        </p:txBody>
      </p:sp>
      <p:sp>
        <p:nvSpPr>
          <p:cNvPr id="3" name="Content Placeholder 2">
            <a:extLst>
              <a:ext uri="{FF2B5EF4-FFF2-40B4-BE49-F238E27FC236}">
                <a16:creationId xmlns:a16="http://schemas.microsoft.com/office/drawing/2014/main" id="{4236C868-11B8-4C43-A82D-6C9939ED38CF}"/>
              </a:ext>
            </a:extLst>
          </p:cNvPr>
          <p:cNvSpPr>
            <a:spLocks noGrp="1"/>
          </p:cNvSpPr>
          <p:nvPr>
            <p:ph idx="1"/>
          </p:nvPr>
        </p:nvSpPr>
        <p:spPr>
          <a:xfrm>
            <a:off x="775329" y="2391982"/>
            <a:ext cx="7411741" cy="688624"/>
          </a:xfrm>
        </p:spPr>
        <p:txBody>
          <a:bodyPr>
            <a:normAutofit fontScale="92500" lnSpcReduction="20000"/>
          </a:bodyPr>
          <a:lstStyle/>
          <a:p>
            <a:r>
              <a:rPr lang="en-US" dirty="0"/>
              <a:t>Thousands of people rioted over six days following the Rodney King verdict announcement. </a:t>
            </a:r>
          </a:p>
        </p:txBody>
      </p:sp>
      <p:pic>
        <p:nvPicPr>
          <p:cNvPr id="4" name="Picture 3">
            <a:extLst>
              <a:ext uri="{FF2B5EF4-FFF2-40B4-BE49-F238E27FC236}">
                <a16:creationId xmlns:a16="http://schemas.microsoft.com/office/drawing/2014/main" id="{9E1D7934-E135-4B7D-99AE-4290118998CB}"/>
              </a:ext>
            </a:extLst>
          </p:cNvPr>
          <p:cNvPicPr>
            <a:picLocks noChangeAspect="1"/>
          </p:cNvPicPr>
          <p:nvPr/>
        </p:nvPicPr>
        <p:blipFill rotWithShape="1">
          <a:blip r:embed="rId2">
            <a:extLst>
              <a:ext uri="{28A0092B-C50C-407E-A947-70E740481C1C}">
                <a14:useLocalDpi xmlns:a14="http://schemas.microsoft.com/office/drawing/2010/main" val="0"/>
              </a:ext>
            </a:extLst>
          </a:blip>
          <a:srcRect l="25626"/>
          <a:stretch/>
        </p:blipFill>
        <p:spPr>
          <a:xfrm>
            <a:off x="5265618" y="3227002"/>
            <a:ext cx="3080940" cy="2715661"/>
          </a:xfrm>
          <a:prstGeom prst="rect">
            <a:avLst/>
          </a:prstGeom>
        </p:spPr>
      </p:pic>
      <p:sp>
        <p:nvSpPr>
          <p:cNvPr id="5" name="Rectangle 4">
            <a:extLst>
              <a:ext uri="{FF2B5EF4-FFF2-40B4-BE49-F238E27FC236}">
                <a16:creationId xmlns:a16="http://schemas.microsoft.com/office/drawing/2014/main" id="{3BB15A16-D6D4-4185-8683-97DAE4EAD0E0}"/>
              </a:ext>
            </a:extLst>
          </p:cNvPr>
          <p:cNvSpPr/>
          <p:nvPr/>
        </p:nvSpPr>
        <p:spPr>
          <a:xfrm>
            <a:off x="775329" y="2934209"/>
            <a:ext cx="4490289" cy="3139321"/>
          </a:xfrm>
          <a:prstGeom prst="rect">
            <a:avLst/>
          </a:prstGeom>
        </p:spPr>
        <p:txBody>
          <a:bodyPr wrap="square">
            <a:spAutoFit/>
          </a:bodyPr>
          <a:lstStyle/>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Widespread looting, arson, and assault occurred, which local police forces had difficulty controlling due to lack of personnel and resources.</a:t>
            </a: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The situation was resolved after 5,000 troops were deployed by the California National Guard, U.S. military, and several federal law enforcement agencies.</a:t>
            </a:r>
          </a:p>
        </p:txBody>
      </p:sp>
    </p:spTree>
    <p:extLst>
      <p:ext uri="{BB962C8B-B14F-4D97-AF65-F5344CB8AC3E}">
        <p14:creationId xmlns:p14="http://schemas.microsoft.com/office/powerpoint/2010/main" val="1108271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F2BA9-49B5-4BBF-A3F4-215DEF681F55}"/>
              </a:ext>
            </a:extLst>
          </p:cNvPr>
          <p:cNvSpPr>
            <a:spLocks noGrp="1"/>
          </p:cNvSpPr>
          <p:nvPr>
            <p:ph type="title"/>
          </p:nvPr>
        </p:nvSpPr>
        <p:spPr/>
        <p:txBody>
          <a:bodyPr>
            <a:normAutofit fontScale="90000"/>
          </a:bodyPr>
          <a:lstStyle/>
          <a:p>
            <a:r>
              <a:rPr lang="en-US" b="1" dirty="0"/>
              <a:t>What Were Outcomes of Saigu?</a:t>
            </a:r>
          </a:p>
        </p:txBody>
      </p:sp>
      <p:sp>
        <p:nvSpPr>
          <p:cNvPr id="3" name="Content Placeholder 2">
            <a:extLst>
              <a:ext uri="{FF2B5EF4-FFF2-40B4-BE49-F238E27FC236}">
                <a16:creationId xmlns:a16="http://schemas.microsoft.com/office/drawing/2014/main" id="{5B2E825E-72E4-4EC8-8B7B-A0F8A4C28E7A}"/>
              </a:ext>
            </a:extLst>
          </p:cNvPr>
          <p:cNvSpPr>
            <a:spLocks noGrp="1"/>
          </p:cNvSpPr>
          <p:nvPr>
            <p:ph idx="1"/>
          </p:nvPr>
        </p:nvSpPr>
        <p:spPr>
          <a:xfrm>
            <a:off x="688949" y="2434857"/>
            <a:ext cx="5148325" cy="3661702"/>
          </a:xfrm>
        </p:spPr>
        <p:txBody>
          <a:bodyPr>
            <a:normAutofit fontScale="85000" lnSpcReduction="20000"/>
          </a:bodyPr>
          <a:lstStyle/>
          <a:p>
            <a:r>
              <a:rPr lang="en-US" dirty="0"/>
              <a:t>When the riots ended, 63 people had been killed, 2,328 had been injured, more than 10,164 had been arrested, and estimates of property damage were over $1 billion. </a:t>
            </a:r>
          </a:p>
          <a:p>
            <a:r>
              <a:rPr lang="en-US" dirty="0"/>
              <a:t>Koreatown, where the bulk of the rioting in South Central Los Angeles occurred, received disproportionately more damage than surrounding areas. </a:t>
            </a:r>
          </a:p>
          <a:p>
            <a:r>
              <a:rPr lang="en-US" dirty="0"/>
              <a:t>LAPD Chief of Police Daryl Gates, who had already announced his resignation by the time of the riots, was attributed with much of the blame for failure to de-escalate the situation and overall mismanagement.</a:t>
            </a:r>
          </a:p>
        </p:txBody>
      </p:sp>
      <p:sp>
        <p:nvSpPr>
          <p:cNvPr id="4" name="TextBox 3">
            <a:extLst>
              <a:ext uri="{FF2B5EF4-FFF2-40B4-BE49-F238E27FC236}">
                <a16:creationId xmlns:a16="http://schemas.microsoft.com/office/drawing/2014/main" id="{4AE38A65-4D33-4FB2-8655-2775512B4A93}"/>
              </a:ext>
            </a:extLst>
          </p:cNvPr>
          <p:cNvSpPr txBox="1"/>
          <p:nvPr/>
        </p:nvSpPr>
        <p:spPr>
          <a:xfrm>
            <a:off x="5901069" y="2597417"/>
            <a:ext cx="2371061" cy="3170099"/>
          </a:xfrm>
          <a:prstGeom prst="rect">
            <a:avLst/>
          </a:prstGeom>
          <a:solidFill>
            <a:srgbClr val="FFFF00"/>
          </a:solidFill>
          <a:ln w="38100">
            <a:solidFill>
              <a:srgbClr val="0070C0"/>
            </a:solidFill>
          </a:ln>
        </p:spPr>
        <p:txBody>
          <a:bodyPr wrap="square" rtlCol="0">
            <a:spAutoFit/>
          </a:bodyPr>
          <a:lstStyle/>
          <a:p>
            <a:pPr marL="117475" indent="-117475">
              <a:spcBef>
                <a:spcPts val="1200"/>
              </a:spcBef>
              <a:buFont typeface="Arial" panose="020B0604020202020204" pitchFamily="34" charset="0"/>
              <a:buChar char="•"/>
            </a:pPr>
            <a:r>
              <a:rPr lang="en-US" sz="2000" dirty="0">
                <a:latin typeface="Arial Black" panose="020B0A04020102020204" pitchFamily="34" charset="0"/>
                <a:cs typeface="Calibri" panose="020F0502020204030204" pitchFamily="34" charset="0"/>
              </a:rPr>
              <a:t>Deaths: 63</a:t>
            </a:r>
          </a:p>
          <a:p>
            <a:pPr marL="117475" indent="-117475">
              <a:spcBef>
                <a:spcPts val="1200"/>
              </a:spcBef>
              <a:buFont typeface="Arial" panose="020B0604020202020204" pitchFamily="34" charset="0"/>
              <a:buChar char="•"/>
            </a:pPr>
            <a:r>
              <a:rPr lang="en-US" sz="2000" dirty="0">
                <a:latin typeface="Arial Black" panose="020B0A04020102020204" pitchFamily="34" charset="0"/>
                <a:cs typeface="Calibri" panose="020F0502020204030204" pitchFamily="34" charset="0"/>
              </a:rPr>
              <a:t>Injuries: 2,328 (228 critical)</a:t>
            </a:r>
          </a:p>
          <a:p>
            <a:pPr marL="117475" indent="-117475">
              <a:spcBef>
                <a:spcPts val="1200"/>
              </a:spcBef>
              <a:buFont typeface="Arial" panose="020B0604020202020204" pitchFamily="34" charset="0"/>
              <a:buChar char="•"/>
            </a:pPr>
            <a:r>
              <a:rPr lang="en-US" sz="2000" dirty="0">
                <a:latin typeface="Arial Black" panose="020B0A04020102020204" pitchFamily="34" charset="0"/>
                <a:cs typeface="Calibri" panose="020F0502020204030204" pitchFamily="34" charset="0"/>
              </a:rPr>
              <a:t>Arrests: 10,164</a:t>
            </a:r>
          </a:p>
          <a:p>
            <a:pPr marL="117475" indent="-117475">
              <a:spcBef>
                <a:spcPts val="1200"/>
              </a:spcBef>
              <a:buFont typeface="Arial" panose="020B0604020202020204" pitchFamily="34" charset="0"/>
              <a:buChar char="•"/>
            </a:pPr>
            <a:r>
              <a:rPr lang="en-US" sz="2000" dirty="0">
                <a:latin typeface="Arial Black" panose="020B0A04020102020204" pitchFamily="34" charset="0"/>
                <a:cs typeface="Calibri" panose="020F0502020204030204" pitchFamily="34" charset="0"/>
              </a:rPr>
              <a:t>Fires: 6,405</a:t>
            </a:r>
          </a:p>
          <a:p>
            <a:pPr marL="117475" indent="-117475">
              <a:spcBef>
                <a:spcPts val="1200"/>
              </a:spcBef>
              <a:buFont typeface="Arial" panose="020B0604020202020204" pitchFamily="34" charset="0"/>
              <a:buChar char="•"/>
            </a:pPr>
            <a:r>
              <a:rPr lang="en-US" sz="2000" dirty="0">
                <a:latin typeface="Arial Black" panose="020B0A04020102020204" pitchFamily="34" charset="0"/>
                <a:cs typeface="Calibri" panose="020F0502020204030204" pitchFamily="34" charset="0"/>
              </a:rPr>
              <a:t>Damages: Over $1 billion</a:t>
            </a:r>
          </a:p>
        </p:txBody>
      </p:sp>
    </p:spTree>
    <p:extLst>
      <p:ext uri="{BB962C8B-B14F-4D97-AF65-F5344CB8AC3E}">
        <p14:creationId xmlns:p14="http://schemas.microsoft.com/office/powerpoint/2010/main" val="956374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F4C61-5C60-461E-B94D-41C18B79150F}"/>
              </a:ext>
            </a:extLst>
          </p:cNvPr>
          <p:cNvSpPr>
            <a:spLocks noGrp="1"/>
          </p:cNvSpPr>
          <p:nvPr>
            <p:ph type="title"/>
          </p:nvPr>
        </p:nvSpPr>
        <p:spPr/>
        <p:txBody>
          <a:bodyPr/>
          <a:lstStyle/>
          <a:p>
            <a:r>
              <a:rPr lang="en-US" b="1" dirty="0"/>
              <a:t>Activity 7.1</a:t>
            </a:r>
          </a:p>
        </p:txBody>
      </p:sp>
      <p:sp>
        <p:nvSpPr>
          <p:cNvPr id="3" name="Content Placeholder 2">
            <a:extLst>
              <a:ext uri="{FF2B5EF4-FFF2-40B4-BE49-F238E27FC236}">
                <a16:creationId xmlns:a16="http://schemas.microsoft.com/office/drawing/2014/main" id="{7AAA3A6F-D320-48C9-8BE3-07245640D341}"/>
              </a:ext>
            </a:extLst>
          </p:cNvPr>
          <p:cNvSpPr>
            <a:spLocks noGrp="1"/>
          </p:cNvSpPr>
          <p:nvPr>
            <p:ph idx="1"/>
          </p:nvPr>
        </p:nvSpPr>
        <p:spPr>
          <a:xfrm>
            <a:off x="889787" y="2351912"/>
            <a:ext cx="7552464" cy="3444997"/>
          </a:xfrm>
        </p:spPr>
        <p:txBody>
          <a:bodyPr>
            <a:normAutofit/>
          </a:bodyPr>
          <a:lstStyle/>
          <a:p>
            <a:r>
              <a:rPr lang="en-US" dirty="0"/>
              <a:t>Use the interactive map at </a:t>
            </a:r>
            <a:r>
              <a:rPr lang="en-US" dirty="0">
                <a:solidFill>
                  <a:srgbClr val="0070C0"/>
                </a:solidFill>
                <a:hlinkClick r:id="rId2">
                  <a:extLst>
                    <a:ext uri="{A12FA001-AC4F-418D-AE19-62706E023703}">
                      <ahyp:hlinkClr xmlns:ahyp="http://schemas.microsoft.com/office/drawing/2018/hyperlinkcolor" val="tx"/>
                    </a:ext>
                  </a:extLst>
                </a:hlinkClick>
              </a:rPr>
              <a:t>K’TOWN MAP </a:t>
            </a:r>
            <a:r>
              <a:rPr lang="en-US" dirty="0"/>
              <a:t>to complete the </a:t>
            </a:r>
            <a:r>
              <a:rPr lang="en-US" i="1" dirty="0"/>
              <a:t>Saigu Timeline of Events Worksheet.</a:t>
            </a:r>
          </a:p>
          <a:p>
            <a:r>
              <a:rPr lang="en-US" dirty="0"/>
              <a:t>Be prepared to share your questions in a small group or a whole class discussion.</a:t>
            </a:r>
          </a:p>
          <a:p>
            <a:pPr marL="0" indent="0">
              <a:buNone/>
            </a:pPr>
            <a:endParaRPr lang="en-US" dirty="0"/>
          </a:p>
        </p:txBody>
      </p:sp>
      <p:pic>
        <p:nvPicPr>
          <p:cNvPr id="6" name="Picture 5">
            <a:extLst>
              <a:ext uri="{FF2B5EF4-FFF2-40B4-BE49-F238E27FC236}">
                <a16:creationId xmlns:a16="http://schemas.microsoft.com/office/drawing/2014/main" id="{08D3C632-ECA5-4635-928A-F6F6C7D045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4358" y="4074410"/>
            <a:ext cx="4795284" cy="2180827"/>
          </a:xfrm>
          <a:prstGeom prst="rect">
            <a:avLst/>
          </a:prstGeom>
        </p:spPr>
      </p:pic>
    </p:spTree>
    <p:extLst>
      <p:ext uri="{BB962C8B-B14F-4D97-AF65-F5344CB8AC3E}">
        <p14:creationId xmlns:p14="http://schemas.microsoft.com/office/powerpoint/2010/main" val="3664993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BFEA84-58AA-41AE-91A0-A0FC772107C6}"/>
              </a:ext>
            </a:extLst>
          </p:cNvPr>
          <p:cNvSpPr>
            <a:spLocks noGrp="1"/>
          </p:cNvSpPr>
          <p:nvPr>
            <p:ph type="title"/>
          </p:nvPr>
        </p:nvSpPr>
        <p:spPr>
          <a:xfrm>
            <a:off x="797443" y="786809"/>
            <a:ext cx="7453422" cy="1432395"/>
          </a:xfrm>
        </p:spPr>
        <p:txBody>
          <a:bodyPr>
            <a:normAutofit/>
          </a:bodyPr>
          <a:lstStyle/>
          <a:p>
            <a:r>
              <a:rPr lang="en-US" b="1" dirty="0"/>
              <a:t>Mojo’s Top 5 Facts: 1992 LA Riots</a:t>
            </a:r>
          </a:p>
        </p:txBody>
      </p:sp>
      <p:pic>
        <p:nvPicPr>
          <p:cNvPr id="6" name="Picture 5">
            <a:hlinkClick r:id="rId2"/>
            <a:extLst>
              <a:ext uri="{FF2B5EF4-FFF2-40B4-BE49-F238E27FC236}">
                <a16:creationId xmlns:a16="http://schemas.microsoft.com/office/drawing/2014/main" id="{2707A762-4020-40B0-8083-42B17828E1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3309" y="2610660"/>
            <a:ext cx="5237382" cy="3247880"/>
          </a:xfrm>
          <a:prstGeom prst="rect">
            <a:avLst/>
          </a:prstGeom>
        </p:spPr>
      </p:pic>
    </p:spTree>
    <p:extLst>
      <p:ext uri="{BB962C8B-B14F-4D97-AF65-F5344CB8AC3E}">
        <p14:creationId xmlns:p14="http://schemas.microsoft.com/office/powerpoint/2010/main" val="36890398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16464</TotalTime>
  <Words>1499</Words>
  <Application>Microsoft Office PowerPoint</Application>
  <PresentationFormat>On-screen Show (4:3)</PresentationFormat>
  <Paragraphs>146</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Cento</vt:lpstr>
      <vt:lpstr>Arial</vt:lpstr>
      <vt:lpstr>Arial Black</vt:lpstr>
      <vt:lpstr>Bodoni MT Poster Compressed</vt:lpstr>
      <vt:lpstr>Calibri</vt:lpstr>
      <vt:lpstr>Garamond</vt:lpstr>
      <vt:lpstr>Rockwell</vt:lpstr>
      <vt:lpstr>Tw Cen MT Condensed Extra Bold</vt:lpstr>
      <vt:lpstr>Organic</vt:lpstr>
      <vt:lpstr>Lesson 7</vt:lpstr>
      <vt:lpstr>Activity 7.1</vt:lpstr>
      <vt:lpstr>Activity 7.1 Questions</vt:lpstr>
      <vt:lpstr>Brainstorm Definitions</vt:lpstr>
      <vt:lpstr>What Was Saigu?</vt:lpstr>
      <vt:lpstr>What Happened During Saigu?</vt:lpstr>
      <vt:lpstr>What Were Outcomes of Saigu?</vt:lpstr>
      <vt:lpstr>Activity 7.1</vt:lpstr>
      <vt:lpstr>Mojo’s Top 5 Facts: 1992 LA Riots</vt:lpstr>
      <vt:lpstr>Who perceived that they received/dispensed justice? Who perceived that they received/dispensed injustice?</vt:lpstr>
      <vt:lpstr>Think-Pair-Share</vt:lpstr>
      <vt:lpstr>April’s Way: a 1992 LA Riots Short Film</vt:lpstr>
      <vt:lpstr>Revisit: Think-Pair-Share</vt:lpstr>
      <vt:lpstr>Activity 7.2</vt:lpstr>
      <vt:lpstr>Activity 7.2 Questions</vt:lpstr>
      <vt:lpstr>What Is the Legacy Project?</vt:lpstr>
      <vt:lpstr>Video: Legacy Project:  Saigu LA Riots - Hyepin Im</vt:lpstr>
      <vt:lpstr>Similarities and Differences</vt:lpstr>
      <vt:lpstr>Activity 7.3</vt:lpstr>
      <vt:lpstr>Activity 7.3 Questions</vt:lpstr>
      <vt:lpstr>Quick-Write</vt:lpstr>
      <vt:lpstr>Paired Reading</vt:lpstr>
      <vt:lpstr>Summative Assessment</vt:lpstr>
      <vt:lpstr>Cause/Effect Relationships</vt:lpstr>
      <vt:lpstr>T-Chart of Causes/Effects of the 1992 LA Civil Unrest</vt:lpstr>
      <vt:lpstr>Causes/Effects T-Chart Scoring Guide</vt:lpstr>
      <vt:lpstr>Reading/Writing Extension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26</dc:title>
  <dc:creator>Costa, Victoria</dc:creator>
  <cp:keywords>star</cp:keywords>
  <cp:lastModifiedBy>Cho, Grace</cp:lastModifiedBy>
  <cp:revision>170</cp:revision>
  <cp:lastPrinted>2021-10-03T17:27:59Z</cp:lastPrinted>
  <dcterms:created xsi:type="dcterms:W3CDTF">2021-09-28T14:21:12Z</dcterms:created>
  <dcterms:modified xsi:type="dcterms:W3CDTF">2024-01-25T05:54:55Z</dcterms:modified>
</cp:coreProperties>
</file>