
<file path=[Content_Types].xml><?xml version="1.0" encoding="utf-8"?>
<Types xmlns="http://schemas.openxmlformats.org/package/2006/content-types">
  <Default Extension="bin" ContentType="image/png"/>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1"/>
  </p:sldMasterIdLst>
  <p:notesMasterIdLst>
    <p:notesMasterId r:id="rId36"/>
  </p:notesMasterIdLst>
  <p:handoutMasterIdLst>
    <p:handoutMasterId r:id="rId37"/>
  </p:handoutMasterIdLst>
  <p:sldIdLst>
    <p:sldId id="256" r:id="rId2"/>
    <p:sldId id="259" r:id="rId3"/>
    <p:sldId id="264" r:id="rId4"/>
    <p:sldId id="327" r:id="rId5"/>
    <p:sldId id="328" r:id="rId6"/>
    <p:sldId id="333" r:id="rId7"/>
    <p:sldId id="331" r:id="rId8"/>
    <p:sldId id="332" r:id="rId9"/>
    <p:sldId id="329" r:id="rId10"/>
    <p:sldId id="326" r:id="rId11"/>
    <p:sldId id="330" r:id="rId12"/>
    <p:sldId id="267" r:id="rId13"/>
    <p:sldId id="272" r:id="rId14"/>
    <p:sldId id="336" r:id="rId15"/>
    <p:sldId id="324" r:id="rId16"/>
    <p:sldId id="334" r:id="rId17"/>
    <p:sldId id="335" r:id="rId18"/>
    <p:sldId id="337" r:id="rId19"/>
    <p:sldId id="338" r:id="rId20"/>
    <p:sldId id="339" r:id="rId21"/>
    <p:sldId id="282" r:id="rId22"/>
    <p:sldId id="288" r:id="rId23"/>
    <p:sldId id="294" r:id="rId24"/>
    <p:sldId id="300" r:id="rId25"/>
    <p:sldId id="312" r:id="rId26"/>
    <p:sldId id="322" r:id="rId27"/>
    <p:sldId id="323" r:id="rId28"/>
    <p:sldId id="278" r:id="rId29"/>
    <p:sldId id="342" r:id="rId30"/>
    <p:sldId id="340" r:id="rId31"/>
    <p:sldId id="343" r:id="rId32"/>
    <p:sldId id="341" r:id="rId33"/>
    <p:sldId id="344" r:id="rId34"/>
    <p:sldId id="325" r:id="rId35"/>
  </p:sldIdLst>
  <p:sldSz cx="9144000" cy="6858000" type="screen4x3"/>
  <p:notesSz cx="9601200" cy="7315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0B87AD-8261-A952-2DFA-80A8103BF92A}" name="Shannon LeMay-Finn" initials="SL" userId="S::shannon@pipereditorial.com::8fe163a4-e4ab-40e4-9bbe-1a1072324712" providerId="AD"/>
  <p188:author id="{F7AB9FC0-95CA-6B57-3CD6-02DB381C6A6C}" name="Cho, Grace" initials="GC" userId="S::gcho@fullerton.edu::1d9ffb9d-5279-42ce-8142-97031b56d6c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25" autoAdjust="0"/>
    <p:restoredTop sz="75833" autoAdjust="0"/>
  </p:normalViewPr>
  <p:slideViewPr>
    <p:cSldViewPr snapToGrid="0">
      <p:cViewPr varScale="1">
        <p:scale>
          <a:sx n="121" d="100"/>
          <a:sy n="121" d="100"/>
        </p:scale>
        <p:origin x="2768" y="84"/>
      </p:cViewPr>
      <p:guideLst/>
    </p:cSldViewPr>
  </p:slideViewPr>
  <p:outlineViewPr>
    <p:cViewPr>
      <p:scale>
        <a:sx n="33" d="100"/>
        <a:sy n="33" d="100"/>
      </p:scale>
      <p:origin x="0" y="-2436"/>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49" d="100"/>
          <a:sy n="49" d="100"/>
        </p:scale>
        <p:origin x="2668"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4CEE50-4541-41B4-939D-C2491B13DDC4}" type="doc">
      <dgm:prSet loTypeId="urn:microsoft.com/office/officeart/2005/8/layout/hProcess9" loCatId="process" qsTypeId="urn:microsoft.com/office/officeart/2005/8/quickstyle/simple1" qsCatId="simple" csTypeId="urn:microsoft.com/office/officeart/2005/8/colors/colorful1" csCatId="colorful" phldr="1"/>
      <dgm:spPr/>
    </dgm:pt>
    <dgm:pt modelId="{0842A1CE-2086-47D6-90F9-11A21C3B9408}">
      <dgm:prSet phldrT="[Text]"/>
      <dgm:spPr/>
      <dgm:t>
        <a:bodyPr/>
        <a:lstStyle/>
        <a:p>
          <a:r>
            <a:rPr lang="en-US" dirty="0">
              <a:latin typeface="Arial Black" panose="020B0A04020102020204" pitchFamily="34" charset="0"/>
            </a:rPr>
            <a:t>PREWRITE</a:t>
          </a:r>
        </a:p>
      </dgm:t>
    </dgm:pt>
    <dgm:pt modelId="{EFD6ACEB-9773-486F-9713-55787745795D}" type="parTrans" cxnId="{386F9455-C28A-46CA-AE64-091EC54EFD46}">
      <dgm:prSet/>
      <dgm:spPr/>
      <dgm:t>
        <a:bodyPr/>
        <a:lstStyle/>
        <a:p>
          <a:endParaRPr lang="en-US">
            <a:latin typeface="Arial Black" panose="020B0A04020102020204" pitchFamily="34" charset="0"/>
          </a:endParaRPr>
        </a:p>
      </dgm:t>
    </dgm:pt>
    <dgm:pt modelId="{A8E4FC78-C603-4047-81E0-89CE1748B88D}" type="sibTrans" cxnId="{386F9455-C28A-46CA-AE64-091EC54EFD46}">
      <dgm:prSet/>
      <dgm:spPr/>
      <dgm:t>
        <a:bodyPr/>
        <a:lstStyle/>
        <a:p>
          <a:endParaRPr lang="en-US">
            <a:latin typeface="Arial Black" panose="020B0A04020102020204" pitchFamily="34" charset="0"/>
          </a:endParaRPr>
        </a:p>
      </dgm:t>
    </dgm:pt>
    <dgm:pt modelId="{52D54763-0D43-45E5-A1C2-37C1243065F4}">
      <dgm:prSet phldrT="[Text]"/>
      <dgm:spPr/>
      <dgm:t>
        <a:bodyPr/>
        <a:lstStyle/>
        <a:p>
          <a:r>
            <a:rPr lang="en-US" dirty="0">
              <a:latin typeface="Arial Black" panose="020B0A04020102020204" pitchFamily="34" charset="0"/>
            </a:rPr>
            <a:t>REVIEW &amp; REVISE</a:t>
          </a:r>
        </a:p>
      </dgm:t>
    </dgm:pt>
    <dgm:pt modelId="{9F715589-07DD-4915-9B5E-676446A408E9}" type="parTrans" cxnId="{2CF919C8-8849-4056-960A-DD1D8396F787}">
      <dgm:prSet/>
      <dgm:spPr/>
      <dgm:t>
        <a:bodyPr/>
        <a:lstStyle/>
        <a:p>
          <a:endParaRPr lang="en-US">
            <a:latin typeface="Arial Black" panose="020B0A04020102020204" pitchFamily="34" charset="0"/>
          </a:endParaRPr>
        </a:p>
      </dgm:t>
    </dgm:pt>
    <dgm:pt modelId="{4901D5F7-92FF-4C1E-9D6A-46A27F6824B0}" type="sibTrans" cxnId="{2CF919C8-8849-4056-960A-DD1D8396F787}">
      <dgm:prSet/>
      <dgm:spPr/>
      <dgm:t>
        <a:bodyPr/>
        <a:lstStyle/>
        <a:p>
          <a:endParaRPr lang="en-US">
            <a:latin typeface="Arial Black" panose="020B0A04020102020204" pitchFamily="34" charset="0"/>
          </a:endParaRPr>
        </a:p>
      </dgm:t>
    </dgm:pt>
    <dgm:pt modelId="{90BE9A8A-4B7C-4CA3-A6C9-0B594286AF80}">
      <dgm:prSet phldrT="[Text]"/>
      <dgm:spPr/>
      <dgm:t>
        <a:bodyPr/>
        <a:lstStyle/>
        <a:p>
          <a:r>
            <a:rPr lang="en-US" dirty="0">
              <a:latin typeface="Arial Black" panose="020B0A04020102020204" pitchFamily="34" charset="0"/>
            </a:rPr>
            <a:t>EDIT &amp; PUBLISH</a:t>
          </a:r>
        </a:p>
      </dgm:t>
    </dgm:pt>
    <dgm:pt modelId="{A17217B7-3DD0-48A8-88A5-870CAFF79886}" type="parTrans" cxnId="{801174D2-C332-4DD5-98D4-F5F4B23512F4}">
      <dgm:prSet/>
      <dgm:spPr/>
      <dgm:t>
        <a:bodyPr/>
        <a:lstStyle/>
        <a:p>
          <a:endParaRPr lang="en-US">
            <a:latin typeface="Arial Black" panose="020B0A04020102020204" pitchFamily="34" charset="0"/>
          </a:endParaRPr>
        </a:p>
      </dgm:t>
    </dgm:pt>
    <dgm:pt modelId="{E404A994-BED1-40D2-B355-40DEF2D80758}" type="sibTrans" cxnId="{801174D2-C332-4DD5-98D4-F5F4B23512F4}">
      <dgm:prSet/>
      <dgm:spPr/>
      <dgm:t>
        <a:bodyPr/>
        <a:lstStyle/>
        <a:p>
          <a:endParaRPr lang="en-US">
            <a:latin typeface="Arial Black" panose="020B0A04020102020204" pitchFamily="34" charset="0"/>
          </a:endParaRPr>
        </a:p>
      </dgm:t>
    </dgm:pt>
    <dgm:pt modelId="{E7BA14A2-A511-416F-951A-E0B1FE3A7ACD}">
      <dgm:prSet/>
      <dgm:spPr/>
      <dgm:t>
        <a:bodyPr/>
        <a:lstStyle/>
        <a:p>
          <a:r>
            <a:rPr lang="en-US" dirty="0">
              <a:latin typeface="Arial Black" panose="020B0A04020102020204" pitchFamily="34" charset="0"/>
            </a:rPr>
            <a:t>PLAN &amp; OUTLINE</a:t>
          </a:r>
        </a:p>
      </dgm:t>
    </dgm:pt>
    <dgm:pt modelId="{E3B36CA3-293E-40F8-AE43-09BE4BC0DE7A}" type="parTrans" cxnId="{15C3391C-E378-4D4C-B290-9443B7296A55}">
      <dgm:prSet/>
      <dgm:spPr/>
      <dgm:t>
        <a:bodyPr/>
        <a:lstStyle/>
        <a:p>
          <a:endParaRPr lang="en-US">
            <a:latin typeface="Arial Black" panose="020B0A04020102020204" pitchFamily="34" charset="0"/>
          </a:endParaRPr>
        </a:p>
      </dgm:t>
    </dgm:pt>
    <dgm:pt modelId="{C68FAC5F-EB35-46FF-81C8-B65A50966D99}" type="sibTrans" cxnId="{15C3391C-E378-4D4C-B290-9443B7296A55}">
      <dgm:prSet/>
      <dgm:spPr/>
      <dgm:t>
        <a:bodyPr/>
        <a:lstStyle/>
        <a:p>
          <a:endParaRPr lang="en-US">
            <a:latin typeface="Arial Black" panose="020B0A04020102020204" pitchFamily="34" charset="0"/>
          </a:endParaRPr>
        </a:p>
      </dgm:t>
    </dgm:pt>
    <dgm:pt modelId="{D4A16B02-734A-4AC2-BC35-00D83E09DADB}">
      <dgm:prSet/>
      <dgm:spPr/>
      <dgm:t>
        <a:bodyPr/>
        <a:lstStyle/>
        <a:p>
          <a:r>
            <a:rPr lang="en-US" dirty="0">
              <a:latin typeface="Arial Black" panose="020B0A04020102020204" pitchFamily="34" charset="0"/>
            </a:rPr>
            <a:t>COMPOSE FIRST DRAFT</a:t>
          </a:r>
        </a:p>
      </dgm:t>
    </dgm:pt>
    <dgm:pt modelId="{711AA693-2D78-4BFE-8C97-82958023B0B2}" type="parTrans" cxnId="{8D0900F4-92AC-4570-968C-EB4B9BE59523}">
      <dgm:prSet/>
      <dgm:spPr/>
      <dgm:t>
        <a:bodyPr/>
        <a:lstStyle/>
        <a:p>
          <a:endParaRPr lang="en-US">
            <a:latin typeface="Arial Black" panose="020B0A04020102020204" pitchFamily="34" charset="0"/>
          </a:endParaRPr>
        </a:p>
      </dgm:t>
    </dgm:pt>
    <dgm:pt modelId="{FC98E6E6-CA99-48A2-9761-D3BF2C9CB649}" type="sibTrans" cxnId="{8D0900F4-92AC-4570-968C-EB4B9BE59523}">
      <dgm:prSet/>
      <dgm:spPr/>
      <dgm:t>
        <a:bodyPr/>
        <a:lstStyle/>
        <a:p>
          <a:endParaRPr lang="en-US">
            <a:latin typeface="Arial Black" panose="020B0A04020102020204" pitchFamily="34" charset="0"/>
          </a:endParaRPr>
        </a:p>
      </dgm:t>
    </dgm:pt>
    <dgm:pt modelId="{63AECC52-F55A-4C70-9EDF-F37100391A5C}" type="pres">
      <dgm:prSet presAssocID="{4C4CEE50-4541-41B4-939D-C2491B13DDC4}" presName="CompostProcess" presStyleCnt="0">
        <dgm:presLayoutVars>
          <dgm:dir/>
          <dgm:resizeHandles val="exact"/>
        </dgm:presLayoutVars>
      </dgm:prSet>
      <dgm:spPr/>
    </dgm:pt>
    <dgm:pt modelId="{3D1EB0D5-D811-4F76-8F16-A08ABDB17E9D}" type="pres">
      <dgm:prSet presAssocID="{4C4CEE50-4541-41B4-939D-C2491B13DDC4}" presName="arrow" presStyleLbl="bgShp" presStyleIdx="0" presStyleCnt="1" custScaleX="117647"/>
      <dgm:spPr>
        <a:ln w="38100">
          <a:solidFill>
            <a:srgbClr val="002060"/>
          </a:solidFill>
        </a:ln>
      </dgm:spPr>
    </dgm:pt>
    <dgm:pt modelId="{E4D22819-305B-4E5A-8513-6767FA97AAFB}" type="pres">
      <dgm:prSet presAssocID="{4C4CEE50-4541-41B4-939D-C2491B13DDC4}" presName="linearProcess" presStyleCnt="0"/>
      <dgm:spPr/>
    </dgm:pt>
    <dgm:pt modelId="{662433D3-54AB-43C1-BB04-0FDBA45B6534}" type="pres">
      <dgm:prSet presAssocID="{0842A1CE-2086-47D6-90F9-11A21C3B9408}" presName="textNode" presStyleLbl="node1" presStyleIdx="0" presStyleCnt="5" custLinFactX="2988" custLinFactNeighborX="100000">
        <dgm:presLayoutVars>
          <dgm:bulletEnabled val="1"/>
        </dgm:presLayoutVars>
      </dgm:prSet>
      <dgm:spPr/>
    </dgm:pt>
    <dgm:pt modelId="{1B9045FC-5023-46CF-8C74-9C23A71D4D21}" type="pres">
      <dgm:prSet presAssocID="{A8E4FC78-C603-4047-81E0-89CE1748B88D}" presName="sibTrans" presStyleCnt="0"/>
      <dgm:spPr/>
    </dgm:pt>
    <dgm:pt modelId="{E34834FA-BA6B-4AB3-B512-AEBEFB28A961}" type="pres">
      <dgm:prSet presAssocID="{E7BA14A2-A511-416F-951A-E0B1FE3A7ACD}" presName="textNode" presStyleLbl="node1" presStyleIdx="1" presStyleCnt="5" custLinFactX="990" custLinFactNeighborX="100000">
        <dgm:presLayoutVars>
          <dgm:bulletEnabled val="1"/>
        </dgm:presLayoutVars>
      </dgm:prSet>
      <dgm:spPr/>
    </dgm:pt>
    <dgm:pt modelId="{1EC860EA-5B07-4B1C-98B8-FD3CF3F83A27}" type="pres">
      <dgm:prSet presAssocID="{C68FAC5F-EB35-46FF-81C8-B65A50966D99}" presName="sibTrans" presStyleCnt="0"/>
      <dgm:spPr/>
    </dgm:pt>
    <dgm:pt modelId="{CCF7EF3F-C825-48A7-817F-3735DEAF18C6}" type="pres">
      <dgm:prSet presAssocID="{D4A16B02-734A-4AC2-BC35-00D83E09DADB}" presName="textNode" presStyleLbl="node1" presStyleIdx="2" presStyleCnt="5" custLinFactNeighborX="79866">
        <dgm:presLayoutVars>
          <dgm:bulletEnabled val="1"/>
        </dgm:presLayoutVars>
      </dgm:prSet>
      <dgm:spPr/>
    </dgm:pt>
    <dgm:pt modelId="{AB279017-7AA1-413E-AFCA-B6C931A3FD18}" type="pres">
      <dgm:prSet presAssocID="{FC98E6E6-CA99-48A2-9761-D3BF2C9CB649}" presName="sibTrans" presStyleCnt="0"/>
      <dgm:spPr/>
    </dgm:pt>
    <dgm:pt modelId="{F57C763A-48B2-4B8D-9C65-2F91CDCE26A7}" type="pres">
      <dgm:prSet presAssocID="{52D54763-0D43-45E5-A1C2-37C1243065F4}" presName="textNode" presStyleLbl="node1" presStyleIdx="3" presStyleCnt="5" custLinFactNeighborX="39933">
        <dgm:presLayoutVars>
          <dgm:bulletEnabled val="1"/>
        </dgm:presLayoutVars>
      </dgm:prSet>
      <dgm:spPr/>
    </dgm:pt>
    <dgm:pt modelId="{AA8E7269-F47F-4B2E-BB72-6F39A804E096}" type="pres">
      <dgm:prSet presAssocID="{4901D5F7-92FF-4C1E-9D6A-46A27F6824B0}" presName="sibTrans" presStyleCnt="0"/>
      <dgm:spPr/>
    </dgm:pt>
    <dgm:pt modelId="{B3D083C0-84CC-4F01-A635-DC9191AFE1CF}" type="pres">
      <dgm:prSet presAssocID="{90BE9A8A-4B7C-4CA3-A6C9-0B594286AF80}" presName="textNode" presStyleLbl="node1" presStyleIdx="4" presStyleCnt="5">
        <dgm:presLayoutVars>
          <dgm:bulletEnabled val="1"/>
        </dgm:presLayoutVars>
      </dgm:prSet>
      <dgm:spPr/>
    </dgm:pt>
  </dgm:ptLst>
  <dgm:cxnLst>
    <dgm:cxn modelId="{15C3391C-E378-4D4C-B290-9443B7296A55}" srcId="{4C4CEE50-4541-41B4-939D-C2491B13DDC4}" destId="{E7BA14A2-A511-416F-951A-E0B1FE3A7ACD}" srcOrd="1" destOrd="0" parTransId="{E3B36CA3-293E-40F8-AE43-09BE4BC0DE7A}" sibTransId="{C68FAC5F-EB35-46FF-81C8-B65A50966D99}"/>
    <dgm:cxn modelId="{43533B20-D12B-4AD8-87D9-13FC363C3C25}" type="presOf" srcId="{D4A16B02-734A-4AC2-BC35-00D83E09DADB}" destId="{CCF7EF3F-C825-48A7-817F-3735DEAF18C6}" srcOrd="0" destOrd="0" presId="urn:microsoft.com/office/officeart/2005/8/layout/hProcess9"/>
    <dgm:cxn modelId="{4D8F412F-101C-45D3-AE00-714388C55864}" type="presOf" srcId="{52D54763-0D43-45E5-A1C2-37C1243065F4}" destId="{F57C763A-48B2-4B8D-9C65-2F91CDCE26A7}" srcOrd="0" destOrd="0" presId="urn:microsoft.com/office/officeart/2005/8/layout/hProcess9"/>
    <dgm:cxn modelId="{E1A68862-134A-4672-8AAC-845EED4D2AC4}" type="presOf" srcId="{E7BA14A2-A511-416F-951A-E0B1FE3A7ACD}" destId="{E34834FA-BA6B-4AB3-B512-AEBEFB28A961}" srcOrd="0" destOrd="0" presId="urn:microsoft.com/office/officeart/2005/8/layout/hProcess9"/>
    <dgm:cxn modelId="{386F9455-C28A-46CA-AE64-091EC54EFD46}" srcId="{4C4CEE50-4541-41B4-939D-C2491B13DDC4}" destId="{0842A1CE-2086-47D6-90F9-11A21C3B9408}" srcOrd="0" destOrd="0" parTransId="{EFD6ACEB-9773-486F-9713-55787745795D}" sibTransId="{A8E4FC78-C603-4047-81E0-89CE1748B88D}"/>
    <dgm:cxn modelId="{61700999-CA0F-43D5-AC7D-F16AF493B56D}" type="presOf" srcId="{4C4CEE50-4541-41B4-939D-C2491B13DDC4}" destId="{63AECC52-F55A-4C70-9EDF-F37100391A5C}" srcOrd="0" destOrd="0" presId="urn:microsoft.com/office/officeart/2005/8/layout/hProcess9"/>
    <dgm:cxn modelId="{A5276EC0-4670-48A1-B38D-B5EC9F911949}" type="presOf" srcId="{0842A1CE-2086-47D6-90F9-11A21C3B9408}" destId="{662433D3-54AB-43C1-BB04-0FDBA45B6534}" srcOrd="0" destOrd="0" presId="urn:microsoft.com/office/officeart/2005/8/layout/hProcess9"/>
    <dgm:cxn modelId="{2CF919C8-8849-4056-960A-DD1D8396F787}" srcId="{4C4CEE50-4541-41B4-939D-C2491B13DDC4}" destId="{52D54763-0D43-45E5-A1C2-37C1243065F4}" srcOrd="3" destOrd="0" parTransId="{9F715589-07DD-4915-9B5E-676446A408E9}" sibTransId="{4901D5F7-92FF-4C1E-9D6A-46A27F6824B0}"/>
    <dgm:cxn modelId="{801174D2-C332-4DD5-98D4-F5F4B23512F4}" srcId="{4C4CEE50-4541-41B4-939D-C2491B13DDC4}" destId="{90BE9A8A-4B7C-4CA3-A6C9-0B594286AF80}" srcOrd="4" destOrd="0" parTransId="{A17217B7-3DD0-48A8-88A5-870CAFF79886}" sibTransId="{E404A994-BED1-40D2-B355-40DEF2D80758}"/>
    <dgm:cxn modelId="{3B16A9D9-BBE9-4283-80C2-45C7180E6889}" type="presOf" srcId="{90BE9A8A-4B7C-4CA3-A6C9-0B594286AF80}" destId="{B3D083C0-84CC-4F01-A635-DC9191AFE1CF}" srcOrd="0" destOrd="0" presId="urn:microsoft.com/office/officeart/2005/8/layout/hProcess9"/>
    <dgm:cxn modelId="{8D0900F4-92AC-4570-968C-EB4B9BE59523}" srcId="{4C4CEE50-4541-41B4-939D-C2491B13DDC4}" destId="{D4A16B02-734A-4AC2-BC35-00D83E09DADB}" srcOrd="2" destOrd="0" parTransId="{711AA693-2D78-4BFE-8C97-82958023B0B2}" sibTransId="{FC98E6E6-CA99-48A2-9761-D3BF2C9CB649}"/>
    <dgm:cxn modelId="{D0B6CB45-95E5-4712-88DD-065EC9DE86D7}" type="presParOf" srcId="{63AECC52-F55A-4C70-9EDF-F37100391A5C}" destId="{3D1EB0D5-D811-4F76-8F16-A08ABDB17E9D}" srcOrd="0" destOrd="0" presId="urn:microsoft.com/office/officeart/2005/8/layout/hProcess9"/>
    <dgm:cxn modelId="{91E8A9E8-8EEE-465E-95BC-1C13E9CD420A}" type="presParOf" srcId="{63AECC52-F55A-4C70-9EDF-F37100391A5C}" destId="{E4D22819-305B-4E5A-8513-6767FA97AAFB}" srcOrd="1" destOrd="0" presId="urn:microsoft.com/office/officeart/2005/8/layout/hProcess9"/>
    <dgm:cxn modelId="{8836CAC6-A163-4D29-96F9-ED9C60620957}" type="presParOf" srcId="{E4D22819-305B-4E5A-8513-6767FA97AAFB}" destId="{662433D3-54AB-43C1-BB04-0FDBA45B6534}" srcOrd="0" destOrd="0" presId="urn:microsoft.com/office/officeart/2005/8/layout/hProcess9"/>
    <dgm:cxn modelId="{7C365B31-9383-4E2A-8C8C-A92B175E9FB9}" type="presParOf" srcId="{E4D22819-305B-4E5A-8513-6767FA97AAFB}" destId="{1B9045FC-5023-46CF-8C74-9C23A71D4D21}" srcOrd="1" destOrd="0" presId="urn:microsoft.com/office/officeart/2005/8/layout/hProcess9"/>
    <dgm:cxn modelId="{C2C52097-486B-4927-AA4A-2968C08F3C25}" type="presParOf" srcId="{E4D22819-305B-4E5A-8513-6767FA97AAFB}" destId="{E34834FA-BA6B-4AB3-B512-AEBEFB28A961}" srcOrd="2" destOrd="0" presId="urn:microsoft.com/office/officeart/2005/8/layout/hProcess9"/>
    <dgm:cxn modelId="{97A194C8-4DD9-432F-8138-536DDE87E410}" type="presParOf" srcId="{E4D22819-305B-4E5A-8513-6767FA97AAFB}" destId="{1EC860EA-5B07-4B1C-98B8-FD3CF3F83A27}" srcOrd="3" destOrd="0" presId="urn:microsoft.com/office/officeart/2005/8/layout/hProcess9"/>
    <dgm:cxn modelId="{BD4ADA09-734A-4A58-BCE6-494C57404C7C}" type="presParOf" srcId="{E4D22819-305B-4E5A-8513-6767FA97AAFB}" destId="{CCF7EF3F-C825-48A7-817F-3735DEAF18C6}" srcOrd="4" destOrd="0" presId="urn:microsoft.com/office/officeart/2005/8/layout/hProcess9"/>
    <dgm:cxn modelId="{7A4E13D1-4540-4E31-A261-F7156F1056B2}" type="presParOf" srcId="{E4D22819-305B-4E5A-8513-6767FA97AAFB}" destId="{AB279017-7AA1-413E-AFCA-B6C931A3FD18}" srcOrd="5" destOrd="0" presId="urn:microsoft.com/office/officeart/2005/8/layout/hProcess9"/>
    <dgm:cxn modelId="{9318E64B-A9D4-4A21-85BE-470C63AFBCF1}" type="presParOf" srcId="{E4D22819-305B-4E5A-8513-6767FA97AAFB}" destId="{F57C763A-48B2-4B8D-9C65-2F91CDCE26A7}" srcOrd="6" destOrd="0" presId="urn:microsoft.com/office/officeart/2005/8/layout/hProcess9"/>
    <dgm:cxn modelId="{0AF1DD71-3A06-47FB-AE2A-59E43C1FF9E0}" type="presParOf" srcId="{E4D22819-305B-4E5A-8513-6767FA97AAFB}" destId="{AA8E7269-F47F-4B2E-BB72-6F39A804E096}" srcOrd="7" destOrd="0" presId="urn:microsoft.com/office/officeart/2005/8/layout/hProcess9"/>
    <dgm:cxn modelId="{11FD6F41-3686-4378-9307-89225C1BB7AC}" type="presParOf" srcId="{E4D22819-305B-4E5A-8513-6767FA97AAFB}" destId="{B3D083C0-84CC-4F01-A635-DC9191AFE1CF}"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404AF4-EA3A-41A6-B64B-3896FE5A2B81}" type="doc">
      <dgm:prSet loTypeId="urn:microsoft.com/office/officeart/2009/layout/CircleArrowProcess" loCatId="process" qsTypeId="urn:microsoft.com/office/officeart/2005/8/quickstyle/simple1" qsCatId="simple" csTypeId="urn:microsoft.com/office/officeart/2005/8/colors/colorful1" csCatId="colorful" phldr="1"/>
      <dgm:spPr/>
      <dgm:t>
        <a:bodyPr/>
        <a:lstStyle/>
        <a:p>
          <a:endParaRPr lang="en-US"/>
        </a:p>
      </dgm:t>
    </dgm:pt>
    <dgm:pt modelId="{01952877-5AB4-4827-AE96-524D67CF3043}">
      <dgm:prSet phldrT="[Text]" custT="1"/>
      <dgm:spPr/>
      <dgm:t>
        <a:bodyPr/>
        <a:lstStyle/>
        <a:p>
          <a:r>
            <a:rPr lang="en-US" sz="3200" b="1" dirty="0">
              <a:solidFill>
                <a:schemeClr val="accent4"/>
              </a:solidFill>
              <a:latin typeface="Kristen ITC" panose="03050502040202030202" pitchFamily="66" charset="0"/>
            </a:rPr>
            <a:t>Be useful</a:t>
          </a:r>
        </a:p>
      </dgm:t>
    </dgm:pt>
    <dgm:pt modelId="{1DA63F89-9C4E-43A1-B97E-2C45113ED8DE}" type="parTrans" cxnId="{F9C90CCE-0D09-46B2-92B5-537C73BDF7E0}">
      <dgm:prSet/>
      <dgm:spPr/>
      <dgm:t>
        <a:bodyPr/>
        <a:lstStyle/>
        <a:p>
          <a:endParaRPr lang="en-US"/>
        </a:p>
      </dgm:t>
    </dgm:pt>
    <dgm:pt modelId="{481E24D0-88D5-4B42-B667-C4A2B10F209D}" type="sibTrans" cxnId="{F9C90CCE-0D09-46B2-92B5-537C73BDF7E0}">
      <dgm:prSet/>
      <dgm:spPr/>
      <dgm:t>
        <a:bodyPr/>
        <a:lstStyle/>
        <a:p>
          <a:endParaRPr lang="en-US"/>
        </a:p>
      </dgm:t>
    </dgm:pt>
    <dgm:pt modelId="{5C898CFB-CEBC-499F-8746-4211E1D48F29}">
      <dgm:prSet phldrT="[Text]" custT="1"/>
      <dgm:spPr/>
      <dgm:t>
        <a:bodyPr/>
        <a:lstStyle/>
        <a:p>
          <a:r>
            <a:rPr lang="en-US" sz="3200" b="1" dirty="0">
              <a:solidFill>
                <a:schemeClr val="accent3"/>
              </a:solidFill>
              <a:latin typeface="Kristen ITC" panose="03050502040202030202" pitchFamily="66" charset="0"/>
            </a:rPr>
            <a:t>Be helpful</a:t>
          </a:r>
        </a:p>
      </dgm:t>
    </dgm:pt>
    <dgm:pt modelId="{0065E8AC-0C2A-4B86-9F3A-B9808C8D7A7B}" type="parTrans" cxnId="{E9749C77-08EF-48F1-96DB-2CE0BAB3D026}">
      <dgm:prSet/>
      <dgm:spPr/>
      <dgm:t>
        <a:bodyPr/>
        <a:lstStyle/>
        <a:p>
          <a:endParaRPr lang="en-US"/>
        </a:p>
      </dgm:t>
    </dgm:pt>
    <dgm:pt modelId="{9D09B1D4-E709-44FD-8139-E9D99CC935ED}" type="sibTrans" cxnId="{E9749C77-08EF-48F1-96DB-2CE0BAB3D026}">
      <dgm:prSet/>
      <dgm:spPr/>
      <dgm:t>
        <a:bodyPr/>
        <a:lstStyle/>
        <a:p>
          <a:endParaRPr lang="en-US"/>
        </a:p>
      </dgm:t>
    </dgm:pt>
    <dgm:pt modelId="{80914596-8DB5-4297-8388-376B30DD9934}">
      <dgm:prSet phldrT="[Text]" custT="1"/>
      <dgm:spPr/>
      <dgm:t>
        <a:bodyPr/>
        <a:lstStyle/>
        <a:p>
          <a:r>
            <a:rPr lang="en-US" sz="3200" b="1" dirty="0">
              <a:solidFill>
                <a:schemeClr val="accent2"/>
              </a:solidFill>
              <a:latin typeface="Kristen ITC" panose="03050502040202030202" pitchFamily="66" charset="0"/>
            </a:rPr>
            <a:t>Be kind</a:t>
          </a:r>
        </a:p>
      </dgm:t>
    </dgm:pt>
    <dgm:pt modelId="{521142C8-54CE-4D39-8C1B-5B49E262E6E3}" type="parTrans" cxnId="{4777DA8C-73BA-4DC1-9AA4-A9480BCAAFB8}">
      <dgm:prSet/>
      <dgm:spPr/>
      <dgm:t>
        <a:bodyPr/>
        <a:lstStyle/>
        <a:p>
          <a:endParaRPr lang="en-US"/>
        </a:p>
      </dgm:t>
    </dgm:pt>
    <dgm:pt modelId="{23D381B5-DE0B-4ED1-B688-6A8C20407038}" type="sibTrans" cxnId="{4777DA8C-73BA-4DC1-9AA4-A9480BCAAFB8}">
      <dgm:prSet/>
      <dgm:spPr/>
      <dgm:t>
        <a:bodyPr/>
        <a:lstStyle/>
        <a:p>
          <a:endParaRPr lang="en-US"/>
        </a:p>
      </dgm:t>
    </dgm:pt>
    <dgm:pt modelId="{46A9C678-FA92-4571-8385-942DD8929362}" type="pres">
      <dgm:prSet presAssocID="{12404AF4-EA3A-41A6-B64B-3896FE5A2B81}" presName="Name0" presStyleCnt="0">
        <dgm:presLayoutVars>
          <dgm:chMax val="7"/>
          <dgm:chPref val="7"/>
          <dgm:dir/>
          <dgm:animLvl val="lvl"/>
        </dgm:presLayoutVars>
      </dgm:prSet>
      <dgm:spPr/>
    </dgm:pt>
    <dgm:pt modelId="{59D5CEE0-D966-4FC3-9BE9-63DFD66E5C18}" type="pres">
      <dgm:prSet presAssocID="{01952877-5AB4-4827-AE96-524D67CF3043}" presName="Accent1" presStyleCnt="0"/>
      <dgm:spPr/>
    </dgm:pt>
    <dgm:pt modelId="{9C8628A7-C677-4FDD-96AF-F58F46DF2BB1}" type="pres">
      <dgm:prSet presAssocID="{01952877-5AB4-4827-AE96-524D67CF3043}" presName="Accent" presStyleLbl="node1" presStyleIdx="0" presStyleCnt="3"/>
      <dgm:spPr/>
    </dgm:pt>
    <dgm:pt modelId="{E4297189-200C-4D87-B96B-A9EC9676ACBD}" type="pres">
      <dgm:prSet presAssocID="{01952877-5AB4-4827-AE96-524D67CF3043}" presName="Parent1" presStyleLbl="revTx" presStyleIdx="0" presStyleCnt="3" custScaleX="136639" custScaleY="176714" custLinFactY="93979" custLinFactNeighborX="-52937" custLinFactNeighborY="100000">
        <dgm:presLayoutVars>
          <dgm:chMax val="1"/>
          <dgm:chPref val="1"/>
          <dgm:bulletEnabled val="1"/>
        </dgm:presLayoutVars>
      </dgm:prSet>
      <dgm:spPr/>
    </dgm:pt>
    <dgm:pt modelId="{97100B3D-0DA4-4C60-95C7-AD11670760D0}" type="pres">
      <dgm:prSet presAssocID="{5C898CFB-CEBC-499F-8746-4211E1D48F29}" presName="Accent2" presStyleCnt="0"/>
      <dgm:spPr/>
    </dgm:pt>
    <dgm:pt modelId="{A8860642-FB0F-4830-AEAB-0F0E018A0547}" type="pres">
      <dgm:prSet presAssocID="{5C898CFB-CEBC-499F-8746-4211E1D48F29}" presName="Accent" presStyleLbl="node1" presStyleIdx="1" presStyleCnt="3"/>
      <dgm:spPr/>
    </dgm:pt>
    <dgm:pt modelId="{263BF62A-EA8C-41D7-8A92-8C47CC2968FE}" type="pres">
      <dgm:prSet presAssocID="{5C898CFB-CEBC-499F-8746-4211E1D48F29}" presName="Parent2" presStyleLbl="revTx" presStyleIdx="1" presStyleCnt="3" custScaleX="131331" custScaleY="164538" custLinFactY="-100000" custLinFactNeighborX="51454" custLinFactNeighborY="-132386">
        <dgm:presLayoutVars>
          <dgm:chMax val="1"/>
          <dgm:chPref val="1"/>
          <dgm:bulletEnabled val="1"/>
        </dgm:presLayoutVars>
      </dgm:prSet>
      <dgm:spPr/>
    </dgm:pt>
    <dgm:pt modelId="{349738EE-AC67-40B7-A42C-991B64C7A229}" type="pres">
      <dgm:prSet presAssocID="{80914596-8DB5-4297-8388-376B30DD9934}" presName="Accent3" presStyleCnt="0"/>
      <dgm:spPr/>
    </dgm:pt>
    <dgm:pt modelId="{56DDE7B0-798B-473A-A177-F757CF1C91AE}" type="pres">
      <dgm:prSet presAssocID="{80914596-8DB5-4297-8388-376B30DD9934}" presName="Accent" presStyleLbl="node1" presStyleIdx="2" presStyleCnt="3"/>
      <dgm:spPr/>
    </dgm:pt>
    <dgm:pt modelId="{5487B6F7-B5B5-4021-BCD5-A4563C70C49F}" type="pres">
      <dgm:prSet presAssocID="{80914596-8DB5-4297-8388-376B30DD9934}" presName="Parent3" presStyleLbl="revTx" presStyleIdx="2" presStyleCnt="3">
        <dgm:presLayoutVars>
          <dgm:chMax val="1"/>
          <dgm:chPref val="1"/>
          <dgm:bulletEnabled val="1"/>
        </dgm:presLayoutVars>
      </dgm:prSet>
      <dgm:spPr/>
    </dgm:pt>
  </dgm:ptLst>
  <dgm:cxnLst>
    <dgm:cxn modelId="{1F1DEB1E-0AFB-4D7F-BADF-591E2F5BAE1C}" type="presOf" srcId="{80914596-8DB5-4297-8388-376B30DD9934}" destId="{5487B6F7-B5B5-4021-BCD5-A4563C70C49F}" srcOrd="0" destOrd="0" presId="urn:microsoft.com/office/officeart/2009/layout/CircleArrowProcess"/>
    <dgm:cxn modelId="{E9749C77-08EF-48F1-96DB-2CE0BAB3D026}" srcId="{12404AF4-EA3A-41A6-B64B-3896FE5A2B81}" destId="{5C898CFB-CEBC-499F-8746-4211E1D48F29}" srcOrd="1" destOrd="0" parTransId="{0065E8AC-0C2A-4B86-9F3A-B9808C8D7A7B}" sibTransId="{9D09B1D4-E709-44FD-8139-E9D99CC935ED}"/>
    <dgm:cxn modelId="{4E91F57B-66D6-4CEF-B888-D2047ADF3B62}" type="presOf" srcId="{12404AF4-EA3A-41A6-B64B-3896FE5A2B81}" destId="{46A9C678-FA92-4571-8385-942DD8929362}" srcOrd="0" destOrd="0" presId="urn:microsoft.com/office/officeart/2009/layout/CircleArrowProcess"/>
    <dgm:cxn modelId="{581FD486-0092-4D96-8331-A7AF213B3C92}" type="presOf" srcId="{5C898CFB-CEBC-499F-8746-4211E1D48F29}" destId="{263BF62A-EA8C-41D7-8A92-8C47CC2968FE}" srcOrd="0" destOrd="0" presId="urn:microsoft.com/office/officeart/2009/layout/CircleArrowProcess"/>
    <dgm:cxn modelId="{8128338A-62D8-4867-A911-7E2D822C9CCA}" type="presOf" srcId="{01952877-5AB4-4827-AE96-524D67CF3043}" destId="{E4297189-200C-4D87-B96B-A9EC9676ACBD}" srcOrd="0" destOrd="0" presId="urn:microsoft.com/office/officeart/2009/layout/CircleArrowProcess"/>
    <dgm:cxn modelId="{4777DA8C-73BA-4DC1-9AA4-A9480BCAAFB8}" srcId="{12404AF4-EA3A-41A6-B64B-3896FE5A2B81}" destId="{80914596-8DB5-4297-8388-376B30DD9934}" srcOrd="2" destOrd="0" parTransId="{521142C8-54CE-4D39-8C1B-5B49E262E6E3}" sibTransId="{23D381B5-DE0B-4ED1-B688-6A8C20407038}"/>
    <dgm:cxn modelId="{F9C90CCE-0D09-46B2-92B5-537C73BDF7E0}" srcId="{12404AF4-EA3A-41A6-B64B-3896FE5A2B81}" destId="{01952877-5AB4-4827-AE96-524D67CF3043}" srcOrd="0" destOrd="0" parTransId="{1DA63F89-9C4E-43A1-B97E-2C45113ED8DE}" sibTransId="{481E24D0-88D5-4B42-B667-C4A2B10F209D}"/>
    <dgm:cxn modelId="{E34C5405-709D-458B-AB03-12A6F149541D}" type="presParOf" srcId="{46A9C678-FA92-4571-8385-942DD8929362}" destId="{59D5CEE0-D966-4FC3-9BE9-63DFD66E5C18}" srcOrd="0" destOrd="0" presId="urn:microsoft.com/office/officeart/2009/layout/CircleArrowProcess"/>
    <dgm:cxn modelId="{05B2474C-A319-4C23-A6E1-B4F818A35F75}" type="presParOf" srcId="{59D5CEE0-D966-4FC3-9BE9-63DFD66E5C18}" destId="{9C8628A7-C677-4FDD-96AF-F58F46DF2BB1}" srcOrd="0" destOrd="0" presId="urn:microsoft.com/office/officeart/2009/layout/CircleArrowProcess"/>
    <dgm:cxn modelId="{67D9AA87-D20A-42C8-820D-3237274D5F93}" type="presParOf" srcId="{46A9C678-FA92-4571-8385-942DD8929362}" destId="{E4297189-200C-4D87-B96B-A9EC9676ACBD}" srcOrd="1" destOrd="0" presId="urn:microsoft.com/office/officeart/2009/layout/CircleArrowProcess"/>
    <dgm:cxn modelId="{DCFBA8F1-D07B-4E66-B266-DFE9DCD3656A}" type="presParOf" srcId="{46A9C678-FA92-4571-8385-942DD8929362}" destId="{97100B3D-0DA4-4C60-95C7-AD11670760D0}" srcOrd="2" destOrd="0" presId="urn:microsoft.com/office/officeart/2009/layout/CircleArrowProcess"/>
    <dgm:cxn modelId="{F283B7F0-D359-4AC6-B65C-EE55EFBB7029}" type="presParOf" srcId="{97100B3D-0DA4-4C60-95C7-AD11670760D0}" destId="{A8860642-FB0F-4830-AEAB-0F0E018A0547}" srcOrd="0" destOrd="0" presId="urn:microsoft.com/office/officeart/2009/layout/CircleArrowProcess"/>
    <dgm:cxn modelId="{C4D919B6-5F5F-4F1D-AAF2-953EAC2C7FBF}" type="presParOf" srcId="{46A9C678-FA92-4571-8385-942DD8929362}" destId="{263BF62A-EA8C-41D7-8A92-8C47CC2968FE}" srcOrd="3" destOrd="0" presId="urn:microsoft.com/office/officeart/2009/layout/CircleArrowProcess"/>
    <dgm:cxn modelId="{BAF99745-AA71-4B74-95E3-0142F462F492}" type="presParOf" srcId="{46A9C678-FA92-4571-8385-942DD8929362}" destId="{349738EE-AC67-40B7-A42C-991B64C7A229}" srcOrd="4" destOrd="0" presId="urn:microsoft.com/office/officeart/2009/layout/CircleArrowProcess"/>
    <dgm:cxn modelId="{A345DDA2-17B7-4206-AA8C-2F2FF6B4D234}" type="presParOf" srcId="{349738EE-AC67-40B7-A42C-991B64C7A229}" destId="{56DDE7B0-798B-473A-A177-F757CF1C91AE}" srcOrd="0" destOrd="0" presId="urn:microsoft.com/office/officeart/2009/layout/CircleArrowProcess"/>
    <dgm:cxn modelId="{E88AB16F-BCAA-4DF0-9E9E-C6BBFD976A19}" type="presParOf" srcId="{46A9C678-FA92-4571-8385-942DD8929362}" destId="{5487B6F7-B5B5-4021-BCD5-A4563C70C49F}"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EB0D5-D811-4F76-8F16-A08ABDB17E9D}">
      <dsp:nvSpPr>
        <dsp:cNvPr id="0" name=""/>
        <dsp:cNvSpPr/>
      </dsp:nvSpPr>
      <dsp:spPr>
        <a:xfrm>
          <a:off x="1" y="0"/>
          <a:ext cx="7583551" cy="3985591"/>
        </a:xfrm>
        <a:prstGeom prst="rightArrow">
          <a:avLst/>
        </a:prstGeom>
        <a:solidFill>
          <a:schemeClr val="accent2">
            <a:tint val="40000"/>
            <a:hueOff val="0"/>
            <a:satOff val="0"/>
            <a:lumOff val="0"/>
            <a:alphaOff val="0"/>
          </a:schemeClr>
        </a:solidFill>
        <a:ln w="38100">
          <a:solidFill>
            <a:srgbClr val="002060"/>
          </a:solidFill>
        </a:ln>
        <a:effectLst/>
      </dsp:spPr>
      <dsp:style>
        <a:lnRef idx="0">
          <a:scrgbClr r="0" g="0" b="0"/>
        </a:lnRef>
        <a:fillRef idx="1">
          <a:scrgbClr r="0" g="0" b="0"/>
        </a:fillRef>
        <a:effectRef idx="0">
          <a:scrgbClr r="0" g="0" b="0"/>
        </a:effectRef>
        <a:fontRef idx="minor"/>
      </dsp:style>
    </dsp:sp>
    <dsp:sp modelId="{662433D3-54AB-43C1-BB04-0FDBA45B6534}">
      <dsp:nvSpPr>
        <dsp:cNvPr id="0" name=""/>
        <dsp:cNvSpPr/>
      </dsp:nvSpPr>
      <dsp:spPr>
        <a:xfrm>
          <a:off x="119725" y="1195677"/>
          <a:ext cx="1457094" cy="1594236"/>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Black" panose="020B0A04020102020204" pitchFamily="34" charset="0"/>
            </a:rPr>
            <a:t>PREWRITE</a:t>
          </a:r>
        </a:p>
      </dsp:txBody>
      <dsp:txXfrm>
        <a:off x="190854" y="1266806"/>
        <a:ext cx="1314836" cy="1451978"/>
      </dsp:txXfrm>
    </dsp:sp>
    <dsp:sp modelId="{E34834FA-BA6B-4AB3-B512-AEBEFB28A961}">
      <dsp:nvSpPr>
        <dsp:cNvPr id="0" name=""/>
        <dsp:cNvSpPr/>
      </dsp:nvSpPr>
      <dsp:spPr>
        <a:xfrm>
          <a:off x="1620561" y="1195677"/>
          <a:ext cx="1457094" cy="1594236"/>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Black" panose="020B0A04020102020204" pitchFamily="34" charset="0"/>
            </a:rPr>
            <a:t>PLAN &amp; OUTLINE</a:t>
          </a:r>
        </a:p>
      </dsp:txBody>
      <dsp:txXfrm>
        <a:off x="1691690" y="1266806"/>
        <a:ext cx="1314836" cy="1451978"/>
      </dsp:txXfrm>
    </dsp:sp>
    <dsp:sp modelId="{CCF7EF3F-C825-48A7-817F-3735DEAF18C6}">
      <dsp:nvSpPr>
        <dsp:cNvPr id="0" name=""/>
        <dsp:cNvSpPr/>
      </dsp:nvSpPr>
      <dsp:spPr>
        <a:xfrm>
          <a:off x="3121416" y="1195677"/>
          <a:ext cx="1457094" cy="1594236"/>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Black" panose="020B0A04020102020204" pitchFamily="34" charset="0"/>
            </a:rPr>
            <a:t>COMPOSE FIRST DRAFT</a:t>
          </a:r>
        </a:p>
      </dsp:txBody>
      <dsp:txXfrm>
        <a:off x="3192545" y="1266806"/>
        <a:ext cx="1314836" cy="1451978"/>
      </dsp:txXfrm>
    </dsp:sp>
    <dsp:sp modelId="{F57C763A-48B2-4B8D-9C65-2F91CDCE26A7}">
      <dsp:nvSpPr>
        <dsp:cNvPr id="0" name=""/>
        <dsp:cNvSpPr/>
      </dsp:nvSpPr>
      <dsp:spPr>
        <a:xfrm>
          <a:off x="4622272" y="1195677"/>
          <a:ext cx="1457094" cy="1594236"/>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Black" panose="020B0A04020102020204" pitchFamily="34" charset="0"/>
            </a:rPr>
            <a:t>REVIEW &amp; REVISE</a:t>
          </a:r>
        </a:p>
      </dsp:txBody>
      <dsp:txXfrm>
        <a:off x="4693401" y="1266806"/>
        <a:ext cx="1314836" cy="1451978"/>
      </dsp:txXfrm>
    </dsp:sp>
    <dsp:sp modelId="{B3D083C0-84CC-4F01-A635-DC9191AFE1CF}">
      <dsp:nvSpPr>
        <dsp:cNvPr id="0" name=""/>
        <dsp:cNvSpPr/>
      </dsp:nvSpPr>
      <dsp:spPr>
        <a:xfrm>
          <a:off x="6123128" y="1195677"/>
          <a:ext cx="1457094" cy="1594236"/>
        </a:xfrm>
        <a:prstGeom prst="round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Black" panose="020B0A04020102020204" pitchFamily="34" charset="0"/>
            </a:rPr>
            <a:t>EDIT &amp; PUBLISH</a:t>
          </a:r>
        </a:p>
      </dsp:txBody>
      <dsp:txXfrm>
        <a:off x="6194257" y="1266806"/>
        <a:ext cx="1314836" cy="1451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628A7-C677-4FDD-96AF-F58F46DF2BB1}">
      <dsp:nvSpPr>
        <dsp:cNvPr id="0" name=""/>
        <dsp:cNvSpPr/>
      </dsp:nvSpPr>
      <dsp:spPr>
        <a:xfrm>
          <a:off x="2091947" y="0"/>
          <a:ext cx="2504013" cy="2504394"/>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297189-200C-4D87-B96B-A9EC9676ACBD}">
      <dsp:nvSpPr>
        <dsp:cNvPr id="0" name=""/>
        <dsp:cNvSpPr/>
      </dsp:nvSpPr>
      <dsp:spPr>
        <a:xfrm>
          <a:off x="1653930" y="1986590"/>
          <a:ext cx="1901238" cy="122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accent4"/>
              </a:solidFill>
              <a:latin typeface="Kristen ITC" panose="03050502040202030202" pitchFamily="66" charset="0"/>
            </a:rPr>
            <a:t>Be useful</a:t>
          </a:r>
        </a:p>
      </dsp:txBody>
      <dsp:txXfrm>
        <a:off x="1653930" y="1986590"/>
        <a:ext cx="1901238" cy="1229133"/>
      </dsp:txXfrm>
    </dsp:sp>
    <dsp:sp modelId="{A8860642-FB0F-4830-AEAB-0F0E018A0547}">
      <dsp:nvSpPr>
        <dsp:cNvPr id="0" name=""/>
        <dsp:cNvSpPr/>
      </dsp:nvSpPr>
      <dsp:spPr>
        <a:xfrm>
          <a:off x="1396466" y="1438960"/>
          <a:ext cx="2504013" cy="2504394"/>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3BF62A-EA8C-41D7-8A92-8C47CC2968FE}">
      <dsp:nvSpPr>
        <dsp:cNvPr id="0" name=""/>
        <dsp:cNvSpPr/>
      </dsp:nvSpPr>
      <dsp:spPr>
        <a:xfrm>
          <a:off x="2450729" y="510639"/>
          <a:ext cx="1827381" cy="1144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accent3"/>
              </a:solidFill>
              <a:latin typeface="Kristen ITC" panose="03050502040202030202" pitchFamily="66" charset="0"/>
            </a:rPr>
            <a:t>Be helpful</a:t>
          </a:r>
        </a:p>
      </dsp:txBody>
      <dsp:txXfrm>
        <a:off x="2450729" y="510639"/>
        <a:ext cx="1827381" cy="1144443"/>
      </dsp:txXfrm>
    </dsp:sp>
    <dsp:sp modelId="{56DDE7B0-798B-473A-A177-F757CF1C91AE}">
      <dsp:nvSpPr>
        <dsp:cNvPr id="0" name=""/>
        <dsp:cNvSpPr/>
      </dsp:nvSpPr>
      <dsp:spPr>
        <a:xfrm>
          <a:off x="2270167" y="3050117"/>
          <a:ext cx="2151335" cy="2152197"/>
        </a:xfrm>
        <a:prstGeom prst="blockArc">
          <a:avLst>
            <a:gd name="adj1" fmla="val 13500000"/>
            <a:gd name="adj2" fmla="val 10800000"/>
            <a:gd name="adj3" fmla="val 1274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87B6F7-B5B5-4021-BCD5-A4563C70C49F}">
      <dsp:nvSpPr>
        <dsp:cNvPr id="0" name=""/>
        <dsp:cNvSpPr/>
      </dsp:nvSpPr>
      <dsp:spPr>
        <a:xfrm>
          <a:off x="2648708" y="3800811"/>
          <a:ext cx="1391432" cy="695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accent2"/>
              </a:solidFill>
              <a:latin typeface="Kristen ITC" panose="03050502040202030202" pitchFamily="66" charset="0"/>
            </a:rPr>
            <a:t>Be kind</a:t>
          </a:r>
        </a:p>
      </dsp:txBody>
      <dsp:txXfrm>
        <a:off x="2648708" y="3800811"/>
        <a:ext cx="1391432" cy="69554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EAEB8A-C214-47F9-B286-22477033E814}"/>
              </a:ext>
            </a:extLst>
          </p:cNvPr>
          <p:cNvSpPr>
            <a:spLocks noGrp="1"/>
          </p:cNvSpPr>
          <p:nvPr>
            <p:ph type="hdr" sz="quarter"/>
          </p:nvPr>
        </p:nvSpPr>
        <p:spPr>
          <a:xfrm>
            <a:off x="0" y="0"/>
            <a:ext cx="4160520" cy="367030"/>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E9288EB3-2B98-403C-822A-3862267FD8DF}"/>
              </a:ext>
            </a:extLst>
          </p:cNvPr>
          <p:cNvSpPr>
            <a:spLocks noGrp="1"/>
          </p:cNvSpPr>
          <p:nvPr>
            <p:ph type="dt" sz="quarter" idx="1"/>
          </p:nvPr>
        </p:nvSpPr>
        <p:spPr>
          <a:xfrm>
            <a:off x="5438458" y="0"/>
            <a:ext cx="4160520" cy="367030"/>
          </a:xfrm>
          <a:prstGeom prst="rect">
            <a:avLst/>
          </a:prstGeom>
        </p:spPr>
        <p:txBody>
          <a:bodyPr vert="horz" lIns="96661" tIns="48331" rIns="96661" bIns="48331" rtlCol="0"/>
          <a:lstStyle>
            <a:lvl1pPr algn="r">
              <a:defRPr sz="1300"/>
            </a:lvl1pPr>
          </a:lstStyle>
          <a:p>
            <a:fld id="{EBCD34B3-DCCC-4977-AC69-F15B4A0B3948}" type="datetimeFigureOut">
              <a:rPr lang="en-US" smtClean="0"/>
              <a:t>1/24/2024</a:t>
            </a:fld>
            <a:endParaRPr lang="en-US" dirty="0"/>
          </a:p>
        </p:txBody>
      </p:sp>
      <p:sp>
        <p:nvSpPr>
          <p:cNvPr id="4" name="Footer Placeholder 3">
            <a:extLst>
              <a:ext uri="{FF2B5EF4-FFF2-40B4-BE49-F238E27FC236}">
                <a16:creationId xmlns:a16="http://schemas.microsoft.com/office/drawing/2014/main" id="{A035BA47-E130-4D0B-AF14-42640C7622D2}"/>
              </a:ext>
            </a:extLst>
          </p:cNvPr>
          <p:cNvSpPr>
            <a:spLocks noGrp="1"/>
          </p:cNvSpPr>
          <p:nvPr>
            <p:ph type="ftr" sz="quarter" idx="2"/>
          </p:nvPr>
        </p:nvSpPr>
        <p:spPr>
          <a:xfrm>
            <a:off x="0" y="6948171"/>
            <a:ext cx="4160520" cy="367029"/>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35D7D7EF-E06A-446C-A934-B9FD97BCAEA8}"/>
              </a:ext>
            </a:extLst>
          </p:cNvPr>
          <p:cNvSpPr>
            <a:spLocks noGrp="1"/>
          </p:cNvSpPr>
          <p:nvPr>
            <p:ph type="sldNum" sz="quarter" idx="3"/>
          </p:nvPr>
        </p:nvSpPr>
        <p:spPr>
          <a:xfrm>
            <a:off x="5438458" y="6948171"/>
            <a:ext cx="4160520" cy="367029"/>
          </a:xfrm>
          <a:prstGeom prst="rect">
            <a:avLst/>
          </a:prstGeom>
        </p:spPr>
        <p:txBody>
          <a:bodyPr vert="horz" lIns="96661" tIns="48331" rIns="96661" bIns="48331" rtlCol="0" anchor="b"/>
          <a:lstStyle>
            <a:lvl1pPr algn="r">
              <a:defRPr sz="1300"/>
            </a:lvl1pPr>
          </a:lstStyle>
          <a:p>
            <a:fld id="{46E41042-21B7-4BB4-9E48-D230D9354739}" type="slidenum">
              <a:rPr lang="en-US" smtClean="0"/>
              <a:t>‹#›</a:t>
            </a:fld>
            <a:endParaRPr lang="en-US" dirty="0"/>
          </a:p>
        </p:txBody>
      </p:sp>
    </p:spTree>
    <p:extLst>
      <p:ext uri="{BB962C8B-B14F-4D97-AF65-F5344CB8AC3E}">
        <p14:creationId xmlns:p14="http://schemas.microsoft.com/office/powerpoint/2010/main" val="2143454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6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438775" y="0"/>
            <a:ext cx="4160838" cy="366713"/>
          </a:xfrm>
          <a:prstGeom prst="rect">
            <a:avLst/>
          </a:prstGeom>
        </p:spPr>
        <p:txBody>
          <a:bodyPr vert="horz" lIns="91440" tIns="45720" rIns="91440" bIns="45720" rtlCol="0"/>
          <a:lstStyle>
            <a:lvl1pPr algn="r">
              <a:defRPr sz="1200"/>
            </a:lvl1pPr>
          </a:lstStyle>
          <a:p>
            <a:fld id="{DE752155-BAF9-4811-BE2A-9CF155B81D30}" type="datetimeFigureOut">
              <a:rPr lang="en-US" smtClean="0"/>
              <a:t>1/24/2024</a:t>
            </a:fld>
            <a:endParaRPr lang="en-US"/>
          </a:p>
        </p:txBody>
      </p:sp>
      <p:sp>
        <p:nvSpPr>
          <p:cNvPr id="4" name="Slide Image Placeholder 3"/>
          <p:cNvSpPr>
            <a:spLocks noGrp="1" noRot="1" noChangeAspect="1"/>
          </p:cNvSpPr>
          <p:nvPr>
            <p:ph type="sldImg" idx="2"/>
          </p:nvPr>
        </p:nvSpPr>
        <p:spPr>
          <a:xfrm>
            <a:off x="3154363" y="914400"/>
            <a:ext cx="3292475" cy="24685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60438" y="3521075"/>
            <a:ext cx="7680325" cy="28797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488"/>
            <a:ext cx="4160838" cy="366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438775" y="6948488"/>
            <a:ext cx="4160838" cy="366712"/>
          </a:xfrm>
          <a:prstGeom prst="rect">
            <a:avLst/>
          </a:prstGeom>
        </p:spPr>
        <p:txBody>
          <a:bodyPr vert="horz" lIns="91440" tIns="45720" rIns="91440" bIns="45720" rtlCol="0" anchor="b"/>
          <a:lstStyle>
            <a:lvl1pPr algn="r">
              <a:defRPr sz="1200"/>
            </a:lvl1pPr>
          </a:lstStyle>
          <a:p>
            <a:fld id="{BE899237-2751-4B08-AD7B-81116C2CF762}" type="slidenum">
              <a:rPr lang="en-US" smtClean="0"/>
              <a:t>‹#›</a:t>
            </a:fld>
            <a:endParaRPr lang="en-US"/>
          </a:p>
        </p:txBody>
      </p:sp>
    </p:spTree>
    <p:extLst>
      <p:ext uri="{BB962C8B-B14F-4D97-AF65-F5344CB8AC3E}">
        <p14:creationId xmlns:p14="http://schemas.microsoft.com/office/powerpoint/2010/main" val="3134972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41C3FEB3-1559-4B57-826B-7EF6F7BFC4D6}" type="datetime1">
              <a:rPr lang="en-US" smtClean="0"/>
              <a:t>1/24/2024</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92367B23-D481-47B8-9DC9-53041C5CD72C}" type="slidenum">
              <a:rPr lang="en-US" smtClean="0"/>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3711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C3B785B-1258-43A1-BAE7-BA6B65025A7C}" type="datetime1">
              <a:rPr lang="en-US" smtClean="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367B23-D481-47B8-9DC9-53041C5CD72C}" type="slidenum">
              <a:rPr lang="en-US" smtClean="0"/>
              <a:t>‹#›</a:t>
            </a:fld>
            <a:endParaRPr lang="en-US" dirty="0"/>
          </a:p>
        </p:txBody>
      </p:sp>
    </p:spTree>
    <p:extLst>
      <p:ext uri="{BB962C8B-B14F-4D97-AF65-F5344CB8AC3E}">
        <p14:creationId xmlns:p14="http://schemas.microsoft.com/office/powerpoint/2010/main" val="1023793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76297F-E1A7-4367-AA22-36E75FDAE9EC}" type="datetime1">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7210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381776-1A1D-4334-B9FA-1783A932DCCC}" type="datetime1">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2947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868364-876F-4B69-8783-C4F4025CA91A}" type="datetime1">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dirty="0"/>
          </a:p>
        </p:txBody>
      </p:sp>
    </p:spTree>
    <p:extLst>
      <p:ext uri="{BB962C8B-B14F-4D97-AF65-F5344CB8AC3E}">
        <p14:creationId xmlns:p14="http://schemas.microsoft.com/office/powerpoint/2010/main" val="616901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86BA45-F2E8-4EEE-8BB9-53252D2B2EBB}" type="datetime1">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9231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031ACE-7CB8-4D97-BBBA-5B28424A0B0C}" type="datetime1">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4795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425861-1F6A-42F3-B092-3E7B7B5D7217}" type="datetime1">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9141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206318-95F6-4AC8-9CAB-897D1A3C124D}" type="datetime1">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6890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D4D2B4-256B-415E-8D70-58C78E0B9B98}" type="datetime1">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dirty="0"/>
          </a:p>
        </p:txBody>
      </p:sp>
    </p:spTree>
    <p:extLst>
      <p:ext uri="{BB962C8B-B14F-4D97-AF65-F5344CB8AC3E}">
        <p14:creationId xmlns:p14="http://schemas.microsoft.com/office/powerpoint/2010/main" val="129929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F51CD66-B84F-4612-B886-1059D3451CCA}" type="datetime1">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367B23-D481-47B8-9DC9-53041C5CD72C}" type="slidenum">
              <a:rPr lang="en-US" smtClean="0"/>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8550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1176866" y="2487168"/>
            <a:ext cx="3337560" cy="3447288"/>
          </a:xfrm>
        </p:spPr>
        <p:txBody>
          <a:bodyPr>
            <a:normAutofit/>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5152" y="2487168"/>
            <a:ext cx="3337560" cy="3447288"/>
          </a:xfrm>
        </p:spPr>
        <p:txBody>
          <a:bodyPr>
            <a:normAutofit/>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923C5D8-68CD-452A-A801-4EA12B8DB940}" type="datetime1">
              <a:rPr lang="en-US" smtClean="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367B23-D481-47B8-9DC9-53041C5CD72C}" type="slidenum">
              <a:rPr lang="en-US" smtClean="0"/>
              <a:t>‹#›</a:t>
            </a:fld>
            <a:endParaRPr lang="en-US" dirty="0"/>
          </a:p>
        </p:txBody>
      </p:sp>
    </p:spTree>
    <p:extLst>
      <p:ext uri="{BB962C8B-B14F-4D97-AF65-F5344CB8AC3E}">
        <p14:creationId xmlns:p14="http://schemas.microsoft.com/office/powerpoint/2010/main" val="3392046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1038D2-E294-45C9-AD0F-5BD03F7B584E}" type="datetime1">
              <a:rPr lang="en-US" smtClean="0"/>
              <a:t>1/24/2024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367B23-D481-47B8-9DC9-53041C5CD72C}" type="slidenum">
              <a:rPr lang="en-US" smtClean="0"/>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1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D53170-87CA-492F-9F19-8B36DDAF0926}" type="datetime1">
              <a:rPr lang="en-US" smtClean="0"/>
              <a:t>1/24/2024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367B23-D481-47B8-9DC9-53041C5CD72C}" type="slidenum">
              <a:rPr lang="en-US" smtClean="0"/>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8941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5CF8A-9B77-41B2-825F-C6B25A6D70D2}" type="datetime1">
              <a:rPr lang="en-US" smtClean="0"/>
              <a:t>1/24/2024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367B23-D481-47B8-9DC9-53041C5CD72C}" type="slidenum">
              <a:rPr lang="en-US" smtClean="0"/>
              <a:t>‹#›</a:t>
            </a:fld>
            <a:endParaRPr lang="en-US" dirty="0"/>
          </a:p>
        </p:txBody>
      </p:sp>
    </p:spTree>
    <p:extLst>
      <p:ext uri="{BB962C8B-B14F-4D97-AF65-F5344CB8AC3E}">
        <p14:creationId xmlns:p14="http://schemas.microsoft.com/office/powerpoint/2010/main" val="304604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3D9642B-BB0F-4D76-81E1-BE5F2B50C975}" type="datetime1">
              <a:rPr lang="en-US" smtClean="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367B23-D481-47B8-9DC9-53041C5CD72C}" type="slidenum">
              <a:rPr lang="en-US" smtClean="0"/>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789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EADDA36-C4B0-4492-9437-F097FEDF5A06}" type="datetime1">
              <a:rPr lang="en-US" smtClean="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367B23-D481-47B8-9DC9-53041C5CD72C}" type="slidenum">
              <a:rPr lang="en-US" smtClean="0"/>
              <a:t>‹#›</a:t>
            </a:fld>
            <a:endParaRPr lang="en-US" dirty="0"/>
          </a:p>
        </p:txBody>
      </p:sp>
    </p:spTree>
    <p:extLst>
      <p:ext uri="{BB962C8B-B14F-4D97-AF65-F5344CB8AC3E}">
        <p14:creationId xmlns:p14="http://schemas.microsoft.com/office/powerpoint/2010/main" val="929677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D2358D2-CD1E-441E-8F61-F4FC1BB46F78}" type="datetime1">
              <a:rPr lang="en-US" smtClean="0"/>
              <a:t>1/24/2024</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2367B23-D481-47B8-9DC9-53041C5CD72C}" type="slidenum">
              <a:rPr lang="en-US" smtClean="0"/>
              <a:t>‹#›</a:t>
            </a:fld>
            <a:endParaRPr lang="en-US" dirty="0"/>
          </a:p>
        </p:txBody>
      </p:sp>
    </p:spTree>
    <p:extLst>
      <p:ext uri="{BB962C8B-B14F-4D97-AF65-F5344CB8AC3E}">
        <p14:creationId xmlns:p14="http://schemas.microsoft.com/office/powerpoint/2010/main" val="153105206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hf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ie.engineering.illinois.edu/files/2018/10/responding-to-microaggressions-and-bias.pdf"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insidethemagic.net/2020/09/study-planning-disney-trip-happier-rwb1/" TargetMode="External"/><Relationship Id="rId2" Type="http://schemas.openxmlformats.org/officeDocument/2006/relationships/image" Target="../media/image15.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insidethemagic.net/2020/09/study-planning-disney-trip-happier-rwb1/"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digitallibrary.usc.edu/CS.aspx?VP3=DamView&amp;VBID=2A3BXZ8YEZGYV&amp;SMLS=1&amp;RW=1163&amp;RH=539&amp;FR_=1&amp;W=1164&amp;H=539" TargetMode="External"/><Relationship Id="rId2" Type="http://schemas.openxmlformats.org/officeDocument/2006/relationships/hyperlink" Target="https://oac.cdlib.org/findaid/ark:/13030/c82f7t23/" TargetMode="External"/><Relationship Id="rId1" Type="http://schemas.openxmlformats.org/officeDocument/2006/relationships/slideLayout" Target="../slideLayouts/slideLayout2.xml"/><Relationship Id="rId4" Type="http://schemas.openxmlformats.org/officeDocument/2006/relationships/hyperlink" Target="https://www.youtube.com/watch?v=KvmoNQS6GOc"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psu.edu/equity-access/microaggressions.php"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C8267-4D1F-4F8D-8C02-D0806D582286}"/>
              </a:ext>
            </a:extLst>
          </p:cNvPr>
          <p:cNvSpPr>
            <a:spLocks noGrp="1"/>
          </p:cNvSpPr>
          <p:nvPr>
            <p:ph type="ctrTitle"/>
          </p:nvPr>
        </p:nvSpPr>
        <p:spPr/>
        <p:txBody>
          <a:bodyPr/>
          <a:lstStyle/>
          <a:p>
            <a:r>
              <a:rPr lang="en-US" b="1" dirty="0">
                <a:latin typeface="Calibri" panose="020F0502020204030204" pitchFamily="34" charset="0"/>
                <a:cs typeface="Calibri" panose="020F0502020204030204" pitchFamily="34" charset="0"/>
              </a:rPr>
              <a:t>Lesson 5</a:t>
            </a:r>
          </a:p>
        </p:txBody>
      </p:sp>
      <p:sp>
        <p:nvSpPr>
          <p:cNvPr id="3" name="Subtitle 2">
            <a:extLst>
              <a:ext uri="{FF2B5EF4-FFF2-40B4-BE49-F238E27FC236}">
                <a16:creationId xmlns:a16="http://schemas.microsoft.com/office/drawing/2014/main" id="{19598F0F-6C09-49D0-9DE5-AA267219AC09}"/>
              </a:ext>
            </a:extLst>
          </p:cNvPr>
          <p:cNvSpPr>
            <a:spLocks noGrp="1"/>
          </p:cNvSpPr>
          <p:nvPr>
            <p:ph type="subTitle" idx="1"/>
          </p:nvPr>
        </p:nvSpPr>
        <p:spPr/>
        <p:txBody>
          <a:bodyPr>
            <a:normAutofit/>
          </a:bodyPr>
          <a:lstStyle/>
          <a:p>
            <a:r>
              <a:rPr lang="en-US" sz="3000" b="1" dirty="0">
                <a:latin typeface="Calibri" panose="020F0502020204030204" pitchFamily="34" charset="0"/>
                <a:cs typeface="Calibri" panose="020F0502020204030204" pitchFamily="34" charset="0"/>
              </a:rPr>
              <a:t>Young Oak Kim: </a:t>
            </a:r>
            <a:br>
              <a:rPr lang="en-US" sz="3000" b="1" dirty="0">
                <a:latin typeface="Calibri" panose="020F0502020204030204" pitchFamily="34" charset="0"/>
                <a:cs typeface="Calibri" panose="020F0502020204030204" pitchFamily="34" charset="0"/>
              </a:rPr>
            </a:br>
            <a:r>
              <a:rPr lang="en-US" sz="3000" b="1" dirty="0">
                <a:latin typeface="Calibri" panose="020F0502020204030204" pitchFamily="34" charset="0"/>
                <a:cs typeface="Calibri" panose="020F0502020204030204" pitchFamily="34" charset="0"/>
              </a:rPr>
              <a:t>Hero and Humanitarian</a:t>
            </a:r>
          </a:p>
        </p:txBody>
      </p:sp>
    </p:spTree>
    <p:extLst>
      <p:ext uri="{BB962C8B-B14F-4D97-AF65-F5344CB8AC3E}">
        <p14:creationId xmlns:p14="http://schemas.microsoft.com/office/powerpoint/2010/main" val="20027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82960-D272-4731-8E41-2FBEDE7A56ED}"/>
              </a:ext>
            </a:extLst>
          </p:cNvPr>
          <p:cNvSpPr>
            <a:spLocks noGrp="1"/>
          </p:cNvSpPr>
          <p:nvPr>
            <p:ph type="title"/>
          </p:nvPr>
        </p:nvSpPr>
        <p:spPr>
          <a:xfrm>
            <a:off x="665921" y="915337"/>
            <a:ext cx="7692887" cy="1303867"/>
          </a:xfrm>
        </p:spPr>
        <p:txBody>
          <a:bodyPr>
            <a:normAutofit fontScale="90000"/>
          </a:bodyPr>
          <a:lstStyle/>
          <a:p>
            <a:r>
              <a:rPr lang="en-US" b="1" dirty="0"/>
              <a:t>Think/Write/Pair Share/Group Share</a:t>
            </a:r>
            <a:br>
              <a:rPr lang="en-US" dirty="0"/>
            </a:br>
            <a:r>
              <a:rPr lang="en-US" sz="3600" b="1" dirty="0">
                <a:solidFill>
                  <a:srgbClr val="0070C0"/>
                </a:solidFill>
              </a:rPr>
              <a:t>How Did Young Oak Kim Combat Racism?</a:t>
            </a:r>
            <a:endParaRPr lang="en-US" b="1" dirty="0"/>
          </a:p>
        </p:txBody>
      </p:sp>
      <p:sp>
        <p:nvSpPr>
          <p:cNvPr id="3" name="Content Placeholder 2">
            <a:extLst>
              <a:ext uri="{FF2B5EF4-FFF2-40B4-BE49-F238E27FC236}">
                <a16:creationId xmlns:a16="http://schemas.microsoft.com/office/drawing/2014/main" id="{BD8A0213-41A5-49C8-AE6F-8C59C0B8C7E1}"/>
              </a:ext>
            </a:extLst>
          </p:cNvPr>
          <p:cNvSpPr>
            <a:spLocks noGrp="1"/>
          </p:cNvSpPr>
          <p:nvPr>
            <p:ph idx="1"/>
          </p:nvPr>
        </p:nvSpPr>
        <p:spPr>
          <a:xfrm>
            <a:off x="854766" y="2490136"/>
            <a:ext cx="7504042" cy="3552856"/>
          </a:xfrm>
        </p:spPr>
        <p:txBody>
          <a:bodyPr>
            <a:normAutofit fontScale="92500" lnSpcReduction="10000"/>
          </a:bodyPr>
          <a:lstStyle/>
          <a:p>
            <a:r>
              <a:rPr lang="en-US" b="1" dirty="0"/>
              <a:t>Think </a:t>
            </a:r>
            <a:r>
              <a:rPr lang="en-US" dirty="0"/>
              <a:t>for 1 minute about how Young Oak Kim encountered and responded to racism.  </a:t>
            </a:r>
          </a:p>
          <a:p>
            <a:r>
              <a:rPr lang="en-US" b="1" dirty="0"/>
              <a:t>Write</a:t>
            </a:r>
            <a:r>
              <a:rPr lang="en-US" dirty="0"/>
              <a:t> for 1 minute about the details and facts you can remember from each of the resources. (Be sure to identify which source provided which details.)</a:t>
            </a:r>
          </a:p>
          <a:p>
            <a:r>
              <a:rPr lang="en-US" b="1" dirty="0"/>
              <a:t>Pair Share</a:t>
            </a:r>
            <a:r>
              <a:rPr lang="en-US" dirty="0"/>
              <a:t> for 1 minute per person, sharing what you’ve written about Young Oak Kim. </a:t>
            </a:r>
          </a:p>
          <a:p>
            <a:r>
              <a:rPr lang="en-US" dirty="0"/>
              <a:t>Join another pair of students and </a:t>
            </a:r>
            <a:r>
              <a:rPr lang="en-US" b="1" dirty="0"/>
              <a:t>Group Share</a:t>
            </a:r>
            <a:r>
              <a:rPr lang="en-US" dirty="0"/>
              <a:t> for 5–10 minutes. Identify what ideas you have in common and which ideas are unique. Be ready to share with the class.</a:t>
            </a:r>
          </a:p>
        </p:txBody>
      </p:sp>
      <p:sp>
        <p:nvSpPr>
          <p:cNvPr id="4" name="Slide Number Placeholder 3">
            <a:extLst>
              <a:ext uri="{FF2B5EF4-FFF2-40B4-BE49-F238E27FC236}">
                <a16:creationId xmlns:a16="http://schemas.microsoft.com/office/drawing/2014/main" id="{756EEE84-EC12-7105-149F-70CAE863CCD1}"/>
              </a:ext>
            </a:extLst>
          </p:cNvPr>
          <p:cNvSpPr>
            <a:spLocks noGrp="1"/>
          </p:cNvSpPr>
          <p:nvPr>
            <p:ph type="sldNum" sz="quarter" idx="12"/>
          </p:nvPr>
        </p:nvSpPr>
        <p:spPr/>
        <p:txBody>
          <a:bodyPr/>
          <a:lstStyle/>
          <a:p>
            <a:fld id="{92367B23-D481-47B8-9DC9-53041C5CD72C}" type="slidenum">
              <a:rPr lang="en-US" smtClean="0"/>
              <a:t>10</a:t>
            </a:fld>
            <a:endParaRPr lang="en-US" dirty="0"/>
          </a:p>
        </p:txBody>
      </p:sp>
    </p:spTree>
    <p:extLst>
      <p:ext uri="{BB962C8B-B14F-4D97-AF65-F5344CB8AC3E}">
        <p14:creationId xmlns:p14="http://schemas.microsoft.com/office/powerpoint/2010/main" val="2403702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07B7F-08B9-4050-A357-C3E4D8A2F155}"/>
              </a:ext>
            </a:extLst>
          </p:cNvPr>
          <p:cNvSpPr>
            <a:spLocks noGrp="1"/>
          </p:cNvSpPr>
          <p:nvPr>
            <p:ph type="title"/>
          </p:nvPr>
        </p:nvSpPr>
        <p:spPr/>
        <p:txBody>
          <a:bodyPr>
            <a:normAutofit fontScale="90000"/>
          </a:bodyPr>
          <a:lstStyle/>
          <a:p>
            <a:r>
              <a:rPr lang="en-US" b="1" dirty="0"/>
              <a:t>Tips for Responding to Microaggressions</a:t>
            </a:r>
          </a:p>
        </p:txBody>
      </p:sp>
      <p:sp>
        <p:nvSpPr>
          <p:cNvPr id="4" name="Content Placeholder 3">
            <a:extLst>
              <a:ext uri="{FF2B5EF4-FFF2-40B4-BE49-F238E27FC236}">
                <a16:creationId xmlns:a16="http://schemas.microsoft.com/office/drawing/2014/main" id="{F77E5EF7-0104-4502-B232-A18172F9F3FE}"/>
              </a:ext>
            </a:extLst>
          </p:cNvPr>
          <p:cNvSpPr>
            <a:spLocks noGrp="1"/>
          </p:cNvSpPr>
          <p:nvPr>
            <p:ph sz="half" idx="1"/>
          </p:nvPr>
        </p:nvSpPr>
        <p:spPr>
          <a:xfrm>
            <a:off x="566532" y="2432698"/>
            <a:ext cx="3932320" cy="4542182"/>
          </a:xfrm>
        </p:spPr>
        <p:txBody>
          <a:bodyPr>
            <a:noAutofit/>
          </a:bodyPr>
          <a:lstStyle/>
          <a:p>
            <a:pPr>
              <a:spcBef>
                <a:spcPts val="0"/>
              </a:spcBef>
              <a:spcAft>
                <a:spcPts val="0"/>
              </a:spcAft>
            </a:pPr>
            <a:r>
              <a:rPr lang="en-US" sz="1800" b="1" dirty="0"/>
              <a:t>RESTATE OR PARAPHRASE </a:t>
            </a:r>
          </a:p>
          <a:p>
            <a:pPr lvl="1">
              <a:spcBef>
                <a:spcPts val="0"/>
              </a:spcBef>
              <a:spcAft>
                <a:spcPts val="0"/>
              </a:spcAft>
            </a:pPr>
            <a:r>
              <a:rPr lang="en-US" sz="1800" dirty="0"/>
              <a:t>I think I heard you saying _____ (paraphrase their comments). Is that correct? </a:t>
            </a:r>
          </a:p>
          <a:p>
            <a:pPr>
              <a:spcBef>
                <a:spcPts val="0"/>
              </a:spcBef>
              <a:spcAft>
                <a:spcPts val="0"/>
              </a:spcAft>
            </a:pPr>
            <a:r>
              <a:rPr lang="en-US" sz="1800" b="1" dirty="0"/>
              <a:t>ASK FOR MORE INFORMATION </a:t>
            </a:r>
          </a:p>
          <a:p>
            <a:pPr lvl="1">
              <a:spcBef>
                <a:spcPts val="0"/>
              </a:spcBef>
              <a:spcAft>
                <a:spcPts val="0"/>
              </a:spcAft>
            </a:pPr>
            <a:r>
              <a:rPr lang="en-US" sz="1800" dirty="0"/>
              <a:t>Could you say more about what you mean by that? </a:t>
            </a:r>
          </a:p>
          <a:p>
            <a:pPr>
              <a:spcBef>
                <a:spcPts val="0"/>
              </a:spcBef>
              <a:spcAft>
                <a:spcPts val="0"/>
              </a:spcAft>
            </a:pPr>
            <a:r>
              <a:rPr lang="en-US" sz="1800" b="1" dirty="0"/>
              <a:t>SEPARATE INTENT FROM IMPACT</a:t>
            </a:r>
          </a:p>
          <a:p>
            <a:pPr lvl="1">
              <a:spcBef>
                <a:spcPts val="0"/>
              </a:spcBef>
              <a:spcAft>
                <a:spcPts val="0"/>
              </a:spcAft>
            </a:pPr>
            <a:r>
              <a:rPr lang="en-US" sz="1800" dirty="0"/>
              <a:t>I know you didn’t realize this, but when you _____ (behavior), it was hurtful/offensive because _____. Instead, you could _____.</a:t>
            </a:r>
          </a:p>
        </p:txBody>
      </p:sp>
      <p:sp>
        <p:nvSpPr>
          <p:cNvPr id="5" name="Content Placeholder 4">
            <a:extLst>
              <a:ext uri="{FF2B5EF4-FFF2-40B4-BE49-F238E27FC236}">
                <a16:creationId xmlns:a16="http://schemas.microsoft.com/office/drawing/2014/main" id="{4E7D6ABA-C2C3-4751-8F5B-B156AF233480}"/>
              </a:ext>
            </a:extLst>
          </p:cNvPr>
          <p:cNvSpPr>
            <a:spLocks noGrp="1"/>
          </p:cNvSpPr>
          <p:nvPr>
            <p:ph sz="half" idx="2"/>
          </p:nvPr>
        </p:nvSpPr>
        <p:spPr>
          <a:xfrm>
            <a:off x="4645150" y="2432698"/>
            <a:ext cx="3932319" cy="3744668"/>
          </a:xfrm>
        </p:spPr>
        <p:txBody>
          <a:bodyPr>
            <a:noAutofit/>
          </a:bodyPr>
          <a:lstStyle/>
          <a:p>
            <a:pPr>
              <a:spcBef>
                <a:spcPts val="0"/>
              </a:spcBef>
              <a:spcAft>
                <a:spcPts val="0"/>
              </a:spcAft>
            </a:pPr>
            <a:r>
              <a:rPr lang="en-US" sz="1800" b="1" dirty="0"/>
              <a:t>EXPRESS YOUR FEELINGS</a:t>
            </a:r>
          </a:p>
          <a:p>
            <a:pPr lvl="1">
              <a:spcBef>
                <a:spcPts val="0"/>
              </a:spcBef>
              <a:spcAft>
                <a:spcPts val="0"/>
              </a:spcAft>
            </a:pPr>
            <a:r>
              <a:rPr lang="en-US" sz="1800" dirty="0"/>
              <a:t>When you _____ (comment/behavior), I felt _____ (feeling) and I would like you to _____.</a:t>
            </a:r>
          </a:p>
          <a:p>
            <a:pPr>
              <a:spcBef>
                <a:spcPts val="0"/>
              </a:spcBef>
              <a:spcAft>
                <a:spcPts val="0"/>
              </a:spcAft>
            </a:pPr>
            <a:r>
              <a:rPr lang="en-US" sz="1800" b="1" dirty="0"/>
              <a:t>CHALLENGE THE STEREOTYPE                             </a:t>
            </a:r>
            <a:r>
              <a:rPr lang="en-US" sz="1800" dirty="0"/>
              <a:t>Give information, share your own experience, and/or offer alternative perspectives. </a:t>
            </a:r>
          </a:p>
          <a:p>
            <a:pPr lvl="1">
              <a:spcBef>
                <a:spcPts val="0"/>
              </a:spcBef>
              <a:spcAft>
                <a:spcPts val="0"/>
              </a:spcAft>
            </a:pPr>
            <a:r>
              <a:rPr lang="en-US" sz="1800" dirty="0"/>
              <a:t>Actually, in my experience, _____.</a:t>
            </a:r>
          </a:p>
          <a:p>
            <a:pPr lvl="1">
              <a:spcBef>
                <a:spcPts val="0"/>
              </a:spcBef>
              <a:spcAft>
                <a:spcPts val="0"/>
              </a:spcAft>
            </a:pPr>
            <a:r>
              <a:rPr lang="en-US" sz="1800" dirty="0"/>
              <a:t>I think that’s a stereotype. I’ve learned that ______.</a:t>
            </a:r>
          </a:p>
        </p:txBody>
      </p:sp>
      <p:sp>
        <p:nvSpPr>
          <p:cNvPr id="6" name="TextBox 5">
            <a:extLst>
              <a:ext uri="{FF2B5EF4-FFF2-40B4-BE49-F238E27FC236}">
                <a16:creationId xmlns:a16="http://schemas.microsoft.com/office/drawing/2014/main" id="{FB9B7C28-BE8B-4482-9896-B573DB58F4EF}"/>
              </a:ext>
            </a:extLst>
          </p:cNvPr>
          <p:cNvSpPr txBox="1"/>
          <p:nvPr/>
        </p:nvSpPr>
        <p:spPr>
          <a:xfrm>
            <a:off x="992520" y="6488668"/>
            <a:ext cx="7305261" cy="369332"/>
          </a:xfrm>
          <a:prstGeom prst="rect">
            <a:avLst/>
          </a:prstGeom>
          <a:noFill/>
        </p:spPr>
        <p:txBody>
          <a:bodyPr wrap="square" rtlCol="0">
            <a:spAutoFit/>
          </a:bodyPr>
          <a:lstStyle/>
          <a:p>
            <a:pPr algn="ctr"/>
            <a:r>
              <a:rPr lang="en-US" b="1" dirty="0">
                <a:solidFill>
                  <a:srgbClr val="0070C0"/>
                </a:solidFill>
                <a:hlinkClick r:id="rId2">
                  <a:extLst>
                    <a:ext uri="{A12FA001-AC4F-418D-AE19-62706E023703}">
                      <ahyp:hlinkClr xmlns:ahyp="http://schemas.microsoft.com/office/drawing/2018/hyperlinkcolor" val="tx"/>
                    </a:ext>
                  </a:extLst>
                </a:hlinkClick>
              </a:rPr>
              <a:t>See more ideas at Responding to Microaggressions</a:t>
            </a:r>
            <a:endParaRPr lang="en-US" b="1" dirty="0">
              <a:solidFill>
                <a:srgbClr val="0070C0"/>
              </a:solidFill>
            </a:endParaRPr>
          </a:p>
        </p:txBody>
      </p:sp>
      <p:sp>
        <p:nvSpPr>
          <p:cNvPr id="3" name="Slide Number Placeholder 2">
            <a:extLst>
              <a:ext uri="{FF2B5EF4-FFF2-40B4-BE49-F238E27FC236}">
                <a16:creationId xmlns:a16="http://schemas.microsoft.com/office/drawing/2014/main" id="{86C93EBF-0A29-8F5F-D19C-921530A9D130}"/>
              </a:ext>
            </a:extLst>
          </p:cNvPr>
          <p:cNvSpPr>
            <a:spLocks noGrp="1"/>
          </p:cNvSpPr>
          <p:nvPr>
            <p:ph type="sldNum" sz="quarter" idx="12"/>
          </p:nvPr>
        </p:nvSpPr>
        <p:spPr/>
        <p:txBody>
          <a:bodyPr/>
          <a:lstStyle/>
          <a:p>
            <a:fld id="{92367B23-D481-47B8-9DC9-53041C5CD72C}" type="slidenum">
              <a:rPr lang="en-US" smtClean="0"/>
              <a:t>11</a:t>
            </a:fld>
            <a:endParaRPr lang="en-US" dirty="0"/>
          </a:p>
        </p:txBody>
      </p:sp>
    </p:spTree>
    <p:extLst>
      <p:ext uri="{BB962C8B-B14F-4D97-AF65-F5344CB8AC3E}">
        <p14:creationId xmlns:p14="http://schemas.microsoft.com/office/powerpoint/2010/main" val="4109216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D574-6201-4BAC-9935-92DCD24F91D3}"/>
              </a:ext>
            </a:extLst>
          </p:cNvPr>
          <p:cNvSpPr>
            <a:spLocks noGrp="1"/>
          </p:cNvSpPr>
          <p:nvPr>
            <p:ph type="title"/>
          </p:nvPr>
        </p:nvSpPr>
        <p:spPr/>
        <p:txBody>
          <a:bodyPr>
            <a:normAutofit/>
          </a:bodyPr>
          <a:lstStyle/>
          <a:p>
            <a:r>
              <a:rPr lang="en-US" b="1" dirty="0"/>
              <a:t>Lesson 5.2</a:t>
            </a:r>
          </a:p>
        </p:txBody>
      </p:sp>
      <p:sp>
        <p:nvSpPr>
          <p:cNvPr id="3" name="Text Placeholder 2">
            <a:extLst>
              <a:ext uri="{FF2B5EF4-FFF2-40B4-BE49-F238E27FC236}">
                <a16:creationId xmlns:a16="http://schemas.microsoft.com/office/drawing/2014/main" id="{8A1EA3BD-7DB5-4FC0-A8DA-981426FA85EA}"/>
              </a:ext>
            </a:extLst>
          </p:cNvPr>
          <p:cNvSpPr>
            <a:spLocks noGrp="1"/>
          </p:cNvSpPr>
          <p:nvPr>
            <p:ph type="body" idx="1"/>
          </p:nvPr>
        </p:nvSpPr>
        <p:spPr>
          <a:xfrm>
            <a:off x="1196340" y="3741789"/>
            <a:ext cx="6774180" cy="1512202"/>
          </a:xfrm>
        </p:spPr>
        <p:txBody>
          <a:bodyPr>
            <a:normAutofit/>
          </a:bodyPr>
          <a:lstStyle/>
          <a:p>
            <a:r>
              <a:rPr lang="en-US" sz="3200" b="1" dirty="0">
                <a:solidFill>
                  <a:srgbClr val="0070C0"/>
                </a:solidFill>
              </a:rPr>
              <a:t>How Is Colonel Young Oak Kim an Unsung Hero?</a:t>
            </a:r>
          </a:p>
        </p:txBody>
      </p:sp>
      <p:sp>
        <p:nvSpPr>
          <p:cNvPr id="4" name="Slide Number Placeholder 3">
            <a:extLst>
              <a:ext uri="{FF2B5EF4-FFF2-40B4-BE49-F238E27FC236}">
                <a16:creationId xmlns:a16="http://schemas.microsoft.com/office/drawing/2014/main" id="{7CDF670D-C781-7A9B-2DA5-C3FA69E6D3D1}"/>
              </a:ext>
            </a:extLst>
          </p:cNvPr>
          <p:cNvSpPr>
            <a:spLocks noGrp="1"/>
          </p:cNvSpPr>
          <p:nvPr>
            <p:ph type="sldNum" sz="quarter" idx="12"/>
          </p:nvPr>
        </p:nvSpPr>
        <p:spPr/>
        <p:txBody>
          <a:bodyPr/>
          <a:lstStyle/>
          <a:p>
            <a:fld id="{92367B23-D481-47B8-9DC9-53041C5CD72C}" type="slidenum">
              <a:rPr lang="en-US" smtClean="0"/>
              <a:t>12</a:t>
            </a:fld>
            <a:endParaRPr lang="en-US" dirty="0"/>
          </a:p>
        </p:txBody>
      </p:sp>
    </p:spTree>
    <p:extLst>
      <p:ext uri="{BB962C8B-B14F-4D97-AF65-F5344CB8AC3E}">
        <p14:creationId xmlns:p14="http://schemas.microsoft.com/office/powerpoint/2010/main" val="2771151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24843-E02F-453B-B981-BFE4B30C2C15}"/>
              </a:ext>
            </a:extLst>
          </p:cNvPr>
          <p:cNvSpPr>
            <a:spLocks noGrp="1"/>
          </p:cNvSpPr>
          <p:nvPr>
            <p:ph type="title"/>
          </p:nvPr>
        </p:nvSpPr>
        <p:spPr/>
        <p:txBody>
          <a:bodyPr>
            <a:normAutofit fontScale="90000"/>
          </a:bodyPr>
          <a:lstStyle/>
          <a:p>
            <a:r>
              <a:rPr lang="en-US" b="1" dirty="0"/>
              <a:t>Lesson 5.2 Discussion Questions</a:t>
            </a:r>
          </a:p>
        </p:txBody>
      </p:sp>
      <p:sp>
        <p:nvSpPr>
          <p:cNvPr id="3" name="Content Placeholder 2">
            <a:extLst>
              <a:ext uri="{FF2B5EF4-FFF2-40B4-BE49-F238E27FC236}">
                <a16:creationId xmlns:a16="http://schemas.microsoft.com/office/drawing/2014/main" id="{CD543AEF-B773-4FD6-9349-9445B00A0B92}"/>
              </a:ext>
            </a:extLst>
          </p:cNvPr>
          <p:cNvSpPr>
            <a:spLocks noGrp="1"/>
          </p:cNvSpPr>
          <p:nvPr>
            <p:ph idx="1"/>
          </p:nvPr>
        </p:nvSpPr>
        <p:spPr>
          <a:xfrm>
            <a:off x="1033669" y="2454965"/>
            <a:ext cx="7415103" cy="3747051"/>
          </a:xfrm>
        </p:spPr>
        <p:txBody>
          <a:bodyPr>
            <a:noAutofit/>
          </a:bodyPr>
          <a:lstStyle/>
          <a:p>
            <a:r>
              <a:rPr lang="en-US" dirty="0">
                <a:solidFill>
                  <a:schemeClr val="tx1"/>
                </a:solidFill>
              </a:rPr>
              <a:t>How was Young Oak Kim an unsung hero?</a:t>
            </a:r>
          </a:p>
          <a:p>
            <a:r>
              <a:rPr lang="en-US" dirty="0">
                <a:solidFill>
                  <a:schemeClr val="tx1"/>
                </a:solidFill>
              </a:rPr>
              <a:t>Why is it important to study the stories of individuals like Young Oak Kim?</a:t>
            </a:r>
          </a:p>
          <a:p>
            <a:r>
              <a:rPr lang="en-US" dirty="0">
                <a:solidFill>
                  <a:schemeClr val="tx1"/>
                </a:solidFill>
              </a:rPr>
              <a:t>​How did Colonel Kim make critical contributions to the Japanese American community, as well as to the progress of civil rights of all racial minority communities in the United States?</a:t>
            </a:r>
          </a:p>
          <a:p>
            <a:pPr marL="0" indent="0">
              <a:buNone/>
            </a:pPr>
            <a:endParaRPr lang="en-US" b="1" dirty="0">
              <a:solidFill>
                <a:schemeClr val="accent5"/>
              </a:solidFill>
            </a:endParaRPr>
          </a:p>
        </p:txBody>
      </p:sp>
      <p:sp>
        <p:nvSpPr>
          <p:cNvPr id="4" name="Slide Number Placeholder 3">
            <a:extLst>
              <a:ext uri="{FF2B5EF4-FFF2-40B4-BE49-F238E27FC236}">
                <a16:creationId xmlns:a16="http://schemas.microsoft.com/office/drawing/2014/main" id="{565F195A-DAE3-3DA0-7C6A-ABD6684C04EF}"/>
              </a:ext>
            </a:extLst>
          </p:cNvPr>
          <p:cNvSpPr>
            <a:spLocks noGrp="1"/>
          </p:cNvSpPr>
          <p:nvPr>
            <p:ph type="sldNum" sz="quarter" idx="12"/>
          </p:nvPr>
        </p:nvSpPr>
        <p:spPr/>
        <p:txBody>
          <a:bodyPr/>
          <a:lstStyle/>
          <a:p>
            <a:fld id="{92367B23-D481-47B8-9DC9-53041C5CD72C}" type="slidenum">
              <a:rPr lang="en-US" smtClean="0"/>
              <a:t>13</a:t>
            </a:fld>
            <a:endParaRPr lang="en-US" dirty="0"/>
          </a:p>
        </p:txBody>
      </p:sp>
    </p:spTree>
    <p:extLst>
      <p:ext uri="{BB962C8B-B14F-4D97-AF65-F5344CB8AC3E}">
        <p14:creationId xmlns:p14="http://schemas.microsoft.com/office/powerpoint/2010/main" val="3838931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3933BE-1AF3-4AE3-AEF9-F3D1BB5D8876}"/>
              </a:ext>
            </a:extLst>
          </p:cNvPr>
          <p:cNvSpPr>
            <a:spLocks noGrp="1"/>
          </p:cNvSpPr>
          <p:nvPr>
            <p:ph type="title"/>
          </p:nvPr>
        </p:nvSpPr>
        <p:spPr>
          <a:xfrm>
            <a:off x="546652" y="705679"/>
            <a:ext cx="8020878" cy="1513526"/>
          </a:xfrm>
        </p:spPr>
        <p:txBody>
          <a:bodyPr>
            <a:normAutofit fontScale="90000"/>
          </a:bodyPr>
          <a:lstStyle/>
          <a:p>
            <a:r>
              <a:rPr lang="en-US" b="1" dirty="0"/>
              <a:t>What Is a Hero?</a:t>
            </a:r>
            <a:br>
              <a:rPr lang="en-US" b="1" dirty="0"/>
            </a:br>
            <a:r>
              <a:rPr lang="en-US" b="1" dirty="0"/>
              <a:t>How Is Amadeus Cho a Superhero?</a:t>
            </a:r>
            <a:br>
              <a:rPr lang="en-US" b="1" dirty="0"/>
            </a:br>
            <a:r>
              <a:rPr lang="en-US" b="1" dirty="0"/>
              <a:t>What Real-Life Heroes Can You Name?</a:t>
            </a:r>
          </a:p>
        </p:txBody>
      </p:sp>
      <p:sp>
        <p:nvSpPr>
          <p:cNvPr id="6" name="Content Placeholder 5">
            <a:extLst>
              <a:ext uri="{FF2B5EF4-FFF2-40B4-BE49-F238E27FC236}">
                <a16:creationId xmlns:a16="http://schemas.microsoft.com/office/drawing/2014/main" id="{CD557C6F-8458-4ACE-9D6B-B51F835A2671}"/>
              </a:ext>
            </a:extLst>
          </p:cNvPr>
          <p:cNvSpPr>
            <a:spLocks noGrp="1"/>
          </p:cNvSpPr>
          <p:nvPr>
            <p:ph sz="half" idx="2"/>
          </p:nvPr>
        </p:nvSpPr>
        <p:spPr>
          <a:xfrm>
            <a:off x="4514426" y="2487168"/>
            <a:ext cx="3947425" cy="3310526"/>
          </a:xfrm>
        </p:spPr>
        <p:txBody>
          <a:bodyPr>
            <a:normAutofit fontScale="92500" lnSpcReduction="20000"/>
          </a:bodyPr>
          <a:lstStyle/>
          <a:p>
            <a:pPr marL="0" indent="0">
              <a:buNone/>
            </a:pPr>
            <a:r>
              <a:rPr lang="en-US" sz="3500" dirty="0">
                <a:effectLst>
                  <a:outerShdw blurRad="38100" dist="38100" dir="2700000" algn="tl">
                    <a:srgbClr val="000000">
                      <a:alpha val="43137"/>
                    </a:srgbClr>
                  </a:outerShdw>
                </a:effectLst>
              </a:rPr>
              <a:t>Amadeus Cho</a:t>
            </a:r>
          </a:p>
          <a:p>
            <a:pPr lvl="1"/>
            <a:r>
              <a:rPr lang="en-US" sz="2600" dirty="0"/>
              <a:t>Marvel comics superhero</a:t>
            </a:r>
          </a:p>
          <a:p>
            <a:pPr lvl="1"/>
            <a:r>
              <a:rPr lang="en-US" sz="2600" dirty="0"/>
              <a:t>19-year-old Korean American genius and one of the smartest people on Earth</a:t>
            </a:r>
          </a:p>
          <a:p>
            <a:pPr lvl="1"/>
            <a:r>
              <a:rPr lang="en-US" sz="2600" dirty="0"/>
              <a:t>Superhero with Hulk abilities</a:t>
            </a:r>
          </a:p>
        </p:txBody>
      </p:sp>
      <p:pic>
        <p:nvPicPr>
          <p:cNvPr id="7" name="Picture 6">
            <a:extLst>
              <a:ext uri="{FF2B5EF4-FFF2-40B4-BE49-F238E27FC236}">
                <a16:creationId xmlns:a16="http://schemas.microsoft.com/office/drawing/2014/main" id="{A0B3A63F-A80A-47BB-A494-831077C7BC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248" y="2562833"/>
            <a:ext cx="1976474" cy="3003314"/>
          </a:xfrm>
          <a:prstGeom prst="rect">
            <a:avLst/>
          </a:prstGeom>
        </p:spPr>
      </p:pic>
      <p:sp>
        <p:nvSpPr>
          <p:cNvPr id="8" name="TextBox 7">
            <a:extLst>
              <a:ext uri="{FF2B5EF4-FFF2-40B4-BE49-F238E27FC236}">
                <a16:creationId xmlns:a16="http://schemas.microsoft.com/office/drawing/2014/main" id="{AF38F12D-7CA2-4B5C-840F-E7882F5DD5AD}"/>
              </a:ext>
            </a:extLst>
          </p:cNvPr>
          <p:cNvSpPr txBox="1"/>
          <p:nvPr/>
        </p:nvSpPr>
        <p:spPr>
          <a:xfrm>
            <a:off x="1851248" y="5667153"/>
            <a:ext cx="1976474" cy="646331"/>
          </a:xfrm>
          <a:prstGeom prst="rect">
            <a:avLst/>
          </a:prstGeom>
          <a:noFill/>
        </p:spPr>
        <p:txBody>
          <a:bodyPr wrap="square" rtlCol="0">
            <a:spAutoFit/>
          </a:bodyPr>
          <a:lstStyle/>
          <a:p>
            <a:r>
              <a:rPr lang="en-US" dirty="0"/>
              <a:t>Amadeus Cho Source: Wikipedia</a:t>
            </a:r>
          </a:p>
        </p:txBody>
      </p:sp>
      <p:sp>
        <p:nvSpPr>
          <p:cNvPr id="2" name="Slide Number Placeholder 1">
            <a:extLst>
              <a:ext uri="{FF2B5EF4-FFF2-40B4-BE49-F238E27FC236}">
                <a16:creationId xmlns:a16="http://schemas.microsoft.com/office/drawing/2014/main" id="{025B5D55-56BA-DB65-80A5-E7E6901E6CC7}"/>
              </a:ext>
            </a:extLst>
          </p:cNvPr>
          <p:cNvSpPr>
            <a:spLocks noGrp="1"/>
          </p:cNvSpPr>
          <p:nvPr>
            <p:ph type="sldNum" sz="quarter" idx="12"/>
          </p:nvPr>
        </p:nvSpPr>
        <p:spPr/>
        <p:txBody>
          <a:bodyPr/>
          <a:lstStyle/>
          <a:p>
            <a:fld id="{92367B23-D481-47B8-9DC9-53041C5CD72C}" type="slidenum">
              <a:rPr lang="en-US" smtClean="0"/>
              <a:t>14</a:t>
            </a:fld>
            <a:endParaRPr lang="en-US" dirty="0"/>
          </a:p>
        </p:txBody>
      </p:sp>
    </p:spTree>
    <p:extLst>
      <p:ext uri="{BB962C8B-B14F-4D97-AF65-F5344CB8AC3E}">
        <p14:creationId xmlns:p14="http://schemas.microsoft.com/office/powerpoint/2010/main" val="3044221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A79330-8812-4709-9745-D15CAD253E99}"/>
              </a:ext>
            </a:extLst>
          </p:cNvPr>
          <p:cNvSpPr>
            <a:spLocks noGrp="1"/>
          </p:cNvSpPr>
          <p:nvPr>
            <p:ph type="title"/>
          </p:nvPr>
        </p:nvSpPr>
        <p:spPr/>
        <p:txBody>
          <a:bodyPr/>
          <a:lstStyle/>
          <a:p>
            <a:r>
              <a:rPr lang="en-US" b="1" dirty="0"/>
              <a:t>What Is an Unsung Hero?</a:t>
            </a:r>
          </a:p>
        </p:txBody>
      </p:sp>
      <p:sp>
        <p:nvSpPr>
          <p:cNvPr id="5" name="Content Placeholder 4">
            <a:extLst>
              <a:ext uri="{FF2B5EF4-FFF2-40B4-BE49-F238E27FC236}">
                <a16:creationId xmlns:a16="http://schemas.microsoft.com/office/drawing/2014/main" id="{F5D368A8-8C9D-43C3-A546-B2C4B0EE8615}"/>
              </a:ext>
            </a:extLst>
          </p:cNvPr>
          <p:cNvSpPr>
            <a:spLocks noGrp="1"/>
          </p:cNvSpPr>
          <p:nvPr>
            <p:ph idx="1"/>
          </p:nvPr>
        </p:nvSpPr>
        <p:spPr>
          <a:xfrm>
            <a:off x="964096" y="2395331"/>
            <a:ext cx="7315199" cy="1167378"/>
          </a:xfrm>
        </p:spPr>
        <p:txBody>
          <a:bodyPr>
            <a:normAutofit fontScale="92500" lnSpcReduction="10000"/>
          </a:bodyPr>
          <a:lstStyle/>
          <a:p>
            <a:pPr>
              <a:spcBef>
                <a:spcPts val="0"/>
              </a:spcBef>
              <a:spcAft>
                <a:spcPts val="0"/>
              </a:spcAft>
            </a:pPr>
            <a:r>
              <a:rPr lang="en-US" sz="2000" dirty="0"/>
              <a:t>A hero is a person who is admired or idealized for courage, outstanding achievements, or noble qualities.</a:t>
            </a:r>
          </a:p>
          <a:p>
            <a:pPr>
              <a:spcBef>
                <a:spcPts val="0"/>
              </a:spcBef>
              <a:spcAft>
                <a:spcPts val="0"/>
              </a:spcAft>
            </a:pPr>
            <a:r>
              <a:rPr lang="en-US" sz="2000" dirty="0"/>
              <a:t>An unsung hero is a hero who does great deeds but receives little recognition for them.</a:t>
            </a:r>
          </a:p>
        </p:txBody>
      </p:sp>
      <p:graphicFrame>
        <p:nvGraphicFramePr>
          <p:cNvPr id="8" name="Table 7">
            <a:extLst>
              <a:ext uri="{FF2B5EF4-FFF2-40B4-BE49-F238E27FC236}">
                <a16:creationId xmlns:a16="http://schemas.microsoft.com/office/drawing/2014/main" id="{4FF946D2-C51C-4988-A8AC-1DED12537DF8}"/>
              </a:ext>
            </a:extLst>
          </p:cNvPr>
          <p:cNvGraphicFramePr>
            <a:graphicFrameLocks noGrp="1"/>
          </p:cNvGraphicFramePr>
          <p:nvPr>
            <p:extLst>
              <p:ext uri="{D42A27DB-BD31-4B8C-83A1-F6EECF244321}">
                <p14:modId xmlns:p14="http://schemas.microsoft.com/office/powerpoint/2010/main" val="2601127817"/>
              </p:ext>
            </p:extLst>
          </p:nvPr>
        </p:nvGraphicFramePr>
        <p:xfrm>
          <a:off x="675862" y="3562709"/>
          <a:ext cx="7792276" cy="2976438"/>
        </p:xfrm>
        <a:graphic>
          <a:graphicData uri="http://schemas.openxmlformats.org/drawingml/2006/table">
            <a:tbl>
              <a:tblPr firstRow="1" bandRow="1">
                <a:tableStyleId>{5C22544A-7EE6-4342-B048-85BDC9FD1C3A}</a:tableStyleId>
              </a:tblPr>
              <a:tblGrid>
                <a:gridCol w="1948069">
                  <a:extLst>
                    <a:ext uri="{9D8B030D-6E8A-4147-A177-3AD203B41FA5}">
                      <a16:colId xmlns:a16="http://schemas.microsoft.com/office/drawing/2014/main" val="4223757014"/>
                    </a:ext>
                  </a:extLst>
                </a:gridCol>
                <a:gridCol w="1948069">
                  <a:extLst>
                    <a:ext uri="{9D8B030D-6E8A-4147-A177-3AD203B41FA5}">
                      <a16:colId xmlns:a16="http://schemas.microsoft.com/office/drawing/2014/main" val="480597238"/>
                    </a:ext>
                  </a:extLst>
                </a:gridCol>
                <a:gridCol w="1948069">
                  <a:extLst>
                    <a:ext uri="{9D8B030D-6E8A-4147-A177-3AD203B41FA5}">
                      <a16:colId xmlns:a16="http://schemas.microsoft.com/office/drawing/2014/main" val="2122786823"/>
                    </a:ext>
                  </a:extLst>
                </a:gridCol>
                <a:gridCol w="1948069">
                  <a:extLst>
                    <a:ext uri="{9D8B030D-6E8A-4147-A177-3AD203B41FA5}">
                      <a16:colId xmlns:a16="http://schemas.microsoft.com/office/drawing/2014/main" val="789989916"/>
                    </a:ext>
                  </a:extLst>
                </a:gridCol>
              </a:tblGrid>
              <a:tr h="407062">
                <a:tc gridSpan="4">
                  <a:txBody>
                    <a:bodyPr/>
                    <a:lstStyle/>
                    <a:p>
                      <a:pPr algn="ctr"/>
                      <a:r>
                        <a:rPr lang="en-US" sz="2800" i="1" dirty="0">
                          <a:latin typeface="Arial Black" panose="020B0A04020102020204" pitchFamily="34" charset="0"/>
                        </a:rPr>
                        <a:t>CHARACTERISTICS OF A HERO</a:t>
                      </a:r>
                    </a:p>
                  </a:txBody>
                  <a:tcPr anchor="ctr"/>
                </a:tc>
                <a:tc hMerge="1">
                  <a:txBody>
                    <a:bodyPr/>
                    <a:lstStyle/>
                    <a:p>
                      <a:pPr algn="ctr"/>
                      <a:endParaRPr lang="en-US" sz="1600" dirty="0">
                        <a:latin typeface="Arial Black" panose="020B0A04020102020204" pitchFamily="34" charset="0"/>
                      </a:endParaRPr>
                    </a:p>
                  </a:txBody>
                  <a:tcPr anchor="ctr">
                    <a:solidFill>
                      <a:schemeClr val="accent4"/>
                    </a:solidFill>
                  </a:tcPr>
                </a:tc>
                <a:tc hMerge="1">
                  <a:txBody>
                    <a:bodyPr/>
                    <a:lstStyle/>
                    <a:p>
                      <a:pPr algn="ctr"/>
                      <a:endParaRPr lang="en-US" sz="2600" dirty="0">
                        <a:solidFill>
                          <a:schemeClr val="accent4">
                            <a:lumMod val="75000"/>
                          </a:schemeClr>
                        </a:solidFill>
                        <a:latin typeface="Tw Cen MT Condensed Extra Bold" panose="020B0803020202020204" pitchFamily="34" charset="0"/>
                      </a:endParaRPr>
                    </a:p>
                  </a:txBody>
                  <a:tcPr anchor="ctr">
                    <a:solidFill>
                      <a:schemeClr val="accent2">
                        <a:lumMod val="60000"/>
                        <a:lumOff val="40000"/>
                      </a:schemeClr>
                    </a:solidFill>
                  </a:tcPr>
                </a:tc>
                <a:tc hMerge="1">
                  <a:txBody>
                    <a:bodyPr/>
                    <a:lstStyle/>
                    <a:p>
                      <a:pPr algn="ctr"/>
                      <a:endParaRPr lang="en-US" sz="3200" dirty="0">
                        <a:solidFill>
                          <a:srgbClr val="0070C0"/>
                        </a:solidFill>
                        <a:latin typeface="Bahnschrift Condensed" panose="020B0502040204020203" pitchFamily="34" charset="0"/>
                      </a:endParaRPr>
                    </a:p>
                  </a:txBody>
                  <a:tcPr anchor="ctr">
                    <a:solidFill>
                      <a:srgbClr val="92D050"/>
                    </a:solidFill>
                  </a:tcPr>
                </a:tc>
                <a:extLst>
                  <a:ext uri="{0D108BD9-81ED-4DB2-BD59-A6C34878D82A}">
                    <a16:rowId xmlns:a16="http://schemas.microsoft.com/office/drawing/2014/main" val="169288017"/>
                  </a:ext>
                </a:extLst>
              </a:tr>
              <a:tr h="819426">
                <a:tc>
                  <a:txBody>
                    <a:bodyPr/>
                    <a:lstStyle/>
                    <a:p>
                      <a:pPr algn="ctr"/>
                      <a:r>
                        <a:rPr lang="en-US" sz="2800" i="1" dirty="0">
                          <a:latin typeface="Arial Black" panose="020B0A04020102020204" pitchFamily="34" charset="0"/>
                        </a:rPr>
                        <a:t>BRAVE</a:t>
                      </a:r>
                    </a:p>
                  </a:txBody>
                  <a:tcPr anchor="ctr"/>
                </a:tc>
                <a:tc>
                  <a:txBody>
                    <a:bodyPr/>
                    <a:lstStyle/>
                    <a:p>
                      <a:pPr algn="ctr"/>
                      <a:r>
                        <a:rPr lang="en-US" sz="2000" dirty="0">
                          <a:latin typeface="Arial Black" panose="020B0A04020102020204" pitchFamily="34" charset="0"/>
                        </a:rPr>
                        <a:t>CONVICTED</a:t>
                      </a:r>
                      <a:endParaRPr lang="en-US" sz="1600" dirty="0">
                        <a:latin typeface="Arial Black" panose="020B0A04020102020204" pitchFamily="34" charset="0"/>
                      </a:endParaRPr>
                    </a:p>
                  </a:txBody>
                  <a:tcPr anchor="ctr">
                    <a:solidFill>
                      <a:schemeClr val="accent4"/>
                    </a:solidFill>
                  </a:tcPr>
                </a:tc>
                <a:tc>
                  <a:txBody>
                    <a:bodyPr/>
                    <a:lstStyle/>
                    <a:p>
                      <a:pPr algn="ctr"/>
                      <a:r>
                        <a:rPr lang="en-US" sz="2600" dirty="0">
                          <a:solidFill>
                            <a:schemeClr val="accent4">
                              <a:lumMod val="75000"/>
                            </a:schemeClr>
                          </a:solidFill>
                          <a:latin typeface="Tw Cen MT Condensed Extra Bold" panose="020B0803020202020204" pitchFamily="34" charset="0"/>
                        </a:rPr>
                        <a:t>COURAGEOUS</a:t>
                      </a:r>
                    </a:p>
                  </a:txBody>
                  <a:tcPr anchor="ctr">
                    <a:solidFill>
                      <a:schemeClr val="accent2">
                        <a:lumMod val="60000"/>
                        <a:lumOff val="40000"/>
                      </a:schemeClr>
                    </a:solidFill>
                  </a:tcPr>
                </a:tc>
                <a:tc>
                  <a:txBody>
                    <a:bodyPr/>
                    <a:lstStyle/>
                    <a:p>
                      <a:pPr algn="ctr"/>
                      <a:r>
                        <a:rPr lang="en-US" sz="3200" dirty="0">
                          <a:solidFill>
                            <a:srgbClr val="0070C0"/>
                          </a:solidFill>
                          <a:latin typeface="Bahnschrift Condensed" panose="020B0502040204020203" pitchFamily="34" charset="0"/>
                        </a:rPr>
                        <a:t>DETERMINED</a:t>
                      </a:r>
                    </a:p>
                  </a:txBody>
                  <a:tcPr anchor="ctr">
                    <a:solidFill>
                      <a:srgbClr val="92D050"/>
                    </a:solidFill>
                  </a:tcPr>
                </a:tc>
                <a:extLst>
                  <a:ext uri="{0D108BD9-81ED-4DB2-BD59-A6C34878D82A}">
                    <a16:rowId xmlns:a16="http://schemas.microsoft.com/office/drawing/2014/main" val="4193602350"/>
                  </a:ext>
                </a:extLst>
              </a:tr>
              <a:tr h="819426">
                <a:tc>
                  <a:txBody>
                    <a:bodyPr/>
                    <a:lstStyle/>
                    <a:p>
                      <a:pPr algn="ctr"/>
                      <a:r>
                        <a:rPr lang="en-US" sz="2800" dirty="0">
                          <a:solidFill>
                            <a:srgbClr val="0070C0"/>
                          </a:solidFill>
                          <a:latin typeface="Broadway" panose="04040905080B02020502" pitchFamily="82" charset="0"/>
                        </a:rPr>
                        <a:t>HELPFUL</a:t>
                      </a:r>
                    </a:p>
                  </a:txBody>
                  <a:tcPr anchor="ctr">
                    <a:solidFill>
                      <a:srgbClr val="FFFF00"/>
                    </a:solidFill>
                  </a:tcPr>
                </a:tc>
                <a:tc>
                  <a:txBody>
                    <a:bodyPr/>
                    <a:lstStyle/>
                    <a:p>
                      <a:pPr algn="ctr"/>
                      <a:r>
                        <a:rPr lang="en-US" sz="2800" b="1" dirty="0">
                          <a:solidFill>
                            <a:schemeClr val="accent4"/>
                          </a:solidFill>
                          <a:latin typeface="Castellar" panose="020A0402060406010301" pitchFamily="18" charset="0"/>
                        </a:rPr>
                        <a:t>HONEST</a:t>
                      </a:r>
                    </a:p>
                  </a:txBody>
                  <a:tcPr anchor="ctr"/>
                </a:tc>
                <a:tc>
                  <a:txBody>
                    <a:bodyPr/>
                    <a:lstStyle/>
                    <a:p>
                      <a:pPr algn="ctr"/>
                      <a:r>
                        <a:rPr lang="en-US" sz="2000" b="0" dirty="0">
                          <a:latin typeface="Berlin Sans FB" panose="020E0602020502020306" pitchFamily="34" charset="0"/>
                        </a:rPr>
                        <a:t>INSPIRATIONAL</a:t>
                      </a:r>
                    </a:p>
                  </a:txBody>
                  <a:tcPr anchor="ctr">
                    <a:solidFill>
                      <a:srgbClr val="00B0F0"/>
                    </a:solidFill>
                  </a:tcPr>
                </a:tc>
                <a:tc>
                  <a:txBody>
                    <a:bodyPr/>
                    <a:lstStyle/>
                    <a:p>
                      <a:pPr algn="ctr"/>
                      <a:r>
                        <a:rPr lang="en-US" sz="2000" b="1" dirty="0">
                          <a:solidFill>
                            <a:schemeClr val="bg1"/>
                          </a:solidFill>
                          <a:latin typeface="Kristen ITC" panose="03050502040202030202" pitchFamily="66" charset="0"/>
                        </a:rPr>
                        <a:t>VIRTUOUS</a:t>
                      </a:r>
                    </a:p>
                  </a:txBody>
                  <a:tcPr anchor="ctr">
                    <a:solidFill>
                      <a:schemeClr val="accent3"/>
                    </a:solidFill>
                  </a:tcPr>
                </a:tc>
                <a:extLst>
                  <a:ext uri="{0D108BD9-81ED-4DB2-BD59-A6C34878D82A}">
                    <a16:rowId xmlns:a16="http://schemas.microsoft.com/office/drawing/2014/main" val="184108806"/>
                  </a:ext>
                </a:extLst>
              </a:tr>
              <a:tr h="819426">
                <a:tc>
                  <a:txBody>
                    <a:bodyPr/>
                    <a:lstStyle/>
                    <a:p>
                      <a:pPr algn="ctr"/>
                      <a:r>
                        <a:rPr lang="en-US" sz="2000" dirty="0">
                          <a:solidFill>
                            <a:srgbClr val="FFFF00"/>
                          </a:solidFill>
                          <a:latin typeface="Cooper Black" panose="0208090404030B020404" pitchFamily="18" charset="0"/>
                        </a:rPr>
                        <a:t>PROTECTIVE</a:t>
                      </a:r>
                    </a:p>
                  </a:txBody>
                  <a:tcPr anchor="ctr">
                    <a:solidFill>
                      <a:schemeClr val="tx1"/>
                    </a:solidFill>
                  </a:tcPr>
                </a:tc>
                <a:tc>
                  <a:txBody>
                    <a:bodyPr/>
                    <a:lstStyle/>
                    <a:p>
                      <a:pPr algn="ctr"/>
                      <a:r>
                        <a:rPr lang="en-US" sz="2200" b="1" dirty="0">
                          <a:latin typeface="Dotum" panose="020B0600000101010101" pitchFamily="34" charset="-127"/>
                          <a:ea typeface="Dotum" panose="020B0600000101010101" pitchFamily="34" charset="-127"/>
                        </a:rPr>
                        <a:t>SELF-SACRIFICING</a:t>
                      </a:r>
                    </a:p>
                  </a:txBody>
                  <a:tcPr anchor="ctr">
                    <a:solidFill>
                      <a:schemeClr val="accent6">
                        <a:lumMod val="75000"/>
                      </a:schemeClr>
                    </a:solidFill>
                  </a:tcPr>
                </a:tc>
                <a:tc>
                  <a:txBody>
                    <a:bodyPr/>
                    <a:lstStyle/>
                    <a:p>
                      <a:pPr algn="ctr"/>
                      <a:r>
                        <a:rPr lang="en-US" sz="3200" b="1" dirty="0">
                          <a:solidFill>
                            <a:srgbClr val="FF0000"/>
                          </a:solidFill>
                          <a:latin typeface="Abadi Extra Light" panose="020B0204020104020204" pitchFamily="34" charset="0"/>
                        </a:rPr>
                        <a:t>SELFLESS</a:t>
                      </a:r>
                    </a:p>
                  </a:txBody>
                  <a:tcPr anchor="ctr"/>
                </a:tc>
                <a:tc>
                  <a:txBody>
                    <a:bodyPr/>
                    <a:lstStyle/>
                    <a:p>
                      <a:pPr algn="ctr"/>
                      <a:r>
                        <a:rPr lang="en-US" sz="4400" b="1" dirty="0">
                          <a:solidFill>
                            <a:schemeClr val="accent1">
                              <a:lumMod val="20000"/>
                              <a:lumOff val="80000"/>
                            </a:schemeClr>
                          </a:solidFill>
                          <a:latin typeface="Bodoni MT Condensed" panose="02070606080606020203" pitchFamily="18" charset="0"/>
                        </a:rPr>
                        <a:t>STRONG</a:t>
                      </a:r>
                    </a:p>
                  </a:txBody>
                  <a:tcPr anchor="ctr">
                    <a:solidFill>
                      <a:srgbClr val="7030A0"/>
                    </a:solidFill>
                  </a:tcPr>
                </a:tc>
                <a:extLst>
                  <a:ext uri="{0D108BD9-81ED-4DB2-BD59-A6C34878D82A}">
                    <a16:rowId xmlns:a16="http://schemas.microsoft.com/office/drawing/2014/main" val="461072437"/>
                  </a:ext>
                </a:extLst>
              </a:tr>
            </a:tbl>
          </a:graphicData>
        </a:graphic>
      </p:graphicFrame>
      <p:sp>
        <p:nvSpPr>
          <p:cNvPr id="2" name="Slide Number Placeholder 1">
            <a:extLst>
              <a:ext uri="{FF2B5EF4-FFF2-40B4-BE49-F238E27FC236}">
                <a16:creationId xmlns:a16="http://schemas.microsoft.com/office/drawing/2014/main" id="{9C9A0B0B-431E-FCBE-2B07-DAC2CBA60EAA}"/>
              </a:ext>
            </a:extLst>
          </p:cNvPr>
          <p:cNvSpPr>
            <a:spLocks noGrp="1"/>
          </p:cNvSpPr>
          <p:nvPr>
            <p:ph type="sldNum" sz="quarter" idx="12"/>
          </p:nvPr>
        </p:nvSpPr>
        <p:spPr/>
        <p:txBody>
          <a:bodyPr/>
          <a:lstStyle/>
          <a:p>
            <a:fld id="{92367B23-D481-47B8-9DC9-53041C5CD72C}" type="slidenum">
              <a:rPr lang="en-US" smtClean="0"/>
              <a:t>15</a:t>
            </a:fld>
            <a:endParaRPr lang="en-US" dirty="0"/>
          </a:p>
        </p:txBody>
      </p:sp>
    </p:spTree>
    <p:extLst>
      <p:ext uri="{BB962C8B-B14F-4D97-AF65-F5344CB8AC3E}">
        <p14:creationId xmlns:p14="http://schemas.microsoft.com/office/powerpoint/2010/main" val="418583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BA531-3922-4C7D-A2E1-FD67D1BFEE90}"/>
              </a:ext>
            </a:extLst>
          </p:cNvPr>
          <p:cNvSpPr>
            <a:spLocks noGrp="1"/>
          </p:cNvSpPr>
          <p:nvPr>
            <p:ph type="title"/>
          </p:nvPr>
        </p:nvSpPr>
        <p:spPr>
          <a:xfrm>
            <a:off x="1176866" y="915337"/>
            <a:ext cx="6826592" cy="1303867"/>
          </a:xfrm>
        </p:spPr>
        <p:txBody>
          <a:bodyPr>
            <a:normAutofit fontScale="90000"/>
          </a:bodyPr>
          <a:lstStyle/>
          <a:p>
            <a:r>
              <a:rPr lang="en-US" dirty="0"/>
              <a:t> </a:t>
            </a:r>
            <a:r>
              <a:rPr lang="en-US" b="1" i="1" dirty="0"/>
              <a:t>Unsung Hero: The Story of </a:t>
            </a:r>
            <a:br>
              <a:rPr lang="en-US" b="1" i="1" dirty="0"/>
            </a:br>
            <a:r>
              <a:rPr lang="en-US" b="1" i="1" dirty="0"/>
              <a:t>Colonel Young Oak Kim</a:t>
            </a:r>
            <a:endParaRPr lang="en-US" dirty="0"/>
          </a:p>
        </p:txBody>
      </p:sp>
      <p:sp>
        <p:nvSpPr>
          <p:cNvPr id="3" name="Content Placeholder 2">
            <a:extLst>
              <a:ext uri="{FF2B5EF4-FFF2-40B4-BE49-F238E27FC236}">
                <a16:creationId xmlns:a16="http://schemas.microsoft.com/office/drawing/2014/main" id="{BE5314BC-8C0A-41B4-9A54-1CA86E2FE93B}"/>
              </a:ext>
            </a:extLst>
          </p:cNvPr>
          <p:cNvSpPr>
            <a:spLocks noGrp="1"/>
          </p:cNvSpPr>
          <p:nvPr>
            <p:ph idx="1"/>
          </p:nvPr>
        </p:nvSpPr>
        <p:spPr>
          <a:xfrm>
            <a:off x="626165" y="2415209"/>
            <a:ext cx="7931426" cy="3906078"/>
          </a:xfrm>
        </p:spPr>
        <p:txBody>
          <a:bodyPr>
            <a:normAutofit fontScale="92500" lnSpcReduction="10000"/>
          </a:bodyPr>
          <a:lstStyle/>
          <a:p>
            <a:r>
              <a:rPr lang="en-US" sz="1800" i="1" dirty="0"/>
              <a:t>This book isn't just another tale of a war hero. </a:t>
            </a:r>
          </a:p>
          <a:p>
            <a:r>
              <a:rPr lang="en-US" sz="1800" i="1" dirty="0"/>
              <a:t>Kim has a special place not only in American and Korean history but also in world history. </a:t>
            </a:r>
          </a:p>
          <a:p>
            <a:pPr lvl="1"/>
            <a:r>
              <a:rPr lang="en-US" sz="1400" i="1" dirty="0"/>
              <a:t>Colonel Kim served in World War II and the Korean War as an officer leading the U.S. Army's 100th Infantry Battalion. Kim, a Korean American, led the famous Japanese American battalion and helped bridge the racial and cultural gap between the two ethnicities. His dedication, integrity, spirit, and loyalty earned him the respect of white officers in a time when racism was prevalent. </a:t>
            </a:r>
          </a:p>
          <a:p>
            <a:r>
              <a:rPr lang="en-US" sz="1800" i="1" dirty="0"/>
              <a:t>A champion of human rights, Kim believed that helping others was the best way to prevent strife and ultimately war. </a:t>
            </a:r>
          </a:p>
          <a:p>
            <a:r>
              <a:rPr lang="en-US" sz="1800" i="1" dirty="0"/>
              <a:t>When he retired, Kim helped establish numerous nonprofit organizations in Los Angeles, California. </a:t>
            </a:r>
          </a:p>
          <a:p>
            <a:pPr lvl="1"/>
            <a:r>
              <a:rPr lang="en-US" sz="1400" i="1" dirty="0"/>
              <a:t>He spent the rest of his retired years serving underprivileged and minority populations such as orphans, adoptees, women, and Asian Americans.  </a:t>
            </a:r>
          </a:p>
          <a:p>
            <a:pPr marL="0" indent="0" algn="r">
              <a:buNone/>
            </a:pPr>
            <a:r>
              <a:rPr lang="en-US" sz="1800" i="1" dirty="0"/>
              <a:t>(from Unsung Hero: The Colonel Young Oak Kim Story book, back cover)</a:t>
            </a:r>
            <a:endParaRPr lang="en-US" sz="1800" dirty="0"/>
          </a:p>
        </p:txBody>
      </p:sp>
      <p:sp>
        <p:nvSpPr>
          <p:cNvPr id="4" name="Slide Number Placeholder 3">
            <a:extLst>
              <a:ext uri="{FF2B5EF4-FFF2-40B4-BE49-F238E27FC236}">
                <a16:creationId xmlns:a16="http://schemas.microsoft.com/office/drawing/2014/main" id="{B38A65B8-2023-6D23-EC70-72E818B8194A}"/>
              </a:ext>
            </a:extLst>
          </p:cNvPr>
          <p:cNvSpPr>
            <a:spLocks noGrp="1"/>
          </p:cNvSpPr>
          <p:nvPr>
            <p:ph type="sldNum" sz="quarter" idx="12"/>
          </p:nvPr>
        </p:nvSpPr>
        <p:spPr/>
        <p:txBody>
          <a:bodyPr/>
          <a:lstStyle/>
          <a:p>
            <a:fld id="{92367B23-D481-47B8-9DC9-53041C5CD72C}" type="slidenum">
              <a:rPr lang="en-US" smtClean="0"/>
              <a:t>16</a:t>
            </a:fld>
            <a:endParaRPr lang="en-US" dirty="0"/>
          </a:p>
        </p:txBody>
      </p:sp>
    </p:spTree>
    <p:extLst>
      <p:ext uri="{BB962C8B-B14F-4D97-AF65-F5344CB8AC3E}">
        <p14:creationId xmlns:p14="http://schemas.microsoft.com/office/powerpoint/2010/main" val="3663455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3D75-E1FC-4129-8D7B-15B2CE621121}"/>
              </a:ext>
            </a:extLst>
          </p:cNvPr>
          <p:cNvSpPr>
            <a:spLocks noGrp="1"/>
          </p:cNvSpPr>
          <p:nvPr>
            <p:ph type="title"/>
          </p:nvPr>
        </p:nvSpPr>
        <p:spPr/>
        <p:txBody>
          <a:bodyPr/>
          <a:lstStyle/>
          <a:p>
            <a:r>
              <a:rPr lang="en-US" b="1" dirty="0"/>
              <a:t>Activity 5.2</a:t>
            </a:r>
          </a:p>
        </p:txBody>
      </p:sp>
      <p:sp>
        <p:nvSpPr>
          <p:cNvPr id="3" name="Content Placeholder 2">
            <a:extLst>
              <a:ext uri="{FF2B5EF4-FFF2-40B4-BE49-F238E27FC236}">
                <a16:creationId xmlns:a16="http://schemas.microsoft.com/office/drawing/2014/main" id="{8DE85865-472E-456B-BEB6-04DE45879E4E}"/>
              </a:ext>
            </a:extLst>
          </p:cNvPr>
          <p:cNvSpPr>
            <a:spLocks noGrp="1"/>
          </p:cNvSpPr>
          <p:nvPr>
            <p:ph idx="1"/>
          </p:nvPr>
        </p:nvSpPr>
        <p:spPr>
          <a:xfrm>
            <a:off x="3220278" y="2385392"/>
            <a:ext cx="2816511" cy="3945834"/>
          </a:xfrm>
        </p:spPr>
        <p:txBody>
          <a:bodyPr>
            <a:normAutofit fontScale="92500" lnSpcReduction="10000"/>
          </a:bodyPr>
          <a:lstStyle/>
          <a:p>
            <a:pPr marL="0" indent="0">
              <a:spcBef>
                <a:spcPts val="0"/>
              </a:spcBef>
              <a:spcAft>
                <a:spcPts val="0"/>
              </a:spcAft>
              <a:buNone/>
            </a:pPr>
            <a:r>
              <a:rPr lang="en-US" b="1" dirty="0"/>
              <a:t>As you read:</a:t>
            </a:r>
          </a:p>
          <a:p>
            <a:pPr>
              <a:spcBef>
                <a:spcPts val="0"/>
              </a:spcBef>
              <a:spcAft>
                <a:spcPts val="0"/>
              </a:spcAft>
            </a:pPr>
            <a:r>
              <a:rPr lang="en-US" dirty="0"/>
              <a:t>Complete the </a:t>
            </a:r>
            <a:r>
              <a:rPr lang="en-US" i="1" dirty="0"/>
              <a:t>Characteristics of a Hero Worksheet </a:t>
            </a:r>
            <a:r>
              <a:rPr lang="en-US" dirty="0"/>
              <a:t>by recording examples of hero characteristics.  (EX:  Kim was "BRAVE" because he served in the army.)</a:t>
            </a:r>
          </a:p>
          <a:p>
            <a:pPr>
              <a:spcBef>
                <a:spcPts val="0"/>
              </a:spcBef>
              <a:spcAft>
                <a:spcPts val="0"/>
              </a:spcAft>
            </a:pPr>
            <a:r>
              <a:rPr lang="en-US" dirty="0"/>
              <a:t>Use the annotation chart to make notes.</a:t>
            </a:r>
          </a:p>
        </p:txBody>
      </p:sp>
      <p:pic>
        <p:nvPicPr>
          <p:cNvPr id="5" name="Picture 4">
            <a:extLst>
              <a:ext uri="{FF2B5EF4-FFF2-40B4-BE49-F238E27FC236}">
                <a16:creationId xmlns:a16="http://schemas.microsoft.com/office/drawing/2014/main" id="{ACD8E6A3-8864-4B2E-BED2-DA1EAF6D9B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410" y="2671526"/>
            <a:ext cx="2481291" cy="3252025"/>
          </a:xfrm>
          <a:prstGeom prst="rect">
            <a:avLst/>
          </a:prstGeom>
        </p:spPr>
      </p:pic>
      <p:pic>
        <p:nvPicPr>
          <p:cNvPr id="7" name="Picture 6">
            <a:extLst>
              <a:ext uri="{FF2B5EF4-FFF2-40B4-BE49-F238E27FC236}">
                <a16:creationId xmlns:a16="http://schemas.microsoft.com/office/drawing/2014/main" id="{1DF1F90A-BD92-4228-BAB7-EB15DFE578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6789" y="2671526"/>
            <a:ext cx="2520801" cy="3252026"/>
          </a:xfrm>
          <a:prstGeom prst="rect">
            <a:avLst/>
          </a:prstGeom>
        </p:spPr>
      </p:pic>
      <p:sp>
        <p:nvSpPr>
          <p:cNvPr id="4" name="Slide Number Placeholder 3">
            <a:extLst>
              <a:ext uri="{FF2B5EF4-FFF2-40B4-BE49-F238E27FC236}">
                <a16:creationId xmlns:a16="http://schemas.microsoft.com/office/drawing/2014/main" id="{73BE9DB7-CC84-E451-0310-361CE9BB1916}"/>
              </a:ext>
            </a:extLst>
          </p:cNvPr>
          <p:cNvSpPr>
            <a:spLocks noGrp="1"/>
          </p:cNvSpPr>
          <p:nvPr>
            <p:ph type="sldNum" sz="quarter" idx="12"/>
          </p:nvPr>
        </p:nvSpPr>
        <p:spPr/>
        <p:txBody>
          <a:bodyPr/>
          <a:lstStyle/>
          <a:p>
            <a:fld id="{92367B23-D481-47B8-9DC9-53041C5CD72C}" type="slidenum">
              <a:rPr lang="en-US" smtClean="0"/>
              <a:t>17</a:t>
            </a:fld>
            <a:endParaRPr lang="en-US" dirty="0"/>
          </a:p>
        </p:txBody>
      </p:sp>
    </p:spTree>
    <p:extLst>
      <p:ext uri="{BB962C8B-B14F-4D97-AF65-F5344CB8AC3E}">
        <p14:creationId xmlns:p14="http://schemas.microsoft.com/office/powerpoint/2010/main" val="1494078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D574-6201-4BAC-9935-92DCD24F91D3}"/>
              </a:ext>
            </a:extLst>
          </p:cNvPr>
          <p:cNvSpPr>
            <a:spLocks noGrp="1"/>
          </p:cNvSpPr>
          <p:nvPr>
            <p:ph type="title"/>
          </p:nvPr>
        </p:nvSpPr>
        <p:spPr/>
        <p:txBody>
          <a:bodyPr>
            <a:normAutofit/>
          </a:bodyPr>
          <a:lstStyle/>
          <a:p>
            <a:r>
              <a:rPr lang="en-US" b="1" dirty="0"/>
              <a:t>Lesson 5 Assessments</a:t>
            </a:r>
          </a:p>
        </p:txBody>
      </p:sp>
      <p:sp>
        <p:nvSpPr>
          <p:cNvPr id="3" name="Slide Number Placeholder 2">
            <a:extLst>
              <a:ext uri="{FF2B5EF4-FFF2-40B4-BE49-F238E27FC236}">
                <a16:creationId xmlns:a16="http://schemas.microsoft.com/office/drawing/2014/main" id="{808BF19C-ADD4-0E77-8C10-73F631F9F80D}"/>
              </a:ext>
            </a:extLst>
          </p:cNvPr>
          <p:cNvSpPr>
            <a:spLocks noGrp="1"/>
          </p:cNvSpPr>
          <p:nvPr>
            <p:ph type="sldNum" sz="quarter" idx="12"/>
          </p:nvPr>
        </p:nvSpPr>
        <p:spPr/>
        <p:txBody>
          <a:bodyPr/>
          <a:lstStyle/>
          <a:p>
            <a:fld id="{92367B23-D481-47B8-9DC9-53041C5CD72C}" type="slidenum">
              <a:rPr lang="en-US" smtClean="0"/>
              <a:t>18</a:t>
            </a:fld>
            <a:endParaRPr lang="en-US" dirty="0"/>
          </a:p>
        </p:txBody>
      </p:sp>
    </p:spTree>
    <p:extLst>
      <p:ext uri="{BB962C8B-B14F-4D97-AF65-F5344CB8AC3E}">
        <p14:creationId xmlns:p14="http://schemas.microsoft.com/office/powerpoint/2010/main" val="1989178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93665F-986C-4BAF-B568-16AE6588C7AC}"/>
              </a:ext>
            </a:extLst>
          </p:cNvPr>
          <p:cNvSpPr>
            <a:spLocks noGrp="1"/>
          </p:cNvSpPr>
          <p:nvPr>
            <p:ph type="title"/>
          </p:nvPr>
        </p:nvSpPr>
        <p:spPr/>
        <p:txBody>
          <a:bodyPr>
            <a:normAutofit fontScale="90000"/>
          </a:bodyPr>
          <a:lstStyle/>
          <a:p>
            <a:r>
              <a:rPr lang="en-US" b="1" dirty="0"/>
              <a:t>What Is an Argumentative Essay?</a:t>
            </a:r>
          </a:p>
        </p:txBody>
      </p:sp>
      <p:sp>
        <p:nvSpPr>
          <p:cNvPr id="5" name="Content Placeholder 4">
            <a:extLst>
              <a:ext uri="{FF2B5EF4-FFF2-40B4-BE49-F238E27FC236}">
                <a16:creationId xmlns:a16="http://schemas.microsoft.com/office/drawing/2014/main" id="{98165410-80E1-4F7E-AB19-B212C53CFEDF}"/>
              </a:ext>
            </a:extLst>
          </p:cNvPr>
          <p:cNvSpPr>
            <a:spLocks noGrp="1"/>
          </p:cNvSpPr>
          <p:nvPr>
            <p:ph idx="1"/>
          </p:nvPr>
        </p:nvSpPr>
        <p:spPr/>
        <p:txBody>
          <a:bodyPr>
            <a:normAutofit fontScale="92500" lnSpcReduction="10000"/>
          </a:bodyPr>
          <a:lstStyle/>
          <a:p>
            <a:r>
              <a:rPr lang="en-US" dirty="0"/>
              <a:t>An argumentative essay is a piece of writing that takes a stance on an issue. </a:t>
            </a:r>
          </a:p>
          <a:p>
            <a:r>
              <a:rPr lang="en-US" dirty="0"/>
              <a:t>In a good argumentative essay, the writer attempts to persuade readers to understand and support their point of view about a topic by stating their claim, reasoning, and providing evidence to back it up.</a:t>
            </a:r>
          </a:p>
          <a:p>
            <a:r>
              <a:rPr lang="en-US" dirty="0"/>
              <a:t>Argumentative essays should have a straightforward structure so they are easy for readers to follow. The goal of an argumentative essay is to clearly outline a point of view, reasoning, and evidence.</a:t>
            </a:r>
          </a:p>
        </p:txBody>
      </p:sp>
      <p:sp>
        <p:nvSpPr>
          <p:cNvPr id="2" name="Slide Number Placeholder 1">
            <a:extLst>
              <a:ext uri="{FF2B5EF4-FFF2-40B4-BE49-F238E27FC236}">
                <a16:creationId xmlns:a16="http://schemas.microsoft.com/office/drawing/2014/main" id="{131673E0-4B39-4075-9FEC-025F8E03865F}"/>
              </a:ext>
            </a:extLst>
          </p:cNvPr>
          <p:cNvSpPr>
            <a:spLocks noGrp="1"/>
          </p:cNvSpPr>
          <p:nvPr>
            <p:ph type="sldNum" sz="quarter" idx="12"/>
          </p:nvPr>
        </p:nvSpPr>
        <p:spPr/>
        <p:txBody>
          <a:bodyPr/>
          <a:lstStyle/>
          <a:p>
            <a:fld id="{92367B23-D481-47B8-9DC9-53041C5CD72C}" type="slidenum">
              <a:rPr lang="en-US" smtClean="0"/>
              <a:t>19</a:t>
            </a:fld>
            <a:endParaRPr lang="en-US" dirty="0"/>
          </a:p>
        </p:txBody>
      </p:sp>
    </p:spTree>
    <p:extLst>
      <p:ext uri="{BB962C8B-B14F-4D97-AF65-F5344CB8AC3E}">
        <p14:creationId xmlns:p14="http://schemas.microsoft.com/office/powerpoint/2010/main" val="424544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D574-6201-4BAC-9935-92DCD24F91D3}"/>
              </a:ext>
            </a:extLst>
          </p:cNvPr>
          <p:cNvSpPr>
            <a:spLocks noGrp="1"/>
          </p:cNvSpPr>
          <p:nvPr>
            <p:ph type="title"/>
          </p:nvPr>
        </p:nvSpPr>
        <p:spPr/>
        <p:txBody>
          <a:bodyPr>
            <a:normAutofit/>
          </a:bodyPr>
          <a:lstStyle/>
          <a:p>
            <a:r>
              <a:rPr lang="en-US" b="1" dirty="0"/>
              <a:t>Lesson 5.1</a:t>
            </a:r>
            <a:endParaRPr lang="en-US" dirty="0"/>
          </a:p>
        </p:txBody>
      </p:sp>
      <p:sp>
        <p:nvSpPr>
          <p:cNvPr id="3" name="Text Placeholder 2">
            <a:extLst>
              <a:ext uri="{FF2B5EF4-FFF2-40B4-BE49-F238E27FC236}">
                <a16:creationId xmlns:a16="http://schemas.microsoft.com/office/drawing/2014/main" id="{8A1EA3BD-7DB5-4FC0-A8DA-981426FA85EA}"/>
              </a:ext>
            </a:extLst>
          </p:cNvPr>
          <p:cNvSpPr>
            <a:spLocks noGrp="1"/>
          </p:cNvSpPr>
          <p:nvPr>
            <p:ph type="body" idx="1"/>
          </p:nvPr>
        </p:nvSpPr>
        <p:spPr>
          <a:xfrm>
            <a:off x="1196340" y="3741789"/>
            <a:ext cx="6774180" cy="1512202"/>
          </a:xfrm>
        </p:spPr>
        <p:txBody>
          <a:bodyPr>
            <a:normAutofit lnSpcReduction="10000"/>
          </a:bodyPr>
          <a:lstStyle/>
          <a:p>
            <a:r>
              <a:rPr lang="en-US" sz="2800" b="1" dirty="0">
                <a:solidFill>
                  <a:srgbClr val="0070C0"/>
                </a:solidFill>
              </a:rPr>
              <a:t>Who Was the First Asian American to Command a U.S. Battalion?</a:t>
            </a:r>
          </a:p>
          <a:p>
            <a:r>
              <a:rPr lang="en-US" sz="2800" b="1" dirty="0">
                <a:solidFill>
                  <a:srgbClr val="0070C0"/>
                </a:solidFill>
              </a:rPr>
              <a:t>How Did Young Oak Kim Combat Racism?</a:t>
            </a:r>
          </a:p>
        </p:txBody>
      </p:sp>
      <p:sp>
        <p:nvSpPr>
          <p:cNvPr id="4" name="Slide Number Placeholder 3">
            <a:extLst>
              <a:ext uri="{FF2B5EF4-FFF2-40B4-BE49-F238E27FC236}">
                <a16:creationId xmlns:a16="http://schemas.microsoft.com/office/drawing/2014/main" id="{17DC878F-2E3E-5540-451B-7E8AD49725CB}"/>
              </a:ext>
            </a:extLst>
          </p:cNvPr>
          <p:cNvSpPr>
            <a:spLocks noGrp="1"/>
          </p:cNvSpPr>
          <p:nvPr>
            <p:ph type="sldNum" sz="quarter" idx="12"/>
          </p:nvPr>
        </p:nvSpPr>
        <p:spPr/>
        <p:txBody>
          <a:bodyPr/>
          <a:lstStyle/>
          <a:p>
            <a:fld id="{92367B23-D481-47B8-9DC9-53041C5CD72C}" type="slidenum">
              <a:rPr lang="en-US" smtClean="0"/>
              <a:t>2</a:t>
            </a:fld>
            <a:endParaRPr lang="en-US" dirty="0"/>
          </a:p>
        </p:txBody>
      </p:sp>
    </p:spTree>
    <p:extLst>
      <p:ext uri="{BB962C8B-B14F-4D97-AF65-F5344CB8AC3E}">
        <p14:creationId xmlns:p14="http://schemas.microsoft.com/office/powerpoint/2010/main" val="3893081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DE9F2-2BF3-4EF1-ADAB-EAD617AB3604}"/>
              </a:ext>
            </a:extLst>
          </p:cNvPr>
          <p:cNvSpPr>
            <a:spLocks noGrp="1"/>
          </p:cNvSpPr>
          <p:nvPr>
            <p:ph type="title"/>
          </p:nvPr>
        </p:nvSpPr>
        <p:spPr>
          <a:xfrm>
            <a:off x="1176866" y="915337"/>
            <a:ext cx="6798734" cy="505959"/>
          </a:xfrm>
        </p:spPr>
        <p:txBody>
          <a:bodyPr>
            <a:normAutofit fontScale="90000"/>
          </a:bodyPr>
          <a:lstStyle/>
          <a:p>
            <a:r>
              <a:rPr lang="en-US" b="1" dirty="0"/>
              <a:t>Parts of the Argumentative Essay</a:t>
            </a:r>
          </a:p>
        </p:txBody>
      </p:sp>
      <p:sp>
        <p:nvSpPr>
          <p:cNvPr id="3" name="Content Placeholder 2">
            <a:extLst>
              <a:ext uri="{FF2B5EF4-FFF2-40B4-BE49-F238E27FC236}">
                <a16:creationId xmlns:a16="http://schemas.microsoft.com/office/drawing/2014/main" id="{865224B7-11CE-4115-B874-9A59ABE9B8F5}"/>
              </a:ext>
            </a:extLst>
          </p:cNvPr>
          <p:cNvSpPr>
            <a:spLocks noGrp="1"/>
          </p:cNvSpPr>
          <p:nvPr>
            <p:ph idx="1"/>
          </p:nvPr>
        </p:nvSpPr>
        <p:spPr>
          <a:xfrm>
            <a:off x="596348" y="1580322"/>
            <a:ext cx="7931426" cy="4870174"/>
          </a:xfrm>
          <a:solidFill>
            <a:schemeClr val="bg1">
              <a:lumMod val="95000"/>
            </a:schemeClr>
          </a:solidFill>
        </p:spPr>
        <p:txBody>
          <a:bodyPr>
            <a:normAutofit fontScale="32500" lnSpcReduction="20000"/>
          </a:bodyPr>
          <a:lstStyle/>
          <a:p>
            <a:pPr marL="0" indent="0" fontAlgn="base">
              <a:lnSpc>
                <a:spcPct val="120000"/>
              </a:lnSpc>
              <a:spcBef>
                <a:spcPts val="0"/>
              </a:spcBef>
              <a:spcAft>
                <a:spcPts val="0"/>
              </a:spcAft>
              <a:buNone/>
            </a:pPr>
            <a:r>
              <a:rPr lang="en-US" sz="4300" dirty="0"/>
              <a:t>A good argumentative essay should follow this structure:</a:t>
            </a:r>
          </a:p>
          <a:p>
            <a:pPr fontAlgn="base">
              <a:lnSpc>
                <a:spcPct val="120000"/>
              </a:lnSpc>
              <a:spcBef>
                <a:spcPts val="0"/>
              </a:spcBef>
              <a:spcAft>
                <a:spcPts val="0"/>
              </a:spcAft>
            </a:pPr>
            <a:r>
              <a:rPr lang="en-US" sz="4300" b="1" dirty="0"/>
              <a:t>Introductory paragraph</a:t>
            </a:r>
          </a:p>
          <a:p>
            <a:pPr lvl="1" fontAlgn="base">
              <a:lnSpc>
                <a:spcPct val="120000"/>
              </a:lnSpc>
              <a:spcBef>
                <a:spcPts val="0"/>
              </a:spcBef>
              <a:spcAft>
                <a:spcPts val="0"/>
              </a:spcAft>
            </a:pPr>
            <a:r>
              <a:rPr lang="en-US" sz="4300" dirty="0"/>
              <a:t>Includes outline of topic, background information necessary to understand your argument, outline of the evidence you will present, and your thesis statement.</a:t>
            </a:r>
          </a:p>
          <a:p>
            <a:pPr fontAlgn="base">
              <a:lnSpc>
                <a:spcPct val="120000"/>
              </a:lnSpc>
              <a:spcBef>
                <a:spcPts val="0"/>
              </a:spcBef>
              <a:spcAft>
                <a:spcPts val="0"/>
              </a:spcAft>
            </a:pPr>
            <a:r>
              <a:rPr lang="en-US" sz="4300" b="1" dirty="0"/>
              <a:t>The thesis statement</a:t>
            </a:r>
          </a:p>
          <a:p>
            <a:pPr lvl="1" fontAlgn="base">
              <a:lnSpc>
                <a:spcPct val="120000"/>
              </a:lnSpc>
              <a:spcBef>
                <a:spcPts val="0"/>
              </a:spcBef>
              <a:spcAft>
                <a:spcPts val="0"/>
              </a:spcAft>
            </a:pPr>
            <a:r>
              <a:rPr lang="en-US" sz="4300" dirty="0"/>
              <a:t>Concise, one-sentence summary of your main point and claim.</a:t>
            </a:r>
          </a:p>
          <a:p>
            <a:pPr fontAlgn="base">
              <a:lnSpc>
                <a:spcPct val="120000"/>
              </a:lnSpc>
              <a:spcBef>
                <a:spcPts val="0"/>
              </a:spcBef>
              <a:spcAft>
                <a:spcPts val="0"/>
              </a:spcAft>
            </a:pPr>
            <a:r>
              <a:rPr lang="en-US" sz="4300" b="1" dirty="0"/>
              <a:t>Body paragraphs</a:t>
            </a:r>
          </a:p>
          <a:p>
            <a:pPr lvl="1" fontAlgn="base">
              <a:lnSpc>
                <a:spcPct val="120000"/>
              </a:lnSpc>
              <a:spcBef>
                <a:spcPts val="0"/>
              </a:spcBef>
              <a:spcAft>
                <a:spcPts val="0"/>
              </a:spcAft>
            </a:pPr>
            <a:r>
              <a:rPr lang="en-US" sz="4300" dirty="0"/>
              <a:t>Three or more paragraphs that explain the reasons why you support your thesis. </a:t>
            </a:r>
          </a:p>
          <a:p>
            <a:pPr lvl="1" fontAlgn="base">
              <a:lnSpc>
                <a:spcPct val="120000"/>
              </a:lnSpc>
              <a:spcBef>
                <a:spcPts val="0"/>
              </a:spcBef>
              <a:spcAft>
                <a:spcPts val="0"/>
              </a:spcAft>
            </a:pPr>
            <a:r>
              <a:rPr lang="en-US" sz="4300" dirty="0"/>
              <a:t>Each body paragraph should cover a different piece of evidence and contain a topic sentence that clearly and concisely explains why the reader should agree with your position. Body paragraphs are where you back up your claims with examples, research, statistics, studies, and text citations. </a:t>
            </a:r>
          </a:p>
          <a:p>
            <a:pPr lvl="1" fontAlgn="base">
              <a:lnSpc>
                <a:spcPct val="120000"/>
              </a:lnSpc>
              <a:spcBef>
                <a:spcPts val="0"/>
              </a:spcBef>
              <a:spcAft>
                <a:spcPts val="0"/>
              </a:spcAft>
            </a:pPr>
            <a:r>
              <a:rPr lang="en-US" sz="4300" dirty="0"/>
              <a:t>Here is where you will also present opposing points of view and disprove them or explain why you disagree with them. Presenting facts and considering a topic from every angle adds credibility and will help you gain the reader’s trust.</a:t>
            </a:r>
          </a:p>
          <a:p>
            <a:pPr fontAlgn="base">
              <a:lnSpc>
                <a:spcPct val="120000"/>
              </a:lnSpc>
              <a:spcBef>
                <a:spcPts val="0"/>
              </a:spcBef>
              <a:spcAft>
                <a:spcPts val="0"/>
              </a:spcAft>
            </a:pPr>
            <a:r>
              <a:rPr lang="en-US" sz="4300" b="1" dirty="0"/>
              <a:t>Conclusion</a:t>
            </a:r>
          </a:p>
          <a:p>
            <a:pPr lvl="1" fontAlgn="base">
              <a:lnSpc>
                <a:spcPct val="120000"/>
              </a:lnSpc>
              <a:spcBef>
                <a:spcPts val="0"/>
              </a:spcBef>
              <a:spcAft>
                <a:spcPts val="0"/>
              </a:spcAft>
            </a:pPr>
            <a:r>
              <a:rPr lang="en-US" sz="4300" dirty="0"/>
              <a:t>One paragraph that restates your thesis and summarizes all the arguments made in your body paragraphs. </a:t>
            </a:r>
          </a:p>
          <a:p>
            <a:pPr lvl="1" fontAlgn="base">
              <a:lnSpc>
                <a:spcPct val="120000"/>
              </a:lnSpc>
              <a:spcBef>
                <a:spcPts val="0"/>
              </a:spcBef>
              <a:spcAft>
                <a:spcPts val="0"/>
              </a:spcAft>
            </a:pPr>
            <a:r>
              <a:rPr lang="en-US" sz="4300" dirty="0"/>
              <a:t>Rather than introducing new facts or more arguments, a good conclusion will appeal to a reader’s emotions. In some cases, writers will use a personal anecdote explaining how the topic personally affects them.</a:t>
            </a:r>
          </a:p>
          <a:p>
            <a:endParaRPr lang="en-US" dirty="0"/>
          </a:p>
        </p:txBody>
      </p:sp>
      <p:sp>
        <p:nvSpPr>
          <p:cNvPr id="4" name="Slide Number Placeholder 3">
            <a:extLst>
              <a:ext uri="{FF2B5EF4-FFF2-40B4-BE49-F238E27FC236}">
                <a16:creationId xmlns:a16="http://schemas.microsoft.com/office/drawing/2014/main" id="{3CEC640D-C58D-02C9-F68B-AFB608C4DAAA}"/>
              </a:ext>
            </a:extLst>
          </p:cNvPr>
          <p:cNvSpPr>
            <a:spLocks noGrp="1"/>
          </p:cNvSpPr>
          <p:nvPr>
            <p:ph type="sldNum" sz="quarter" idx="12"/>
          </p:nvPr>
        </p:nvSpPr>
        <p:spPr/>
        <p:txBody>
          <a:bodyPr/>
          <a:lstStyle/>
          <a:p>
            <a:fld id="{92367B23-D481-47B8-9DC9-53041C5CD72C}" type="slidenum">
              <a:rPr lang="en-US" smtClean="0"/>
              <a:t>20</a:t>
            </a:fld>
            <a:endParaRPr lang="en-US" dirty="0"/>
          </a:p>
        </p:txBody>
      </p:sp>
    </p:spTree>
    <p:extLst>
      <p:ext uri="{BB962C8B-B14F-4D97-AF65-F5344CB8AC3E}">
        <p14:creationId xmlns:p14="http://schemas.microsoft.com/office/powerpoint/2010/main" val="855691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 name="ARGUV2.png"/>
          <p:cNvPicPr>
            <a:picLocks noChangeAspect="1"/>
          </p:cNvPicPr>
          <p:nvPr/>
        </p:nvPicPr>
        <p:blipFill>
          <a:blip r:embed="rId2"/>
          <a:stretch>
            <a:fillRect/>
          </a:stretch>
        </p:blipFill>
        <p:spPr>
          <a:xfrm>
            <a:off x="3176050" y="3722704"/>
            <a:ext cx="2971800" cy="1725930"/>
          </a:xfrm>
          <a:prstGeom prst="rect">
            <a:avLst/>
          </a:prstGeom>
          <a:effectLst/>
        </p:spPr>
      </p:pic>
      <p:sp>
        <p:nvSpPr>
          <p:cNvPr id="3" name="Title 2">
            <a:extLst>
              <a:ext uri="{FF2B5EF4-FFF2-40B4-BE49-F238E27FC236}">
                <a16:creationId xmlns:a16="http://schemas.microsoft.com/office/drawing/2014/main" id="{58379E5A-F91E-4BB4-9BDD-FB196BB34F42}"/>
              </a:ext>
            </a:extLst>
          </p:cNvPr>
          <p:cNvSpPr>
            <a:spLocks noGrp="1"/>
          </p:cNvSpPr>
          <p:nvPr>
            <p:ph type="title"/>
          </p:nvPr>
        </p:nvSpPr>
        <p:spPr>
          <a:xfrm>
            <a:off x="864704" y="915337"/>
            <a:ext cx="7225748" cy="1303867"/>
          </a:xfrm>
        </p:spPr>
        <p:txBody>
          <a:bodyPr>
            <a:normAutofit fontScale="90000"/>
          </a:bodyPr>
          <a:lstStyle/>
          <a:p>
            <a:r>
              <a:rPr lang="en-US" b="1" dirty="0">
                <a:latin typeface="Arial"/>
              </a:rPr>
              <a:t>How to Construct an Argument</a:t>
            </a:r>
            <a:endParaRPr lang="en-US" dirty="0"/>
          </a:p>
        </p:txBody>
      </p:sp>
      <p:sp>
        <p:nvSpPr>
          <p:cNvPr id="4" name="Content Placeholder 3">
            <a:extLst>
              <a:ext uri="{FF2B5EF4-FFF2-40B4-BE49-F238E27FC236}">
                <a16:creationId xmlns:a16="http://schemas.microsoft.com/office/drawing/2014/main" id="{8D5392BB-BAED-413F-9703-BD07D0B5419B}"/>
              </a:ext>
            </a:extLst>
          </p:cNvPr>
          <p:cNvSpPr>
            <a:spLocks noGrp="1"/>
          </p:cNvSpPr>
          <p:nvPr>
            <p:ph idx="1"/>
          </p:nvPr>
        </p:nvSpPr>
        <p:spPr>
          <a:xfrm>
            <a:off x="1083493" y="2665105"/>
            <a:ext cx="6798736" cy="3444997"/>
          </a:xfrm>
        </p:spPr>
        <p:txBody>
          <a:bodyPr/>
          <a:lstStyle/>
          <a:p>
            <a:pPr marL="0" indent="0">
              <a:buNone/>
            </a:pPr>
            <a:r>
              <a:rPr lang="en-US" dirty="0">
                <a:latin typeface="Arial"/>
              </a:rPr>
              <a:t>There are three major and necessary parts of an argument.</a:t>
            </a:r>
          </a:p>
          <a:p>
            <a:endParaRPr lang="en-US" dirty="0"/>
          </a:p>
        </p:txBody>
      </p:sp>
      <p:sp>
        <p:nvSpPr>
          <p:cNvPr id="2" name="Slide Number Placeholder 1">
            <a:extLst>
              <a:ext uri="{FF2B5EF4-FFF2-40B4-BE49-F238E27FC236}">
                <a16:creationId xmlns:a16="http://schemas.microsoft.com/office/drawing/2014/main" id="{AD400CB1-5CF2-7920-6AC7-027A574EC8CB}"/>
              </a:ext>
            </a:extLst>
          </p:cNvPr>
          <p:cNvSpPr>
            <a:spLocks noGrp="1"/>
          </p:cNvSpPr>
          <p:nvPr>
            <p:ph type="sldNum" sz="quarter" idx="12"/>
          </p:nvPr>
        </p:nvSpPr>
        <p:spPr/>
        <p:txBody>
          <a:bodyPr/>
          <a:lstStyle/>
          <a:p>
            <a:fld id="{92367B23-D481-47B8-9DC9-53041C5CD72C}" type="slidenum">
              <a:rPr lang="en-US" smtClean="0"/>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 name="ARGUV2.png"/>
          <p:cNvPicPr>
            <a:picLocks noChangeAspect="1"/>
          </p:cNvPicPr>
          <p:nvPr/>
        </p:nvPicPr>
        <p:blipFill>
          <a:blip r:embed="rId2"/>
          <a:stretch>
            <a:fillRect/>
          </a:stretch>
        </p:blipFill>
        <p:spPr>
          <a:xfrm>
            <a:off x="4978515" y="733304"/>
            <a:ext cx="2560320" cy="1485900"/>
          </a:xfrm>
          <a:prstGeom prst="rect">
            <a:avLst/>
          </a:prstGeom>
          <a:effectLst/>
        </p:spPr>
      </p:pic>
      <p:sp>
        <p:nvSpPr>
          <p:cNvPr id="293" name="Rectangle2 1"/>
          <p:cNvSpPr/>
          <p:nvPr/>
        </p:nvSpPr>
        <p:spPr>
          <a:xfrm>
            <a:off x="5113685" y="1003592"/>
            <a:ext cx="902970" cy="443194"/>
          </a:xfrm>
          <a:prstGeom prst="rect">
            <a:avLst/>
          </a:prstGeom>
          <a:solidFill>
            <a:srgbClr val="FFFFFF">
              <a:alpha val="0"/>
            </a:srgbClr>
          </a:solidFill>
          <a:ln w="38100">
            <a:solidFill>
              <a:srgbClr val="EE2D2D"/>
            </a:solidFill>
          </a:ln>
          <a:effectLst/>
        </p:spPr>
        <p:txBody>
          <a:bodyPr wrap="square" lIns="109723" tIns="54862" rIns="109723" bIns="54862" rtlCol="0" anchor="ctr">
            <a:spAutoFit/>
          </a:bodyPr>
          <a:lstStyle/>
          <a:p>
            <a:pPr algn="ctr"/>
            <a:endParaRPr sz="2160" dirty="0"/>
          </a:p>
        </p:txBody>
      </p:sp>
      <p:sp>
        <p:nvSpPr>
          <p:cNvPr id="2" name="Rectangle 1">
            <a:extLst>
              <a:ext uri="{FF2B5EF4-FFF2-40B4-BE49-F238E27FC236}">
                <a16:creationId xmlns:a16="http://schemas.microsoft.com/office/drawing/2014/main" id="{9589E1AD-C38F-4E0B-B9F4-283816D9B691}"/>
              </a:ext>
            </a:extLst>
          </p:cNvPr>
          <p:cNvSpPr/>
          <p:nvPr/>
        </p:nvSpPr>
        <p:spPr>
          <a:xfrm>
            <a:off x="864704" y="5247862"/>
            <a:ext cx="7940870" cy="954107"/>
          </a:xfrm>
          <a:prstGeom prst="rect">
            <a:avLst/>
          </a:prstGeom>
        </p:spPr>
        <p:txBody>
          <a:bodyPr wrap="square">
            <a:spAutoFit/>
          </a:bodyPr>
          <a:lstStyle/>
          <a:p>
            <a:r>
              <a:rPr lang="en-US" sz="2800" b="1" dirty="0">
                <a:solidFill>
                  <a:srgbClr val="0070C0"/>
                </a:solidFill>
                <a:latin typeface="Cabrili"/>
              </a:rPr>
              <a:t>Example of Claim: </a:t>
            </a:r>
          </a:p>
          <a:p>
            <a:r>
              <a:rPr lang="en-US" sz="2800" b="1" dirty="0">
                <a:solidFill>
                  <a:srgbClr val="0070C0"/>
                </a:solidFill>
                <a:latin typeface="Cabrili"/>
              </a:rPr>
              <a:t> 	</a:t>
            </a:r>
            <a:r>
              <a:rPr lang="en-US" sz="2800" dirty="0">
                <a:solidFill>
                  <a:srgbClr val="0070C0"/>
                </a:solidFill>
                <a:latin typeface="Cabrili"/>
              </a:rPr>
              <a:t>Y</a:t>
            </a:r>
            <a:r>
              <a:rPr lang="en-US" sz="2800" dirty="0">
                <a:solidFill>
                  <a:srgbClr val="0070C0"/>
                </a:solidFill>
                <a:latin typeface="Cabrili"/>
                <a:cs typeface="Calibri" panose="020F0502020204030204" pitchFamily="34" charset="0"/>
              </a:rPr>
              <a:t>ou should plan a trip to a Disney theme park.</a:t>
            </a:r>
          </a:p>
        </p:txBody>
      </p:sp>
      <p:sp>
        <p:nvSpPr>
          <p:cNvPr id="3" name="Title 2">
            <a:extLst>
              <a:ext uri="{FF2B5EF4-FFF2-40B4-BE49-F238E27FC236}">
                <a16:creationId xmlns:a16="http://schemas.microsoft.com/office/drawing/2014/main" id="{1B474FDF-D6A0-47DB-8332-E291BEA9066E}"/>
              </a:ext>
            </a:extLst>
          </p:cNvPr>
          <p:cNvSpPr>
            <a:spLocks noGrp="1"/>
          </p:cNvSpPr>
          <p:nvPr>
            <p:ph type="title"/>
          </p:nvPr>
        </p:nvSpPr>
        <p:spPr/>
        <p:txBody>
          <a:bodyPr/>
          <a:lstStyle/>
          <a:p>
            <a:pPr algn="l"/>
            <a:r>
              <a:rPr lang="en-US" b="1" dirty="0"/>
              <a:t>The Claim</a:t>
            </a:r>
          </a:p>
        </p:txBody>
      </p:sp>
      <p:sp>
        <p:nvSpPr>
          <p:cNvPr id="4" name="Content Placeholder 3">
            <a:extLst>
              <a:ext uri="{FF2B5EF4-FFF2-40B4-BE49-F238E27FC236}">
                <a16:creationId xmlns:a16="http://schemas.microsoft.com/office/drawing/2014/main" id="{2EB4F44D-4BE2-4E1F-B85B-3BFC30C614C1}"/>
              </a:ext>
            </a:extLst>
          </p:cNvPr>
          <p:cNvSpPr>
            <a:spLocks noGrp="1"/>
          </p:cNvSpPr>
          <p:nvPr>
            <p:ph idx="1"/>
          </p:nvPr>
        </p:nvSpPr>
        <p:spPr>
          <a:xfrm>
            <a:off x="1297546" y="2401238"/>
            <a:ext cx="6798736" cy="2846624"/>
          </a:xfrm>
        </p:spPr>
        <p:txBody>
          <a:bodyPr/>
          <a:lstStyle/>
          <a:p>
            <a:pPr marL="411480" indent="-411480"/>
            <a:r>
              <a:rPr lang="en-US" dirty="0">
                <a:latin typeface="Arial"/>
              </a:rPr>
              <a:t>Main point, thesis, controlling idea</a:t>
            </a:r>
          </a:p>
          <a:p>
            <a:pPr marL="411480" indent="-411480"/>
            <a:r>
              <a:rPr lang="en-US" dirty="0">
                <a:latin typeface="Arial"/>
              </a:rPr>
              <a:t>Claim should be clearly stated at beginning of argument</a:t>
            </a:r>
          </a:p>
          <a:p>
            <a:pPr marL="411480" indent="-411480"/>
            <a:r>
              <a:rPr lang="en-US" dirty="0">
                <a:latin typeface="Arial"/>
              </a:rPr>
              <a:t>Found by asking “What is the author trying to prove?”</a:t>
            </a:r>
          </a:p>
        </p:txBody>
      </p:sp>
      <p:sp>
        <p:nvSpPr>
          <p:cNvPr id="5" name="Slide Number Placeholder 4">
            <a:extLst>
              <a:ext uri="{FF2B5EF4-FFF2-40B4-BE49-F238E27FC236}">
                <a16:creationId xmlns:a16="http://schemas.microsoft.com/office/drawing/2014/main" id="{7407FCC2-AE0B-2352-2134-670D956E23DC}"/>
              </a:ext>
            </a:extLst>
          </p:cNvPr>
          <p:cNvSpPr>
            <a:spLocks noGrp="1"/>
          </p:cNvSpPr>
          <p:nvPr>
            <p:ph type="sldNum" sz="quarter" idx="12"/>
          </p:nvPr>
        </p:nvSpPr>
        <p:spPr/>
        <p:txBody>
          <a:bodyPr/>
          <a:lstStyle/>
          <a:p>
            <a:fld id="{92367B23-D481-47B8-9DC9-53041C5CD72C}" type="slidenum">
              <a:rPr lang="en-US" smtClean="0"/>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 name="ARGUV2.png"/>
          <p:cNvPicPr>
            <a:picLocks noChangeAspect="1"/>
          </p:cNvPicPr>
          <p:nvPr/>
        </p:nvPicPr>
        <p:blipFill>
          <a:blip r:embed="rId2"/>
          <a:stretch>
            <a:fillRect/>
          </a:stretch>
        </p:blipFill>
        <p:spPr>
          <a:xfrm>
            <a:off x="5153688" y="699014"/>
            <a:ext cx="2617470" cy="1520190"/>
          </a:xfrm>
          <a:prstGeom prst="rect">
            <a:avLst/>
          </a:prstGeom>
          <a:effectLst/>
        </p:spPr>
      </p:pic>
      <p:sp>
        <p:nvSpPr>
          <p:cNvPr id="299" name="Rectangle2 2"/>
          <p:cNvSpPr/>
          <p:nvPr/>
        </p:nvSpPr>
        <p:spPr>
          <a:xfrm>
            <a:off x="6762584" y="969999"/>
            <a:ext cx="914400" cy="443194"/>
          </a:xfrm>
          <a:prstGeom prst="rect">
            <a:avLst/>
          </a:prstGeom>
          <a:solidFill>
            <a:srgbClr val="FFFFFF">
              <a:alpha val="0"/>
            </a:srgbClr>
          </a:solidFill>
          <a:ln w="38100">
            <a:solidFill>
              <a:srgbClr val="EE2D2D"/>
            </a:solidFill>
          </a:ln>
          <a:effectLst/>
        </p:spPr>
        <p:txBody>
          <a:bodyPr wrap="square" lIns="109723" tIns="54862" rIns="109723" bIns="54862" rtlCol="0" anchor="ctr">
            <a:spAutoFit/>
          </a:bodyPr>
          <a:lstStyle/>
          <a:p>
            <a:pPr algn="ctr"/>
            <a:endParaRPr sz="2160" dirty="0"/>
          </a:p>
        </p:txBody>
      </p:sp>
      <p:sp>
        <p:nvSpPr>
          <p:cNvPr id="2" name="Title 1">
            <a:extLst>
              <a:ext uri="{FF2B5EF4-FFF2-40B4-BE49-F238E27FC236}">
                <a16:creationId xmlns:a16="http://schemas.microsoft.com/office/drawing/2014/main" id="{1B251428-9F85-4BC3-B2F5-3270F3E9E501}"/>
              </a:ext>
            </a:extLst>
          </p:cNvPr>
          <p:cNvSpPr>
            <a:spLocks noGrp="1"/>
          </p:cNvSpPr>
          <p:nvPr>
            <p:ph type="title"/>
          </p:nvPr>
        </p:nvSpPr>
        <p:spPr>
          <a:xfrm>
            <a:off x="1176866" y="915337"/>
            <a:ext cx="4249899" cy="1303867"/>
          </a:xfrm>
        </p:spPr>
        <p:txBody>
          <a:bodyPr/>
          <a:lstStyle/>
          <a:p>
            <a:r>
              <a:rPr lang="en-US" b="1" dirty="0"/>
              <a:t>Support</a:t>
            </a:r>
          </a:p>
        </p:txBody>
      </p:sp>
      <p:sp>
        <p:nvSpPr>
          <p:cNvPr id="3" name="Content Placeholder 2">
            <a:extLst>
              <a:ext uri="{FF2B5EF4-FFF2-40B4-BE49-F238E27FC236}">
                <a16:creationId xmlns:a16="http://schemas.microsoft.com/office/drawing/2014/main" id="{BC3094E4-2B4E-4F3D-87C3-954C643F25DC}"/>
              </a:ext>
            </a:extLst>
          </p:cNvPr>
          <p:cNvSpPr>
            <a:spLocks noGrp="1"/>
          </p:cNvSpPr>
          <p:nvPr>
            <p:ph idx="1"/>
          </p:nvPr>
        </p:nvSpPr>
        <p:spPr>
          <a:xfrm>
            <a:off x="1176865" y="2490135"/>
            <a:ext cx="6798736" cy="2678213"/>
          </a:xfrm>
        </p:spPr>
        <p:txBody>
          <a:bodyPr>
            <a:normAutofit fontScale="92500" lnSpcReduction="10000"/>
          </a:bodyPr>
          <a:lstStyle/>
          <a:p>
            <a:pPr marL="342900" indent="-342900"/>
            <a:r>
              <a:rPr lang="en-US" dirty="0">
                <a:solidFill>
                  <a:schemeClr val="tx1"/>
                </a:solidFill>
                <a:latin typeface="Arial"/>
              </a:rPr>
              <a:t>Reasons given in support of the claim</a:t>
            </a:r>
          </a:p>
          <a:p>
            <a:pPr marL="342900" indent="-342900"/>
            <a:r>
              <a:rPr lang="en-US" dirty="0">
                <a:solidFill>
                  <a:schemeClr val="tx1"/>
                </a:solidFill>
                <a:latin typeface="Arial"/>
              </a:rPr>
              <a:t>Also known as evidence, proof, data, arguments, or grounds</a:t>
            </a:r>
          </a:p>
          <a:p>
            <a:pPr marL="342900" indent="-342900"/>
            <a:r>
              <a:rPr lang="en-US" dirty="0">
                <a:solidFill>
                  <a:schemeClr val="tx1"/>
                </a:solidFill>
                <a:latin typeface="Arial"/>
              </a:rPr>
              <a:t>Support can be facts and figures, expert opinion, examples, explanations, and logical reasoning</a:t>
            </a:r>
          </a:p>
          <a:p>
            <a:pPr marL="342900" indent="-342900"/>
            <a:r>
              <a:rPr lang="en-US" dirty="0">
                <a:solidFill>
                  <a:schemeClr val="tx1"/>
                </a:solidFill>
                <a:latin typeface="Arial"/>
              </a:rPr>
              <a:t>Found by asking “What does the author say to persuade the reader of the claim?”</a:t>
            </a:r>
          </a:p>
        </p:txBody>
      </p:sp>
      <p:sp>
        <p:nvSpPr>
          <p:cNvPr id="4" name="Rectangle 3">
            <a:extLst>
              <a:ext uri="{FF2B5EF4-FFF2-40B4-BE49-F238E27FC236}">
                <a16:creationId xmlns:a16="http://schemas.microsoft.com/office/drawing/2014/main" id="{A005C14B-EE35-4C68-8033-55403C0E09AE}"/>
              </a:ext>
            </a:extLst>
          </p:cNvPr>
          <p:cNvSpPr/>
          <p:nvPr/>
        </p:nvSpPr>
        <p:spPr>
          <a:xfrm>
            <a:off x="874643" y="5235656"/>
            <a:ext cx="7563679" cy="1200329"/>
          </a:xfrm>
          <a:prstGeom prst="rect">
            <a:avLst/>
          </a:prstGeom>
        </p:spPr>
        <p:txBody>
          <a:bodyPr wrap="square">
            <a:spAutoFit/>
          </a:bodyPr>
          <a:lstStyle/>
          <a:p>
            <a:r>
              <a:rPr lang="en-US" b="1" dirty="0">
                <a:solidFill>
                  <a:srgbClr val="0070C0"/>
                </a:solidFill>
                <a:latin typeface="Arial"/>
              </a:rPr>
              <a:t>Example of Support: </a:t>
            </a:r>
          </a:p>
          <a:p>
            <a:pPr marL="457200" indent="-457200"/>
            <a:r>
              <a:rPr lang="en-US" b="1" dirty="0">
                <a:solidFill>
                  <a:srgbClr val="0070C0"/>
                </a:solidFill>
                <a:latin typeface="Arial"/>
              </a:rPr>
              <a:t>	</a:t>
            </a:r>
            <a:r>
              <a:rPr lang="en-US" dirty="0">
                <a:solidFill>
                  <a:srgbClr val="0070C0"/>
                </a:solidFill>
                <a:latin typeface="Calibri" panose="020F0502020204030204" pitchFamily="34" charset="0"/>
                <a:cs typeface="Calibri" panose="020F0502020204030204" pitchFamily="34" charset="0"/>
              </a:rPr>
              <a:t>According to </a:t>
            </a:r>
            <a:r>
              <a:rPr lang="en-US" dirty="0">
                <a:solidFill>
                  <a:srgbClr val="0070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Gielan’s research</a:t>
            </a:r>
            <a:r>
              <a:rPr lang="en-US" dirty="0">
                <a:solidFill>
                  <a:srgbClr val="0070C0"/>
                </a:solidFill>
                <a:latin typeface="Calibri" panose="020F0502020204030204" pitchFamily="34" charset="0"/>
                <a:cs typeface="Calibri" panose="020F0502020204030204" pitchFamily="34" charset="0"/>
              </a:rPr>
              <a:t>, “97 percent of respondents reported having a trip to a Disney theme park planned makes them happier.”</a:t>
            </a:r>
          </a:p>
          <a:p>
            <a:pPr marL="457200" indent="-457200"/>
            <a:endParaRPr lang="en-US" b="1" dirty="0">
              <a:solidFill>
                <a:srgbClr val="0070C0"/>
              </a:solidFill>
              <a:latin typeface="Arial"/>
            </a:endParaRPr>
          </a:p>
        </p:txBody>
      </p:sp>
      <p:sp>
        <p:nvSpPr>
          <p:cNvPr id="5" name="Slide Number Placeholder 4">
            <a:extLst>
              <a:ext uri="{FF2B5EF4-FFF2-40B4-BE49-F238E27FC236}">
                <a16:creationId xmlns:a16="http://schemas.microsoft.com/office/drawing/2014/main" id="{BF0AED9C-CF96-6072-8306-9FEFA7029547}"/>
              </a:ext>
            </a:extLst>
          </p:cNvPr>
          <p:cNvSpPr>
            <a:spLocks noGrp="1"/>
          </p:cNvSpPr>
          <p:nvPr>
            <p:ph type="sldNum" sz="quarter" idx="12"/>
          </p:nvPr>
        </p:nvSpPr>
        <p:spPr/>
        <p:txBody>
          <a:bodyPr/>
          <a:lstStyle/>
          <a:p>
            <a:fld id="{92367B23-D481-47B8-9DC9-53041C5CD72C}" type="slidenum">
              <a:rPr lang="en-US" smtClean="0"/>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 name="ARGUV2.png"/>
          <p:cNvPicPr>
            <a:picLocks noChangeAspect="1"/>
          </p:cNvPicPr>
          <p:nvPr/>
        </p:nvPicPr>
        <p:blipFill>
          <a:blip r:embed="rId2"/>
          <a:stretch>
            <a:fillRect/>
          </a:stretch>
        </p:blipFill>
        <p:spPr>
          <a:xfrm>
            <a:off x="5406887" y="594361"/>
            <a:ext cx="2811780" cy="1623060"/>
          </a:xfrm>
          <a:prstGeom prst="rect">
            <a:avLst/>
          </a:prstGeom>
          <a:effectLst/>
        </p:spPr>
      </p:pic>
      <p:sp>
        <p:nvSpPr>
          <p:cNvPr id="305" name="Triangle2 3"/>
          <p:cNvSpPr/>
          <p:nvPr/>
        </p:nvSpPr>
        <p:spPr>
          <a:xfrm>
            <a:off x="6029822" y="1365035"/>
            <a:ext cx="1565910" cy="880388"/>
          </a:xfrm>
          <a:prstGeom prst="triangle">
            <a:avLst/>
          </a:prstGeom>
          <a:solidFill>
            <a:srgbClr val="FFFFFF">
              <a:alpha val="0"/>
            </a:srgbClr>
          </a:solidFill>
          <a:ln w="47625">
            <a:solidFill>
              <a:srgbClr val="EE2D2D"/>
            </a:solidFill>
          </a:ln>
          <a:effectLst/>
        </p:spPr>
        <p:txBody>
          <a:bodyPr wrap="square" lIns="109723" tIns="54862" rIns="109723" bIns="54862" rtlCol="0" anchor="ctr">
            <a:spAutoFit/>
          </a:bodyPr>
          <a:lstStyle/>
          <a:p>
            <a:pPr algn="ctr"/>
            <a:endParaRPr sz="2160" dirty="0"/>
          </a:p>
        </p:txBody>
      </p:sp>
      <p:sp>
        <p:nvSpPr>
          <p:cNvPr id="2" name="Title 1">
            <a:extLst>
              <a:ext uri="{FF2B5EF4-FFF2-40B4-BE49-F238E27FC236}">
                <a16:creationId xmlns:a16="http://schemas.microsoft.com/office/drawing/2014/main" id="{090019EF-98CE-4CFA-90EF-B95FC7D1EB77}"/>
              </a:ext>
            </a:extLst>
          </p:cNvPr>
          <p:cNvSpPr>
            <a:spLocks noGrp="1"/>
          </p:cNvSpPr>
          <p:nvPr>
            <p:ph type="title"/>
          </p:nvPr>
        </p:nvSpPr>
        <p:spPr>
          <a:xfrm>
            <a:off x="1176866" y="915337"/>
            <a:ext cx="4230021" cy="1303867"/>
          </a:xfrm>
        </p:spPr>
        <p:txBody>
          <a:bodyPr/>
          <a:lstStyle/>
          <a:p>
            <a:r>
              <a:rPr lang="en-US" b="1" dirty="0"/>
              <a:t>Warrants</a:t>
            </a:r>
          </a:p>
        </p:txBody>
      </p:sp>
      <p:sp>
        <p:nvSpPr>
          <p:cNvPr id="3" name="Content Placeholder 2">
            <a:extLst>
              <a:ext uri="{FF2B5EF4-FFF2-40B4-BE49-F238E27FC236}">
                <a16:creationId xmlns:a16="http://schemas.microsoft.com/office/drawing/2014/main" id="{683112D4-D9D0-41FF-988F-F6D3B23046E8}"/>
              </a:ext>
            </a:extLst>
          </p:cNvPr>
          <p:cNvSpPr>
            <a:spLocks noGrp="1"/>
          </p:cNvSpPr>
          <p:nvPr>
            <p:ph idx="1"/>
          </p:nvPr>
        </p:nvSpPr>
        <p:spPr>
          <a:xfrm>
            <a:off x="914400" y="2490135"/>
            <a:ext cx="7404652" cy="3105595"/>
          </a:xfrm>
        </p:spPr>
        <p:txBody>
          <a:bodyPr>
            <a:normAutofit fontScale="85000" lnSpcReduction="10000"/>
          </a:bodyPr>
          <a:lstStyle/>
          <a:p>
            <a:r>
              <a:rPr lang="en-US" dirty="0">
                <a:solidFill>
                  <a:schemeClr val="tx1"/>
                </a:solidFill>
                <a:latin typeface="Arial"/>
              </a:rPr>
              <a:t>Assumptions or presuppositions underlying the argument</a:t>
            </a:r>
          </a:p>
          <a:p>
            <a:pPr marL="342900" indent="-342900"/>
            <a:r>
              <a:rPr lang="en-US" dirty="0">
                <a:solidFill>
                  <a:schemeClr val="tx1"/>
                </a:solidFill>
                <a:latin typeface="Arial"/>
              </a:rPr>
              <a:t>Generally accepted beliefs and values, common ways our culture or society views things (so usually no supports)</a:t>
            </a:r>
          </a:p>
          <a:p>
            <a:pPr marL="342900" indent="-342900"/>
            <a:r>
              <a:rPr lang="en-US" dirty="0">
                <a:solidFill>
                  <a:schemeClr val="tx1"/>
                </a:solidFill>
                <a:latin typeface="Arial"/>
              </a:rPr>
              <a:t>Author and audience may share warrants, or warrants of each may be in conflict</a:t>
            </a:r>
          </a:p>
          <a:p>
            <a:pPr marL="342900" indent="-342900"/>
            <a:r>
              <a:rPr lang="en-US" dirty="0">
                <a:solidFill>
                  <a:schemeClr val="tx1"/>
                </a:solidFill>
                <a:latin typeface="Arial"/>
              </a:rPr>
              <a:t>Provide the underlying reasons linking the claim and support</a:t>
            </a:r>
          </a:p>
          <a:p>
            <a:pPr marL="342900" indent="-342900"/>
            <a:r>
              <a:rPr lang="en-US" dirty="0">
                <a:solidFill>
                  <a:schemeClr val="tx1"/>
                </a:solidFill>
                <a:latin typeface="Arial"/>
              </a:rPr>
              <a:t>Found by asking “What’s causing the author to say these things?” or “Where is the author coming from?”</a:t>
            </a:r>
          </a:p>
        </p:txBody>
      </p:sp>
      <p:sp>
        <p:nvSpPr>
          <p:cNvPr id="4" name="Rectangle 3">
            <a:extLst>
              <a:ext uri="{FF2B5EF4-FFF2-40B4-BE49-F238E27FC236}">
                <a16:creationId xmlns:a16="http://schemas.microsoft.com/office/drawing/2014/main" id="{52399E3F-805F-40DE-B08E-DC1D869CB922}"/>
              </a:ext>
            </a:extLst>
          </p:cNvPr>
          <p:cNvSpPr/>
          <p:nvPr/>
        </p:nvSpPr>
        <p:spPr>
          <a:xfrm>
            <a:off x="824948" y="5497329"/>
            <a:ext cx="5824330" cy="707886"/>
          </a:xfrm>
          <a:prstGeom prst="rect">
            <a:avLst/>
          </a:prstGeom>
        </p:spPr>
        <p:txBody>
          <a:bodyPr wrap="square">
            <a:spAutoFit/>
          </a:bodyPr>
          <a:lstStyle/>
          <a:p>
            <a:r>
              <a:rPr lang="en-US" sz="2000" b="1" dirty="0">
                <a:solidFill>
                  <a:srgbClr val="0070C0"/>
                </a:solidFill>
                <a:latin typeface="Arial"/>
              </a:rPr>
              <a:t>Example of Warrant: </a:t>
            </a:r>
          </a:p>
          <a:p>
            <a:r>
              <a:rPr lang="en-US" sz="2000" b="1" dirty="0">
                <a:solidFill>
                  <a:srgbClr val="0070C0"/>
                </a:solidFill>
                <a:latin typeface="Arial"/>
              </a:rPr>
              <a:t>	</a:t>
            </a:r>
            <a:r>
              <a:rPr lang="en-US" sz="2000" dirty="0">
                <a:solidFill>
                  <a:srgbClr val="0070C0"/>
                </a:solidFill>
                <a:latin typeface="Calibri" panose="020F0502020204030204" pitchFamily="34" charset="0"/>
                <a:cs typeface="Calibri" panose="020F0502020204030204" pitchFamily="34" charset="0"/>
              </a:rPr>
              <a:t>People want to have a fun experience.</a:t>
            </a:r>
          </a:p>
        </p:txBody>
      </p:sp>
      <p:sp>
        <p:nvSpPr>
          <p:cNvPr id="5" name="Slide Number Placeholder 4">
            <a:extLst>
              <a:ext uri="{FF2B5EF4-FFF2-40B4-BE49-F238E27FC236}">
                <a16:creationId xmlns:a16="http://schemas.microsoft.com/office/drawing/2014/main" id="{48A0D4E6-9416-A3AF-E9DB-3F226231F560}"/>
              </a:ext>
            </a:extLst>
          </p:cNvPr>
          <p:cNvSpPr>
            <a:spLocks noGrp="1"/>
          </p:cNvSpPr>
          <p:nvPr>
            <p:ph type="sldNum" sz="quarter" idx="12"/>
          </p:nvPr>
        </p:nvSpPr>
        <p:spPr/>
        <p:txBody>
          <a:bodyPr/>
          <a:lstStyle/>
          <a:p>
            <a:fld id="{92367B23-D481-47B8-9DC9-53041C5CD72C}" type="slidenum">
              <a:rPr lang="en-US" smtClean="0"/>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 name="ARGUMENTFULL.png"/>
          <p:cNvPicPr>
            <a:picLocks noChangeAspect="1"/>
          </p:cNvPicPr>
          <p:nvPr/>
        </p:nvPicPr>
        <p:blipFill>
          <a:blip r:embed="rId2"/>
          <a:stretch>
            <a:fillRect/>
          </a:stretch>
        </p:blipFill>
        <p:spPr>
          <a:xfrm>
            <a:off x="5076099" y="774985"/>
            <a:ext cx="3055289" cy="1856170"/>
          </a:xfrm>
          <a:prstGeom prst="rect">
            <a:avLst/>
          </a:prstGeom>
          <a:effectLst/>
        </p:spPr>
      </p:pic>
      <p:sp>
        <p:nvSpPr>
          <p:cNvPr id="318" name="Triangle2 1"/>
          <p:cNvSpPr/>
          <p:nvPr/>
        </p:nvSpPr>
        <p:spPr>
          <a:xfrm>
            <a:off x="5507272" y="2003226"/>
            <a:ext cx="1243229" cy="627929"/>
          </a:xfrm>
          <a:prstGeom prst="triangle">
            <a:avLst/>
          </a:prstGeom>
          <a:solidFill>
            <a:srgbClr val="FFFFFF">
              <a:alpha val="0"/>
            </a:srgbClr>
          </a:solidFill>
          <a:ln w="38100">
            <a:solidFill>
              <a:srgbClr val="EE2D2D"/>
            </a:solidFill>
          </a:ln>
          <a:effectLst/>
        </p:spPr>
        <p:txBody>
          <a:bodyPr wrap="square" lIns="109723" tIns="54862" rIns="109723" bIns="54862" rtlCol="0" anchor="ctr">
            <a:spAutoFit/>
          </a:bodyPr>
          <a:lstStyle/>
          <a:p>
            <a:pPr algn="ctr"/>
            <a:endParaRPr sz="2160" dirty="0"/>
          </a:p>
        </p:txBody>
      </p:sp>
      <p:sp>
        <p:nvSpPr>
          <p:cNvPr id="319" name="Rectangle2 1"/>
          <p:cNvSpPr/>
          <p:nvPr/>
        </p:nvSpPr>
        <p:spPr>
          <a:xfrm>
            <a:off x="6750501" y="1027444"/>
            <a:ext cx="664090" cy="413730"/>
          </a:xfrm>
          <a:prstGeom prst="rect">
            <a:avLst/>
          </a:prstGeom>
          <a:solidFill>
            <a:srgbClr val="FFFFFF">
              <a:alpha val="0"/>
            </a:srgbClr>
          </a:solidFill>
          <a:ln w="38100">
            <a:solidFill>
              <a:srgbClr val="EE2D2D"/>
            </a:solidFill>
          </a:ln>
          <a:effectLst/>
        </p:spPr>
        <p:txBody>
          <a:bodyPr wrap="square" lIns="109723" tIns="54862" rIns="109723" bIns="54862" rtlCol="0" anchor="ctr">
            <a:spAutoFit/>
          </a:bodyPr>
          <a:lstStyle/>
          <a:p>
            <a:pPr algn="ctr"/>
            <a:endParaRPr sz="2160" dirty="0"/>
          </a:p>
        </p:txBody>
      </p:sp>
      <p:sp>
        <p:nvSpPr>
          <p:cNvPr id="320" name="Polygon2 1"/>
          <p:cNvSpPr/>
          <p:nvPr/>
        </p:nvSpPr>
        <p:spPr>
          <a:xfrm rot="10800000">
            <a:off x="5289605" y="722310"/>
            <a:ext cx="982980" cy="576067"/>
          </a:xfrm>
          <a:prstGeom prst="pentagon">
            <a:avLst/>
          </a:prstGeom>
          <a:solidFill>
            <a:srgbClr val="FFFFFF">
              <a:alpha val="0"/>
            </a:srgbClr>
          </a:solidFill>
          <a:ln w="38100">
            <a:solidFill>
              <a:srgbClr val="EE2D2D"/>
            </a:solidFill>
          </a:ln>
          <a:effectLst/>
        </p:spPr>
        <p:txBody>
          <a:bodyPr wrap="square" lIns="109723" tIns="54862" rIns="109723" bIns="54862" rtlCol="0" anchor="ctr">
            <a:spAutoFit/>
          </a:bodyPr>
          <a:lstStyle/>
          <a:p>
            <a:pPr algn="ctr"/>
            <a:endParaRPr sz="2160" dirty="0"/>
          </a:p>
        </p:txBody>
      </p:sp>
      <p:sp>
        <p:nvSpPr>
          <p:cNvPr id="2" name="Title 1">
            <a:extLst>
              <a:ext uri="{FF2B5EF4-FFF2-40B4-BE49-F238E27FC236}">
                <a16:creationId xmlns:a16="http://schemas.microsoft.com/office/drawing/2014/main" id="{0C7AE83D-E1A8-46B9-9065-C6A9390DC173}"/>
              </a:ext>
            </a:extLst>
          </p:cNvPr>
          <p:cNvSpPr>
            <a:spLocks noGrp="1"/>
          </p:cNvSpPr>
          <p:nvPr>
            <p:ph type="title"/>
          </p:nvPr>
        </p:nvSpPr>
        <p:spPr>
          <a:xfrm>
            <a:off x="640080" y="915337"/>
            <a:ext cx="4251960" cy="1303867"/>
          </a:xfrm>
        </p:spPr>
        <p:txBody>
          <a:bodyPr>
            <a:normAutofit fontScale="90000"/>
          </a:bodyPr>
          <a:lstStyle/>
          <a:p>
            <a:r>
              <a:rPr lang="en-US" b="1" dirty="0"/>
              <a:t>Additional Elements that Strengthen an Argument</a:t>
            </a:r>
          </a:p>
        </p:txBody>
      </p:sp>
      <p:sp>
        <p:nvSpPr>
          <p:cNvPr id="3" name="Content Placeholder 2">
            <a:extLst>
              <a:ext uri="{FF2B5EF4-FFF2-40B4-BE49-F238E27FC236}">
                <a16:creationId xmlns:a16="http://schemas.microsoft.com/office/drawing/2014/main" id="{2FEA2DF7-BD90-45D5-8B07-A9DB81D8A9F8}"/>
              </a:ext>
            </a:extLst>
          </p:cNvPr>
          <p:cNvSpPr>
            <a:spLocks noGrp="1"/>
          </p:cNvSpPr>
          <p:nvPr>
            <p:ph idx="1"/>
          </p:nvPr>
        </p:nvSpPr>
        <p:spPr>
          <a:xfrm>
            <a:off x="874054" y="2618439"/>
            <a:ext cx="7395892" cy="3780751"/>
          </a:xfrm>
        </p:spPr>
        <p:txBody>
          <a:bodyPr>
            <a:noAutofit/>
          </a:bodyPr>
          <a:lstStyle/>
          <a:p>
            <a:pPr marL="0" indent="0">
              <a:spcBef>
                <a:spcPts val="0"/>
              </a:spcBef>
              <a:spcAft>
                <a:spcPts val="0"/>
              </a:spcAft>
              <a:buNone/>
            </a:pPr>
            <a:r>
              <a:rPr lang="en-US" sz="1800" b="1" dirty="0"/>
              <a:t>Qualifiers to the Claim</a:t>
            </a:r>
          </a:p>
          <a:p>
            <a:pPr marL="205740" indent="-205740">
              <a:spcBef>
                <a:spcPts val="0"/>
              </a:spcBef>
              <a:spcAft>
                <a:spcPts val="0"/>
              </a:spcAft>
            </a:pPr>
            <a:r>
              <a:rPr lang="en-US" sz="1800" dirty="0"/>
              <a:t>Because an argument is about probability and possibility, not about certainty, don’t use superlatives like </a:t>
            </a:r>
            <a:r>
              <a:rPr lang="en-US" sz="1800" i="1" dirty="0"/>
              <a:t>all</a:t>
            </a:r>
            <a:r>
              <a:rPr lang="en-US" sz="1800" dirty="0"/>
              <a:t>, </a:t>
            </a:r>
            <a:r>
              <a:rPr lang="en-US" sz="1800" i="1" dirty="0"/>
              <a:t>every</a:t>
            </a:r>
            <a:r>
              <a:rPr lang="en-US" sz="1800" dirty="0"/>
              <a:t>, </a:t>
            </a:r>
            <a:r>
              <a:rPr lang="en-US" sz="1800" i="1" dirty="0"/>
              <a:t>absolutely</a:t>
            </a:r>
            <a:r>
              <a:rPr lang="en-US" sz="1800" dirty="0"/>
              <a:t>, </a:t>
            </a:r>
            <a:r>
              <a:rPr lang="en-US" sz="1800" i="1" dirty="0"/>
              <a:t>never</a:t>
            </a:r>
            <a:r>
              <a:rPr lang="en-US" sz="1800" dirty="0"/>
              <a:t>, </a:t>
            </a:r>
            <a:r>
              <a:rPr lang="en-US" sz="1800" i="1" dirty="0"/>
              <a:t>none</a:t>
            </a:r>
            <a:r>
              <a:rPr lang="en-US" sz="1800" dirty="0"/>
              <a:t>, </a:t>
            </a:r>
            <a:r>
              <a:rPr lang="en-US" sz="1800" i="1" dirty="0"/>
              <a:t>no</a:t>
            </a:r>
            <a:r>
              <a:rPr lang="en-US" sz="1800" dirty="0"/>
              <a:t> </a:t>
            </a:r>
            <a:r>
              <a:rPr lang="en-US" sz="1800" i="1" dirty="0"/>
              <a:t>one.</a:t>
            </a:r>
          </a:p>
          <a:p>
            <a:pPr marL="205740" indent="-205740">
              <a:spcBef>
                <a:spcPts val="0"/>
              </a:spcBef>
              <a:spcAft>
                <a:spcPts val="0"/>
              </a:spcAft>
            </a:pPr>
            <a:r>
              <a:rPr lang="en-US" sz="1800" dirty="0"/>
              <a:t>Qualify your claim with expressions like </a:t>
            </a:r>
            <a:r>
              <a:rPr lang="en-US" sz="1800" i="1" dirty="0"/>
              <a:t>many</a:t>
            </a:r>
            <a:r>
              <a:rPr lang="en-US" sz="1800" dirty="0"/>
              <a:t>, </a:t>
            </a:r>
            <a:r>
              <a:rPr lang="en-US" sz="1800" i="1" dirty="0"/>
              <a:t>many times</a:t>
            </a:r>
            <a:r>
              <a:rPr lang="en-US" sz="1800" dirty="0"/>
              <a:t>, </a:t>
            </a:r>
            <a:r>
              <a:rPr lang="en-US" sz="1800" i="1" dirty="0"/>
              <a:t>some</a:t>
            </a:r>
            <a:r>
              <a:rPr lang="en-US" sz="1800" dirty="0"/>
              <a:t>, </a:t>
            </a:r>
            <a:r>
              <a:rPr lang="en-US" sz="1800" i="1" dirty="0"/>
              <a:t>rarely</a:t>
            </a:r>
            <a:r>
              <a:rPr lang="en-US" sz="1800" dirty="0"/>
              <a:t>, </a:t>
            </a:r>
            <a:r>
              <a:rPr lang="en-US" sz="1800" i="1" dirty="0"/>
              <a:t>few</a:t>
            </a:r>
            <a:r>
              <a:rPr lang="en-US" sz="1800" dirty="0"/>
              <a:t>, </a:t>
            </a:r>
            <a:r>
              <a:rPr lang="en-US" sz="1800" i="1" dirty="0"/>
              <a:t>possibly.</a:t>
            </a:r>
          </a:p>
          <a:p>
            <a:pPr marL="0" indent="0">
              <a:spcBef>
                <a:spcPts val="0"/>
              </a:spcBef>
              <a:spcAft>
                <a:spcPts val="0"/>
              </a:spcAft>
              <a:buNone/>
            </a:pPr>
            <a:r>
              <a:rPr lang="en-US" sz="1800" b="1" dirty="0"/>
              <a:t>Rebuttal for the Supports</a:t>
            </a:r>
          </a:p>
          <a:p>
            <a:pPr marL="205740" indent="-205740">
              <a:spcBef>
                <a:spcPts val="0"/>
              </a:spcBef>
              <a:spcAft>
                <a:spcPts val="0"/>
              </a:spcAft>
            </a:pPr>
            <a:r>
              <a:rPr lang="en-US" sz="1800" dirty="0"/>
              <a:t>Take into consideration conflicting viewpoints and deal with them fairly.</a:t>
            </a:r>
          </a:p>
          <a:p>
            <a:pPr marL="205740" indent="-205740">
              <a:spcBef>
                <a:spcPts val="0"/>
              </a:spcBef>
              <a:spcAft>
                <a:spcPts val="0"/>
              </a:spcAft>
            </a:pPr>
            <a:r>
              <a:rPr lang="en-US" sz="1800" dirty="0"/>
              <a:t>Respond to possible objections.</a:t>
            </a:r>
          </a:p>
          <a:p>
            <a:pPr marL="0" indent="0">
              <a:spcBef>
                <a:spcPts val="0"/>
              </a:spcBef>
              <a:spcAft>
                <a:spcPts val="0"/>
              </a:spcAft>
              <a:buNone/>
            </a:pPr>
            <a:r>
              <a:rPr lang="en-US" sz="1800" b="1" dirty="0"/>
              <a:t>Backing for the Warrants</a:t>
            </a:r>
          </a:p>
          <a:p>
            <a:pPr marL="205740" indent="-205740">
              <a:spcBef>
                <a:spcPts val="0"/>
              </a:spcBef>
              <a:spcAft>
                <a:spcPts val="0"/>
              </a:spcAft>
            </a:pPr>
            <a:r>
              <a:rPr lang="en-US" sz="1800" dirty="0"/>
              <a:t>Sometimes warrant needs evidence to support it and make it more believable.</a:t>
            </a:r>
            <a:endParaRPr lang="en-US" sz="1800" b="1" dirty="0">
              <a:solidFill>
                <a:srgbClr val="FFF530"/>
              </a:solidFill>
            </a:endParaRPr>
          </a:p>
        </p:txBody>
      </p:sp>
      <p:sp>
        <p:nvSpPr>
          <p:cNvPr id="4" name="Slide Number Placeholder 3">
            <a:extLst>
              <a:ext uri="{FF2B5EF4-FFF2-40B4-BE49-F238E27FC236}">
                <a16:creationId xmlns:a16="http://schemas.microsoft.com/office/drawing/2014/main" id="{75D224EC-E45B-A92B-0A4E-C34378157747}"/>
              </a:ext>
            </a:extLst>
          </p:cNvPr>
          <p:cNvSpPr>
            <a:spLocks noGrp="1"/>
          </p:cNvSpPr>
          <p:nvPr>
            <p:ph type="sldNum" sz="quarter" idx="12"/>
          </p:nvPr>
        </p:nvSpPr>
        <p:spPr/>
        <p:txBody>
          <a:bodyPr/>
          <a:lstStyle/>
          <a:p>
            <a:fld id="{92367B23-D481-47B8-9DC9-53041C5CD72C}" type="slidenum">
              <a:rPr lang="en-US" smtClean="0"/>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4ED749A-47A6-459C-AE61-1937FFAD7D72}"/>
              </a:ext>
            </a:extLst>
          </p:cNvPr>
          <p:cNvGraphicFramePr>
            <a:graphicFrameLocks noGrp="1"/>
          </p:cNvGraphicFramePr>
          <p:nvPr>
            <p:extLst>
              <p:ext uri="{D42A27DB-BD31-4B8C-83A1-F6EECF244321}">
                <p14:modId xmlns:p14="http://schemas.microsoft.com/office/powerpoint/2010/main" val="1837376204"/>
              </p:ext>
            </p:extLst>
          </p:nvPr>
        </p:nvGraphicFramePr>
        <p:xfrm>
          <a:off x="858076" y="685800"/>
          <a:ext cx="7510671" cy="5536096"/>
        </p:xfrm>
        <a:graphic>
          <a:graphicData uri="http://schemas.openxmlformats.org/drawingml/2006/table">
            <a:tbl>
              <a:tblPr firstRow="1" bandRow="1">
                <a:tableStyleId>{7DF18680-E054-41AD-8BC1-D1AEF772440D}</a:tableStyleId>
              </a:tblPr>
              <a:tblGrid>
                <a:gridCol w="1832768">
                  <a:extLst>
                    <a:ext uri="{9D8B030D-6E8A-4147-A177-3AD203B41FA5}">
                      <a16:colId xmlns:a16="http://schemas.microsoft.com/office/drawing/2014/main" val="2271559590"/>
                    </a:ext>
                  </a:extLst>
                </a:gridCol>
                <a:gridCol w="5677903">
                  <a:extLst>
                    <a:ext uri="{9D8B030D-6E8A-4147-A177-3AD203B41FA5}">
                      <a16:colId xmlns:a16="http://schemas.microsoft.com/office/drawing/2014/main" val="1304365035"/>
                    </a:ext>
                  </a:extLst>
                </a:gridCol>
              </a:tblGrid>
              <a:tr h="705920">
                <a:tc gridSpan="2">
                  <a:txBody>
                    <a:bodyPr/>
                    <a:lstStyle/>
                    <a:p>
                      <a:pPr algn="ctr"/>
                      <a:r>
                        <a:rPr lang="en-US" sz="3600" dirty="0">
                          <a:latin typeface="Calibri" panose="020F0502020204030204" pitchFamily="34" charset="0"/>
                          <a:cs typeface="Calibri" panose="020F0502020204030204" pitchFamily="34" charset="0"/>
                        </a:rPr>
                        <a:t>SAMPLE ARGUMENT CONSTRUCTION</a:t>
                      </a:r>
                    </a:p>
                  </a:txBody>
                  <a:tcPr/>
                </a:tc>
                <a:tc hMerge="1">
                  <a:txBody>
                    <a:bodyPr/>
                    <a:lstStyle/>
                    <a:p>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25567718"/>
                  </a:ext>
                </a:extLst>
              </a:tr>
              <a:tr h="572930">
                <a:tc>
                  <a:txBody>
                    <a:bodyPr/>
                    <a:lstStyle/>
                    <a:p>
                      <a:pPr algn="ctr"/>
                      <a:r>
                        <a:rPr lang="en-US" sz="2000" b="1" dirty="0">
                          <a:latin typeface="Calibri" panose="020F0502020204030204" pitchFamily="34" charset="0"/>
                          <a:cs typeface="Calibri" panose="020F0502020204030204" pitchFamily="34" charset="0"/>
                        </a:rPr>
                        <a:t>CLAIM</a:t>
                      </a:r>
                    </a:p>
                  </a:txBody>
                  <a:tcPr anchor="ctr"/>
                </a:tc>
                <a:tc>
                  <a:txBody>
                    <a:bodyPr/>
                    <a:lstStyle/>
                    <a:p>
                      <a:r>
                        <a:rPr lang="en-US" sz="1800" b="1" dirty="0">
                          <a:latin typeface="Calibri" panose="020F0502020204030204" pitchFamily="34" charset="0"/>
                          <a:cs typeface="Calibri" panose="020F0502020204030204" pitchFamily="34" charset="0"/>
                        </a:rPr>
                        <a:t>You should plan a trip to a Disney theme park.</a:t>
                      </a:r>
                    </a:p>
                  </a:txBody>
                  <a:tcPr anchor="ctr"/>
                </a:tc>
                <a:extLst>
                  <a:ext uri="{0D108BD9-81ED-4DB2-BD59-A6C34878D82A}">
                    <a16:rowId xmlns:a16="http://schemas.microsoft.com/office/drawing/2014/main" val="3835620909"/>
                  </a:ext>
                </a:extLst>
              </a:tr>
              <a:tr h="988894">
                <a:tc>
                  <a:txBody>
                    <a:bodyPr/>
                    <a:lstStyle/>
                    <a:p>
                      <a:pPr algn="ctr"/>
                      <a:r>
                        <a:rPr lang="en-US" sz="2000" dirty="0">
                          <a:latin typeface="Calibri" panose="020F0502020204030204" pitchFamily="34" charset="0"/>
                          <a:cs typeface="Calibri" panose="020F0502020204030204" pitchFamily="34" charset="0"/>
                        </a:rPr>
                        <a:t>CLAIM QUALIFIERS</a:t>
                      </a:r>
                    </a:p>
                  </a:txBody>
                  <a:tcPr anchor="ctr"/>
                </a:tc>
                <a:tc>
                  <a:txBody>
                    <a:bodyPr/>
                    <a:lstStyle/>
                    <a:p>
                      <a:r>
                        <a:rPr lang="en-US" sz="1800" dirty="0">
                          <a:latin typeface="Calibri" panose="020F0502020204030204" pitchFamily="34" charset="0"/>
                          <a:cs typeface="Calibri" panose="020F0502020204030204" pitchFamily="34" charset="0"/>
                        </a:rPr>
                        <a:t>If you want to be happy, you should plan a trip to a Disney theme park.</a:t>
                      </a:r>
                    </a:p>
                  </a:txBody>
                  <a:tcPr anchor="ctr"/>
                </a:tc>
                <a:extLst>
                  <a:ext uri="{0D108BD9-81ED-4DB2-BD59-A6C34878D82A}">
                    <a16:rowId xmlns:a16="http://schemas.microsoft.com/office/drawing/2014/main" val="2670068352"/>
                  </a:ext>
                </a:extLst>
              </a:tr>
              <a:tr h="1008457">
                <a:tc>
                  <a:txBody>
                    <a:bodyPr/>
                    <a:lstStyle/>
                    <a:p>
                      <a:pPr algn="ctr"/>
                      <a:r>
                        <a:rPr lang="en-US" sz="2000" b="1" dirty="0">
                          <a:latin typeface="Calibri" panose="020F0502020204030204" pitchFamily="34" charset="0"/>
                          <a:cs typeface="Calibri" panose="020F0502020204030204" pitchFamily="34" charset="0"/>
                        </a:rPr>
                        <a:t>SUPPORTS</a:t>
                      </a:r>
                    </a:p>
                  </a:txBody>
                  <a:tcPr anchor="ctr"/>
                </a:tc>
                <a:tc>
                  <a:txBody>
                    <a:bodyPr/>
                    <a:lstStyle/>
                    <a:p>
                      <a:r>
                        <a:rPr lang="en-US" sz="1800" b="1" kern="1200" dirty="0">
                          <a:effectLst/>
                          <a:latin typeface="Calibri" panose="020F0502020204030204" pitchFamily="34" charset="0"/>
                          <a:cs typeface="Calibri" panose="020F0502020204030204" pitchFamily="34" charset="0"/>
                        </a:rPr>
                        <a:t>According to </a:t>
                      </a:r>
                      <a:r>
                        <a:rPr lang="en-US" sz="1800" b="1" kern="1200" dirty="0">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Gielan’s research</a:t>
                      </a:r>
                      <a:r>
                        <a:rPr lang="en-US" sz="1800" b="1" kern="1200" dirty="0">
                          <a:effectLst/>
                          <a:latin typeface="Calibri" panose="020F0502020204030204" pitchFamily="34" charset="0"/>
                          <a:cs typeface="Calibri" panose="020F0502020204030204" pitchFamily="34" charset="0"/>
                        </a:rPr>
                        <a:t>, “97 percent of respondents reported having a trip to a </a:t>
                      </a:r>
                      <a:r>
                        <a:rPr lang="en-US" sz="1800" b="1" u="none" strike="noStrike" kern="1200" dirty="0">
                          <a:effectLst/>
                          <a:latin typeface="Calibri" panose="020F0502020204030204" pitchFamily="34" charset="0"/>
                          <a:cs typeface="Calibri" panose="020F0502020204030204" pitchFamily="34" charset="0"/>
                        </a:rPr>
                        <a:t>Disney theme park</a:t>
                      </a:r>
                      <a:r>
                        <a:rPr lang="en-US" sz="1800" b="1" kern="1200" dirty="0">
                          <a:effectLst/>
                          <a:latin typeface="Calibri" panose="020F0502020204030204" pitchFamily="34" charset="0"/>
                          <a:cs typeface="Calibri" panose="020F0502020204030204" pitchFamily="34" charset="0"/>
                        </a:rPr>
                        <a:t> planned makes them happier.”</a:t>
                      </a:r>
                      <a:endParaRPr lang="en-US" sz="1800" b="1"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846195028"/>
                  </a:ext>
                </a:extLst>
              </a:tr>
              <a:tr h="988894">
                <a:tc>
                  <a:txBody>
                    <a:bodyPr/>
                    <a:lstStyle/>
                    <a:p>
                      <a:pPr algn="ctr"/>
                      <a:r>
                        <a:rPr lang="en-US" sz="2000" dirty="0">
                          <a:latin typeface="Calibri" panose="020F0502020204030204" pitchFamily="34" charset="0"/>
                          <a:cs typeface="Calibri" panose="020F0502020204030204" pitchFamily="34" charset="0"/>
                        </a:rPr>
                        <a:t>SUPPORT REBUTTALS</a:t>
                      </a:r>
                    </a:p>
                  </a:txBody>
                  <a:tcPr anchor="ctr"/>
                </a:tc>
                <a:tc>
                  <a:txBody>
                    <a:bodyPr/>
                    <a:lstStyle/>
                    <a:p>
                      <a:r>
                        <a:rPr lang="en-US" sz="1800" dirty="0">
                          <a:latin typeface="Calibri" panose="020F0502020204030204" pitchFamily="34" charset="0"/>
                          <a:cs typeface="Calibri" panose="020F0502020204030204" pitchFamily="34" charset="0"/>
                        </a:rPr>
                        <a:t>Other amusement parks can be fun, but people prefer Disney parks more than any other.</a:t>
                      </a:r>
                    </a:p>
                  </a:txBody>
                  <a:tcPr anchor="ctr"/>
                </a:tc>
                <a:extLst>
                  <a:ext uri="{0D108BD9-81ED-4DB2-BD59-A6C34878D82A}">
                    <a16:rowId xmlns:a16="http://schemas.microsoft.com/office/drawing/2014/main" val="3546452885"/>
                  </a:ext>
                </a:extLst>
              </a:tr>
              <a:tr h="565081">
                <a:tc>
                  <a:txBody>
                    <a:bodyPr/>
                    <a:lstStyle/>
                    <a:p>
                      <a:pPr algn="ctr"/>
                      <a:r>
                        <a:rPr lang="en-US" sz="2000" b="1" dirty="0">
                          <a:latin typeface="Calibri" panose="020F0502020204030204" pitchFamily="34" charset="0"/>
                          <a:cs typeface="Calibri" panose="020F0502020204030204" pitchFamily="34" charset="0"/>
                        </a:rPr>
                        <a:t>WARRANTS</a:t>
                      </a:r>
                    </a:p>
                  </a:txBody>
                  <a:tcPr anchor="ctr"/>
                </a:tc>
                <a:tc>
                  <a:txBody>
                    <a:bodyPr/>
                    <a:lstStyle/>
                    <a:p>
                      <a:r>
                        <a:rPr lang="en-US" sz="1800" b="1" dirty="0">
                          <a:latin typeface="Calibri" panose="020F0502020204030204" pitchFamily="34" charset="0"/>
                          <a:cs typeface="Calibri" panose="020F0502020204030204" pitchFamily="34" charset="0"/>
                        </a:rPr>
                        <a:t>People want to have a fun experience.</a:t>
                      </a:r>
                    </a:p>
                  </a:txBody>
                  <a:tcPr anchor="ctr"/>
                </a:tc>
                <a:extLst>
                  <a:ext uri="{0D108BD9-81ED-4DB2-BD59-A6C34878D82A}">
                    <a16:rowId xmlns:a16="http://schemas.microsoft.com/office/drawing/2014/main" val="4229967099"/>
                  </a:ext>
                </a:extLst>
              </a:tr>
              <a:tr h="705920">
                <a:tc>
                  <a:txBody>
                    <a:bodyPr/>
                    <a:lstStyle/>
                    <a:p>
                      <a:pPr algn="ctr"/>
                      <a:r>
                        <a:rPr lang="en-US" sz="2000" dirty="0">
                          <a:latin typeface="Calibri" panose="020F0502020204030204" pitchFamily="34" charset="0"/>
                          <a:cs typeface="Calibri" panose="020F0502020204030204" pitchFamily="34" charset="0"/>
                        </a:rPr>
                        <a:t>BACKING</a:t>
                      </a:r>
                    </a:p>
                  </a:txBody>
                  <a:tcPr anchor="ctr"/>
                </a:tc>
                <a:tc>
                  <a:txBody>
                    <a:bodyPr/>
                    <a:lstStyle/>
                    <a:p>
                      <a:r>
                        <a:rPr lang="en-US" sz="1800" dirty="0">
                          <a:latin typeface="Calibri" panose="020F0502020204030204" pitchFamily="34" charset="0"/>
                          <a:cs typeface="Calibri" panose="020F0502020204030204" pitchFamily="34" charset="0"/>
                        </a:rPr>
                        <a:t>Children, in particular, will have a great time at a Disney theme park.</a:t>
                      </a:r>
                    </a:p>
                  </a:txBody>
                  <a:tcPr anchor="ctr"/>
                </a:tc>
                <a:extLst>
                  <a:ext uri="{0D108BD9-81ED-4DB2-BD59-A6C34878D82A}">
                    <a16:rowId xmlns:a16="http://schemas.microsoft.com/office/drawing/2014/main" val="2956429155"/>
                  </a:ext>
                </a:extLst>
              </a:tr>
            </a:tbl>
          </a:graphicData>
        </a:graphic>
      </p:graphicFrame>
      <p:sp>
        <p:nvSpPr>
          <p:cNvPr id="2" name="Slide Number Placeholder 1">
            <a:extLst>
              <a:ext uri="{FF2B5EF4-FFF2-40B4-BE49-F238E27FC236}">
                <a16:creationId xmlns:a16="http://schemas.microsoft.com/office/drawing/2014/main" id="{9FC89B68-96F4-4AE7-0D34-A999B55549CA}"/>
              </a:ext>
            </a:extLst>
          </p:cNvPr>
          <p:cNvSpPr>
            <a:spLocks noGrp="1"/>
          </p:cNvSpPr>
          <p:nvPr>
            <p:ph type="sldNum" sz="quarter" idx="12"/>
          </p:nvPr>
        </p:nvSpPr>
        <p:spPr/>
        <p:txBody>
          <a:bodyPr/>
          <a:lstStyle/>
          <a:p>
            <a:fld id="{92367B23-D481-47B8-9DC9-53041C5CD72C}" type="slidenum">
              <a:rPr lang="en-US" smtClean="0"/>
              <a:t>26</a:t>
            </a:fld>
            <a:endParaRPr lang="en-US" dirty="0"/>
          </a:p>
        </p:txBody>
      </p:sp>
    </p:spTree>
    <p:extLst>
      <p:ext uri="{BB962C8B-B14F-4D97-AF65-F5344CB8AC3E}">
        <p14:creationId xmlns:p14="http://schemas.microsoft.com/office/powerpoint/2010/main" val="1305968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513DF-B323-4235-B70D-FA4A958FAFBA}"/>
              </a:ext>
            </a:extLst>
          </p:cNvPr>
          <p:cNvSpPr>
            <a:spLocks noGrp="1"/>
          </p:cNvSpPr>
          <p:nvPr>
            <p:ph type="title"/>
          </p:nvPr>
        </p:nvSpPr>
        <p:spPr>
          <a:xfrm>
            <a:off x="745435" y="915337"/>
            <a:ext cx="7682948" cy="1303867"/>
          </a:xfrm>
        </p:spPr>
        <p:txBody>
          <a:bodyPr>
            <a:normAutofit/>
          </a:bodyPr>
          <a:lstStyle/>
          <a:p>
            <a:r>
              <a:rPr lang="en-US" b="1" dirty="0"/>
              <a:t>Compose an Argumentative Essay</a:t>
            </a:r>
          </a:p>
        </p:txBody>
      </p:sp>
      <p:sp>
        <p:nvSpPr>
          <p:cNvPr id="3" name="Content Placeholder 2">
            <a:extLst>
              <a:ext uri="{FF2B5EF4-FFF2-40B4-BE49-F238E27FC236}">
                <a16:creationId xmlns:a16="http://schemas.microsoft.com/office/drawing/2014/main" id="{2E268838-CEC4-4F47-95D4-EB007CEED6CA}"/>
              </a:ext>
            </a:extLst>
          </p:cNvPr>
          <p:cNvSpPr>
            <a:spLocks noGrp="1"/>
          </p:cNvSpPr>
          <p:nvPr>
            <p:ph idx="1"/>
          </p:nvPr>
        </p:nvSpPr>
        <p:spPr>
          <a:xfrm>
            <a:off x="834887" y="2490135"/>
            <a:ext cx="7593496" cy="3741700"/>
          </a:xfrm>
        </p:spPr>
        <p:txBody>
          <a:bodyPr>
            <a:normAutofit/>
          </a:bodyPr>
          <a:lstStyle/>
          <a:p>
            <a:pPr>
              <a:lnSpc>
                <a:spcPct val="120000"/>
              </a:lnSpc>
              <a:spcBef>
                <a:spcPts val="0"/>
              </a:spcBef>
              <a:spcAft>
                <a:spcPts val="0"/>
              </a:spcAft>
            </a:pPr>
            <a:r>
              <a:rPr lang="en-US" dirty="0"/>
              <a:t>​You will construct an argument in a formal essay.  </a:t>
            </a:r>
          </a:p>
          <a:p>
            <a:pPr>
              <a:lnSpc>
                <a:spcPct val="120000"/>
              </a:lnSpc>
              <a:spcBef>
                <a:spcPts val="0"/>
              </a:spcBef>
              <a:spcAft>
                <a:spcPts val="0"/>
              </a:spcAft>
            </a:pPr>
            <a:r>
              <a:rPr lang="en-US" dirty="0"/>
              <a:t>Requirements:</a:t>
            </a:r>
          </a:p>
          <a:p>
            <a:pPr lvl="1">
              <a:lnSpc>
                <a:spcPct val="120000"/>
              </a:lnSpc>
              <a:spcBef>
                <a:spcPts val="0"/>
              </a:spcBef>
              <a:spcAft>
                <a:spcPts val="0"/>
              </a:spcAft>
            </a:pPr>
            <a:r>
              <a:rPr lang="en-US" dirty="0"/>
              <a:t>Peer-reviewed and teacher-approved Argument Construction Worksheet</a:t>
            </a:r>
          </a:p>
          <a:p>
            <a:pPr lvl="1">
              <a:lnSpc>
                <a:spcPct val="120000"/>
              </a:lnSpc>
              <a:spcBef>
                <a:spcPts val="0"/>
              </a:spcBef>
              <a:spcAft>
                <a:spcPts val="0"/>
              </a:spcAft>
            </a:pPr>
            <a:r>
              <a:rPr lang="en-US" dirty="0"/>
              <a:t>Includes a qualified claim</a:t>
            </a:r>
          </a:p>
          <a:p>
            <a:pPr lvl="1">
              <a:lnSpc>
                <a:spcPct val="120000"/>
              </a:lnSpc>
              <a:spcBef>
                <a:spcPts val="0"/>
              </a:spcBef>
              <a:spcAft>
                <a:spcPts val="0"/>
              </a:spcAft>
            </a:pPr>
            <a:r>
              <a:rPr lang="en-US" dirty="0"/>
              <a:t>Includes three supports, each with evidence (quotes) and warrants</a:t>
            </a:r>
          </a:p>
          <a:p>
            <a:pPr lvl="1">
              <a:lnSpc>
                <a:spcPct val="120000"/>
              </a:lnSpc>
              <a:spcBef>
                <a:spcPts val="0"/>
              </a:spcBef>
              <a:spcAft>
                <a:spcPts val="0"/>
              </a:spcAft>
            </a:pPr>
            <a:r>
              <a:rPr lang="en-US" dirty="0"/>
              <a:t>Includes at least one rebuttal</a:t>
            </a:r>
          </a:p>
          <a:p>
            <a:pPr lvl="1">
              <a:lnSpc>
                <a:spcPct val="120000"/>
              </a:lnSpc>
              <a:spcBef>
                <a:spcPts val="0"/>
              </a:spcBef>
              <a:spcAft>
                <a:spcPts val="0"/>
              </a:spcAft>
            </a:pPr>
            <a:r>
              <a:rPr lang="en-US" dirty="0"/>
              <a:t>Quotes or research should be cited and listed as citations</a:t>
            </a:r>
          </a:p>
          <a:p>
            <a:pPr marL="457200" lvl="1" indent="0">
              <a:buNone/>
            </a:pPr>
            <a:endParaRPr lang="en-US" dirty="0"/>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0B4BBC94-E95E-7DC7-23AE-8BA50769880A}"/>
              </a:ext>
            </a:extLst>
          </p:cNvPr>
          <p:cNvSpPr>
            <a:spLocks noGrp="1"/>
          </p:cNvSpPr>
          <p:nvPr>
            <p:ph type="sldNum" sz="quarter" idx="12"/>
          </p:nvPr>
        </p:nvSpPr>
        <p:spPr/>
        <p:txBody>
          <a:bodyPr/>
          <a:lstStyle/>
          <a:p>
            <a:fld id="{92367B23-D481-47B8-9DC9-53041C5CD72C}" type="slidenum">
              <a:rPr lang="en-US" smtClean="0"/>
              <a:t>27</a:t>
            </a:fld>
            <a:endParaRPr lang="en-US" dirty="0"/>
          </a:p>
        </p:txBody>
      </p:sp>
    </p:spTree>
    <p:extLst>
      <p:ext uri="{BB962C8B-B14F-4D97-AF65-F5344CB8AC3E}">
        <p14:creationId xmlns:p14="http://schemas.microsoft.com/office/powerpoint/2010/main" val="1958696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71425-B382-49F9-B41E-A3FC294CC6A5}"/>
              </a:ext>
            </a:extLst>
          </p:cNvPr>
          <p:cNvSpPr>
            <a:spLocks noGrp="1"/>
          </p:cNvSpPr>
          <p:nvPr>
            <p:ph type="title" idx="4294967295"/>
          </p:nvPr>
        </p:nvSpPr>
        <p:spPr>
          <a:xfrm>
            <a:off x="2344738" y="915988"/>
            <a:ext cx="6799262" cy="1303337"/>
          </a:xfrm>
        </p:spPr>
        <p:txBody>
          <a:bodyPr/>
          <a:lstStyle/>
          <a:p>
            <a:r>
              <a:rPr lang="en-US" b="1" dirty="0"/>
              <a:t>THE WRITING PROCESS</a:t>
            </a:r>
          </a:p>
        </p:txBody>
      </p:sp>
      <p:grpSp>
        <p:nvGrpSpPr>
          <p:cNvPr id="4" name="Group 3">
            <a:extLst>
              <a:ext uri="{FF2B5EF4-FFF2-40B4-BE49-F238E27FC236}">
                <a16:creationId xmlns:a16="http://schemas.microsoft.com/office/drawing/2014/main" id="{A20A55FF-CF30-4DDC-9DC4-159050ED704A}"/>
              </a:ext>
            </a:extLst>
          </p:cNvPr>
          <p:cNvGrpSpPr/>
          <p:nvPr/>
        </p:nvGrpSpPr>
        <p:grpSpPr>
          <a:xfrm>
            <a:off x="755375" y="2057400"/>
            <a:ext cx="7583555" cy="3985591"/>
            <a:chOff x="755375" y="2057400"/>
            <a:chExt cx="7772398" cy="4143680"/>
          </a:xfrm>
        </p:grpSpPr>
        <p:graphicFrame>
          <p:nvGraphicFramePr>
            <p:cNvPr id="16" name="Diagram 15">
              <a:extLst>
                <a:ext uri="{FF2B5EF4-FFF2-40B4-BE49-F238E27FC236}">
                  <a16:creationId xmlns:a16="http://schemas.microsoft.com/office/drawing/2014/main" id="{203A544E-84FC-43CF-AE5C-C7FBEE4B10CB}"/>
                </a:ext>
              </a:extLst>
            </p:cNvPr>
            <p:cNvGraphicFramePr/>
            <p:nvPr/>
          </p:nvGraphicFramePr>
          <p:xfrm>
            <a:off x="755375" y="2057400"/>
            <a:ext cx="7772398" cy="4143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11B5CE62-ED08-4F9E-9844-9964441B8D01}"/>
                </a:ext>
              </a:extLst>
            </p:cNvPr>
            <p:cNvSpPr txBox="1"/>
            <p:nvPr/>
          </p:nvSpPr>
          <p:spPr>
            <a:xfrm>
              <a:off x="755375" y="2676578"/>
              <a:ext cx="5695121" cy="446276"/>
            </a:xfrm>
            <a:prstGeom prst="rect">
              <a:avLst/>
            </a:prstGeom>
            <a:solidFill>
              <a:srgbClr val="002060"/>
            </a:solidFill>
            <a:ln w="38100">
              <a:solidFill>
                <a:srgbClr val="002060"/>
              </a:solidFill>
            </a:ln>
          </p:spPr>
          <p:txBody>
            <a:bodyPr wrap="square" rtlCol="0">
              <a:spAutoFit/>
            </a:bodyPr>
            <a:lstStyle/>
            <a:p>
              <a:r>
                <a:rPr lang="en-US" sz="2300" dirty="0">
                  <a:solidFill>
                    <a:schemeClr val="bg1"/>
                  </a:solidFill>
                  <a:latin typeface="Arial Black" panose="020B0A04020102020204" pitchFamily="34" charset="0"/>
                </a:rPr>
                <a:t>Five Steps of the Writing Process</a:t>
              </a:r>
            </a:p>
          </p:txBody>
        </p:sp>
      </p:grpSp>
      <p:sp>
        <p:nvSpPr>
          <p:cNvPr id="5" name="Slide Number Placeholder 4">
            <a:extLst>
              <a:ext uri="{FF2B5EF4-FFF2-40B4-BE49-F238E27FC236}">
                <a16:creationId xmlns:a16="http://schemas.microsoft.com/office/drawing/2014/main" id="{7F11800E-1675-0504-0923-DEC7340ACF26}"/>
              </a:ext>
            </a:extLst>
          </p:cNvPr>
          <p:cNvSpPr>
            <a:spLocks noGrp="1"/>
          </p:cNvSpPr>
          <p:nvPr>
            <p:ph type="sldNum" sz="quarter" idx="12"/>
          </p:nvPr>
        </p:nvSpPr>
        <p:spPr/>
        <p:txBody>
          <a:bodyPr/>
          <a:lstStyle/>
          <a:p>
            <a:fld id="{92367B23-D481-47B8-9DC9-53041C5CD72C}" type="slidenum">
              <a:rPr lang="en-US" smtClean="0"/>
              <a:t>28</a:t>
            </a:fld>
            <a:endParaRPr lang="en-US" dirty="0"/>
          </a:p>
        </p:txBody>
      </p:sp>
    </p:spTree>
    <p:extLst>
      <p:ext uri="{BB962C8B-B14F-4D97-AF65-F5344CB8AC3E}">
        <p14:creationId xmlns:p14="http://schemas.microsoft.com/office/powerpoint/2010/main" val="2541835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FF681-22F9-46C6-B62C-2787889428BB}"/>
              </a:ext>
            </a:extLst>
          </p:cNvPr>
          <p:cNvSpPr>
            <a:spLocks noGrp="1"/>
          </p:cNvSpPr>
          <p:nvPr>
            <p:ph type="title"/>
          </p:nvPr>
        </p:nvSpPr>
        <p:spPr>
          <a:xfrm>
            <a:off x="2696623" y="770152"/>
            <a:ext cx="5143623" cy="1303867"/>
          </a:xfrm>
        </p:spPr>
        <p:txBody>
          <a:bodyPr/>
          <a:lstStyle/>
          <a:p>
            <a:r>
              <a:rPr lang="en-US" b="1" dirty="0"/>
              <a:t>Determine Your Claim</a:t>
            </a:r>
          </a:p>
        </p:txBody>
      </p:sp>
      <p:sp>
        <p:nvSpPr>
          <p:cNvPr id="3" name="Content Placeholder 2">
            <a:extLst>
              <a:ext uri="{FF2B5EF4-FFF2-40B4-BE49-F238E27FC236}">
                <a16:creationId xmlns:a16="http://schemas.microsoft.com/office/drawing/2014/main" id="{F373C986-D8F3-40F3-8A17-2E50A70F11DD}"/>
              </a:ext>
            </a:extLst>
          </p:cNvPr>
          <p:cNvSpPr>
            <a:spLocks noGrp="1"/>
          </p:cNvSpPr>
          <p:nvPr>
            <p:ph idx="1"/>
          </p:nvPr>
        </p:nvSpPr>
        <p:spPr>
          <a:xfrm>
            <a:off x="1176865" y="2823099"/>
            <a:ext cx="6798736" cy="3112033"/>
          </a:xfrm>
        </p:spPr>
        <p:txBody>
          <a:bodyPr>
            <a:normAutofit fontScale="85000" lnSpcReduction="20000"/>
          </a:bodyPr>
          <a:lstStyle/>
          <a:p>
            <a:r>
              <a:rPr lang="en-US" dirty="0"/>
              <a:t>Locate your Activity 5.2 Quick-Write where you responded to this prompt:</a:t>
            </a:r>
          </a:p>
          <a:p>
            <a:pPr lvl="1"/>
            <a:r>
              <a:rPr lang="en-US" dirty="0"/>
              <a:t>What contributions did Colonel Kim make to the Koran American community, Japanese American community, and the civil rights of all racial minority communities in the United States?</a:t>
            </a:r>
          </a:p>
          <a:p>
            <a:r>
              <a:rPr lang="en-US" dirty="0"/>
              <a:t>Review what you wrote. Decide if you want to use one of the claims below or compose one of your own. </a:t>
            </a:r>
          </a:p>
          <a:p>
            <a:pPr lvl="1">
              <a:lnSpc>
                <a:spcPct val="120000"/>
              </a:lnSpc>
              <a:spcBef>
                <a:spcPts val="0"/>
              </a:spcBef>
              <a:spcAft>
                <a:spcPts val="0"/>
              </a:spcAft>
            </a:pPr>
            <a:r>
              <a:rPr lang="en-US" dirty="0"/>
              <a:t>Colonel Kim made critical contributions to the Japanese American community, as well as to the progress of civil rights of all racial minority communities in the United States.</a:t>
            </a:r>
          </a:p>
          <a:p>
            <a:pPr lvl="1">
              <a:lnSpc>
                <a:spcPct val="120000"/>
              </a:lnSpc>
              <a:spcBef>
                <a:spcPts val="0"/>
              </a:spcBef>
              <a:spcAft>
                <a:spcPts val="0"/>
              </a:spcAft>
            </a:pPr>
            <a:r>
              <a:rPr lang="en-US" dirty="0"/>
              <a:t>Colonel Kim is an unsung hero.</a:t>
            </a:r>
          </a:p>
          <a:p>
            <a:pPr lvl="1"/>
            <a:endParaRPr lang="en-US" dirty="0"/>
          </a:p>
          <a:p>
            <a:endParaRPr lang="en-US" dirty="0"/>
          </a:p>
          <a:p>
            <a:endParaRPr lang="en-US" dirty="0"/>
          </a:p>
        </p:txBody>
      </p:sp>
      <p:grpSp>
        <p:nvGrpSpPr>
          <p:cNvPr id="5" name="Group 4">
            <a:extLst>
              <a:ext uri="{FF2B5EF4-FFF2-40B4-BE49-F238E27FC236}">
                <a16:creationId xmlns:a16="http://schemas.microsoft.com/office/drawing/2014/main" id="{C42BBE50-EDED-4914-8021-12266882F7D7}"/>
              </a:ext>
            </a:extLst>
          </p:cNvPr>
          <p:cNvGrpSpPr/>
          <p:nvPr/>
        </p:nvGrpSpPr>
        <p:grpSpPr>
          <a:xfrm>
            <a:off x="1168400" y="624968"/>
            <a:ext cx="1457094" cy="1594236"/>
            <a:chOff x="119725" y="1195677"/>
            <a:chExt cx="1457094" cy="1594236"/>
          </a:xfrm>
        </p:grpSpPr>
        <p:sp>
          <p:nvSpPr>
            <p:cNvPr id="6" name="Rectangle: Rounded Corners 5">
              <a:extLst>
                <a:ext uri="{FF2B5EF4-FFF2-40B4-BE49-F238E27FC236}">
                  <a16:creationId xmlns:a16="http://schemas.microsoft.com/office/drawing/2014/main" id="{919EB869-720B-4AE6-AAA1-3D48C5978584}"/>
                </a:ext>
              </a:extLst>
            </p:cNvPr>
            <p:cNvSpPr/>
            <p:nvPr/>
          </p:nvSpPr>
          <p:spPr>
            <a:xfrm>
              <a:off x="119725" y="1195677"/>
              <a:ext cx="1457094" cy="1594236"/>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7" name="Rectangle: Rounded Corners 4">
              <a:extLst>
                <a:ext uri="{FF2B5EF4-FFF2-40B4-BE49-F238E27FC236}">
                  <a16:creationId xmlns:a16="http://schemas.microsoft.com/office/drawing/2014/main" id="{4D0875B0-FF57-4241-8891-7192C7387127}"/>
                </a:ext>
              </a:extLst>
            </p:cNvPr>
            <p:cNvSpPr txBox="1"/>
            <p:nvPr/>
          </p:nvSpPr>
          <p:spPr>
            <a:xfrm>
              <a:off x="190854" y="1266806"/>
              <a:ext cx="1314836" cy="14519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Black" panose="020B0A04020102020204" pitchFamily="34" charset="0"/>
                </a:rPr>
                <a:t>PREWRITE</a:t>
              </a:r>
            </a:p>
          </p:txBody>
        </p:sp>
      </p:grpSp>
      <p:sp>
        <p:nvSpPr>
          <p:cNvPr id="4" name="Slide Number Placeholder 3">
            <a:extLst>
              <a:ext uri="{FF2B5EF4-FFF2-40B4-BE49-F238E27FC236}">
                <a16:creationId xmlns:a16="http://schemas.microsoft.com/office/drawing/2014/main" id="{8909BF44-26DD-64FD-97C6-1A01958ADD5F}"/>
              </a:ext>
            </a:extLst>
          </p:cNvPr>
          <p:cNvSpPr>
            <a:spLocks noGrp="1"/>
          </p:cNvSpPr>
          <p:nvPr>
            <p:ph type="sldNum" sz="quarter" idx="12"/>
          </p:nvPr>
        </p:nvSpPr>
        <p:spPr/>
        <p:txBody>
          <a:bodyPr/>
          <a:lstStyle/>
          <a:p>
            <a:fld id="{92367B23-D481-47B8-9DC9-53041C5CD72C}" type="slidenum">
              <a:rPr lang="en-US" smtClean="0"/>
              <a:t>29</a:t>
            </a:fld>
            <a:endParaRPr lang="en-US" dirty="0"/>
          </a:p>
        </p:txBody>
      </p:sp>
    </p:spTree>
    <p:extLst>
      <p:ext uri="{BB962C8B-B14F-4D97-AF65-F5344CB8AC3E}">
        <p14:creationId xmlns:p14="http://schemas.microsoft.com/office/powerpoint/2010/main" val="3184654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24843-E02F-453B-B981-BFE4B30C2C15}"/>
              </a:ext>
            </a:extLst>
          </p:cNvPr>
          <p:cNvSpPr>
            <a:spLocks noGrp="1"/>
          </p:cNvSpPr>
          <p:nvPr>
            <p:ph type="title"/>
          </p:nvPr>
        </p:nvSpPr>
        <p:spPr/>
        <p:txBody>
          <a:bodyPr>
            <a:normAutofit fontScale="90000"/>
          </a:bodyPr>
          <a:lstStyle/>
          <a:p>
            <a:r>
              <a:rPr lang="en-US" b="1" dirty="0"/>
              <a:t>Activity 5.1 Discussion Questions</a:t>
            </a:r>
          </a:p>
        </p:txBody>
      </p:sp>
      <p:sp>
        <p:nvSpPr>
          <p:cNvPr id="3" name="Content Placeholder 2">
            <a:extLst>
              <a:ext uri="{FF2B5EF4-FFF2-40B4-BE49-F238E27FC236}">
                <a16:creationId xmlns:a16="http://schemas.microsoft.com/office/drawing/2014/main" id="{CD543AEF-B773-4FD6-9349-9445B00A0B92}"/>
              </a:ext>
            </a:extLst>
          </p:cNvPr>
          <p:cNvSpPr>
            <a:spLocks noGrp="1"/>
          </p:cNvSpPr>
          <p:nvPr>
            <p:ph idx="1"/>
          </p:nvPr>
        </p:nvSpPr>
        <p:spPr>
          <a:xfrm>
            <a:off x="740465" y="2335696"/>
            <a:ext cx="7663070" cy="3796748"/>
          </a:xfrm>
        </p:spPr>
        <p:txBody>
          <a:bodyPr>
            <a:noAutofit/>
          </a:bodyPr>
          <a:lstStyle/>
          <a:p>
            <a:pPr>
              <a:spcBef>
                <a:spcPts val="0"/>
              </a:spcBef>
            </a:pPr>
            <a:r>
              <a:rPr lang="en-US" sz="2000" dirty="0">
                <a:solidFill>
                  <a:schemeClr val="tx1"/>
                </a:solidFill>
              </a:rPr>
              <a:t>Who was Young Oak Kim? Who was the first Asian American to command a U.S. battalion?</a:t>
            </a:r>
          </a:p>
          <a:p>
            <a:pPr>
              <a:spcBef>
                <a:spcPts val="0"/>
              </a:spcBef>
            </a:pPr>
            <a:r>
              <a:rPr lang="en-US" sz="2000" dirty="0">
                <a:solidFill>
                  <a:schemeClr val="tx1"/>
                </a:solidFill>
              </a:rPr>
              <a:t>​Colonel Young Oak Kim’s story demonstrates how racism permeated even the U.S. military. How did Young Oak Kim combat racism? What lessons about racism can we learn from his story?</a:t>
            </a:r>
          </a:p>
          <a:p>
            <a:pPr>
              <a:spcBef>
                <a:spcPts val="0"/>
              </a:spcBef>
            </a:pPr>
            <a:r>
              <a:rPr lang="en-US" sz="2000" dirty="0">
                <a:solidFill>
                  <a:schemeClr val="tx1"/>
                </a:solidFill>
              </a:rPr>
              <a:t>What contributions did Young Oak Kim make to his community and the United States?</a:t>
            </a:r>
          </a:p>
          <a:p>
            <a:pPr>
              <a:spcBef>
                <a:spcPts val="0"/>
              </a:spcBef>
            </a:pPr>
            <a:r>
              <a:rPr lang="en-US" sz="2000" dirty="0">
                <a:solidFill>
                  <a:schemeClr val="tx1"/>
                </a:solidFill>
              </a:rPr>
              <a:t>How do contributions of Asian American and Pacific Islanders, such as Colonel Kim, help us understand how ethnic minorities are treated in the U.S. military and as civilians?</a:t>
            </a:r>
          </a:p>
          <a:p>
            <a:pPr>
              <a:spcBef>
                <a:spcPts val="0"/>
              </a:spcBef>
            </a:pPr>
            <a:r>
              <a:rPr lang="en-US" sz="2000" dirty="0">
                <a:solidFill>
                  <a:schemeClr val="tx1"/>
                </a:solidFill>
              </a:rPr>
              <a:t>Why is it important to learn about diversity, immigrants, and racism in the United States?</a:t>
            </a:r>
          </a:p>
          <a:p>
            <a:pPr marL="0" indent="0">
              <a:buNone/>
            </a:pPr>
            <a:endParaRPr lang="en-US" sz="2000" b="1" dirty="0">
              <a:solidFill>
                <a:schemeClr val="accent5"/>
              </a:solidFill>
            </a:endParaRPr>
          </a:p>
        </p:txBody>
      </p:sp>
      <p:sp>
        <p:nvSpPr>
          <p:cNvPr id="4" name="Slide Number Placeholder 3">
            <a:extLst>
              <a:ext uri="{FF2B5EF4-FFF2-40B4-BE49-F238E27FC236}">
                <a16:creationId xmlns:a16="http://schemas.microsoft.com/office/drawing/2014/main" id="{8672CA97-77D2-5535-652D-29CD708102D0}"/>
              </a:ext>
            </a:extLst>
          </p:cNvPr>
          <p:cNvSpPr>
            <a:spLocks noGrp="1"/>
          </p:cNvSpPr>
          <p:nvPr>
            <p:ph type="sldNum" sz="quarter" idx="12"/>
          </p:nvPr>
        </p:nvSpPr>
        <p:spPr/>
        <p:txBody>
          <a:bodyPr/>
          <a:lstStyle/>
          <a:p>
            <a:fld id="{92367B23-D481-47B8-9DC9-53041C5CD72C}" type="slidenum">
              <a:rPr lang="en-US" smtClean="0"/>
              <a:t>3</a:t>
            </a:fld>
            <a:endParaRPr lang="en-US" dirty="0"/>
          </a:p>
        </p:txBody>
      </p:sp>
    </p:spTree>
    <p:extLst>
      <p:ext uri="{BB962C8B-B14F-4D97-AF65-F5344CB8AC3E}">
        <p14:creationId xmlns:p14="http://schemas.microsoft.com/office/powerpoint/2010/main" val="2363351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27B9D-F4AC-491C-A2A7-26EC1C64484F}"/>
              </a:ext>
            </a:extLst>
          </p:cNvPr>
          <p:cNvSpPr>
            <a:spLocks noGrp="1"/>
          </p:cNvSpPr>
          <p:nvPr>
            <p:ph type="title"/>
          </p:nvPr>
        </p:nvSpPr>
        <p:spPr>
          <a:xfrm>
            <a:off x="2814485" y="669630"/>
            <a:ext cx="5228684" cy="1303867"/>
          </a:xfrm>
        </p:spPr>
        <p:txBody>
          <a:bodyPr>
            <a:normAutofit/>
          </a:bodyPr>
          <a:lstStyle/>
          <a:p>
            <a:r>
              <a:rPr lang="en-US" b="1" dirty="0"/>
              <a:t>Outline Your Argument</a:t>
            </a:r>
          </a:p>
        </p:txBody>
      </p:sp>
      <p:sp>
        <p:nvSpPr>
          <p:cNvPr id="11" name="Content Placeholder 10">
            <a:extLst>
              <a:ext uri="{FF2B5EF4-FFF2-40B4-BE49-F238E27FC236}">
                <a16:creationId xmlns:a16="http://schemas.microsoft.com/office/drawing/2014/main" id="{BE661809-B78D-4524-ACE7-03F13B9D0163}"/>
              </a:ext>
            </a:extLst>
          </p:cNvPr>
          <p:cNvSpPr>
            <a:spLocks noGrp="1"/>
          </p:cNvSpPr>
          <p:nvPr>
            <p:ph idx="1"/>
          </p:nvPr>
        </p:nvSpPr>
        <p:spPr>
          <a:xfrm>
            <a:off x="758411" y="2532426"/>
            <a:ext cx="4086511" cy="3444997"/>
          </a:xfrm>
        </p:spPr>
        <p:txBody>
          <a:bodyPr>
            <a:normAutofit fontScale="92500" lnSpcReduction="20000"/>
          </a:bodyPr>
          <a:lstStyle/>
          <a:p>
            <a:r>
              <a:rPr lang="en-US" dirty="0"/>
              <a:t>Compose your claim.</a:t>
            </a:r>
          </a:p>
          <a:p>
            <a:r>
              <a:rPr lang="en-US" dirty="0"/>
              <a:t>Make sure your claim has qualifiers.</a:t>
            </a:r>
          </a:p>
          <a:p>
            <a:r>
              <a:rPr lang="en-US" dirty="0"/>
              <a:t>Identify three supports.</a:t>
            </a:r>
          </a:p>
          <a:p>
            <a:r>
              <a:rPr lang="en-US" dirty="0"/>
              <a:t>Identify at least one counterargument.</a:t>
            </a:r>
          </a:p>
          <a:p>
            <a:r>
              <a:rPr lang="en-US" dirty="0"/>
              <a:t>Identify any needed warrants.</a:t>
            </a:r>
          </a:p>
          <a:p>
            <a:r>
              <a:rPr lang="en-US" dirty="0"/>
              <a:t>Identify backing to warrant.</a:t>
            </a:r>
          </a:p>
          <a:p>
            <a:r>
              <a:rPr lang="en-US" dirty="0"/>
              <a:t>Compose a title for your essay.</a:t>
            </a:r>
          </a:p>
          <a:p>
            <a:endParaRPr lang="en-US" dirty="0"/>
          </a:p>
        </p:txBody>
      </p:sp>
      <p:pic>
        <p:nvPicPr>
          <p:cNvPr id="13" name="Picture 12">
            <a:extLst>
              <a:ext uri="{FF2B5EF4-FFF2-40B4-BE49-F238E27FC236}">
                <a16:creationId xmlns:a16="http://schemas.microsoft.com/office/drawing/2014/main" id="{46187076-B56A-407D-A35A-6EF0BC9FC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1826" y="1667608"/>
            <a:ext cx="3492679" cy="4623038"/>
          </a:xfrm>
          <a:prstGeom prst="rect">
            <a:avLst/>
          </a:prstGeom>
        </p:spPr>
      </p:pic>
      <p:sp>
        <p:nvSpPr>
          <p:cNvPr id="14" name="Rectangle 13">
            <a:extLst>
              <a:ext uri="{FF2B5EF4-FFF2-40B4-BE49-F238E27FC236}">
                <a16:creationId xmlns:a16="http://schemas.microsoft.com/office/drawing/2014/main" id="{4DE57B39-FECD-4FBC-A1EA-8551CD4C1386}"/>
              </a:ext>
            </a:extLst>
          </p:cNvPr>
          <p:cNvSpPr/>
          <p:nvPr/>
        </p:nvSpPr>
        <p:spPr>
          <a:xfrm>
            <a:off x="5036949" y="2169763"/>
            <a:ext cx="914400" cy="278969"/>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61D9584-A3E5-4D85-89CB-C24B8E90CCD1}"/>
              </a:ext>
            </a:extLst>
          </p:cNvPr>
          <p:cNvSpPr/>
          <p:nvPr/>
        </p:nvSpPr>
        <p:spPr>
          <a:xfrm>
            <a:off x="5036949" y="2457455"/>
            <a:ext cx="914400" cy="493432"/>
          </a:xfrm>
          <a:prstGeom prst="rect">
            <a:avLst/>
          </a:prstGeom>
          <a:solidFill>
            <a:schemeClr val="accent4">
              <a:lumMod val="40000"/>
              <a:lumOff val="6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56DC4BD-E8DD-485E-8869-C396720B50FB}"/>
              </a:ext>
            </a:extLst>
          </p:cNvPr>
          <p:cNvSpPr/>
          <p:nvPr/>
        </p:nvSpPr>
        <p:spPr>
          <a:xfrm>
            <a:off x="5035365" y="4976553"/>
            <a:ext cx="914400" cy="680328"/>
          </a:xfrm>
          <a:prstGeom prst="rect">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B7EA662-B119-4D84-975F-19A98E1707BA}"/>
              </a:ext>
            </a:extLst>
          </p:cNvPr>
          <p:cNvSpPr/>
          <p:nvPr/>
        </p:nvSpPr>
        <p:spPr>
          <a:xfrm>
            <a:off x="5035365" y="4417993"/>
            <a:ext cx="914400" cy="557946"/>
          </a:xfrm>
          <a:prstGeom prst="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E5CD0A3-0275-4781-B9CD-6389586FCEEC}"/>
              </a:ext>
            </a:extLst>
          </p:cNvPr>
          <p:cNvSpPr/>
          <p:nvPr/>
        </p:nvSpPr>
        <p:spPr>
          <a:xfrm>
            <a:off x="5035365" y="3301487"/>
            <a:ext cx="914400" cy="1107782"/>
          </a:xfrm>
          <a:prstGeom prst="rect">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95B85CD-C3E8-496F-BA16-26A37AC55979}"/>
              </a:ext>
            </a:extLst>
          </p:cNvPr>
          <p:cNvSpPr/>
          <p:nvPr/>
        </p:nvSpPr>
        <p:spPr>
          <a:xfrm>
            <a:off x="5035365" y="2950887"/>
            <a:ext cx="914400" cy="349986"/>
          </a:xfrm>
          <a:prstGeom prst="rect">
            <a:avLst/>
          </a:prstGeom>
          <a:solidFill>
            <a:schemeClr val="accent4">
              <a:lumMod val="40000"/>
              <a:lumOff val="6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DC7018E-8C3D-47DA-86BB-673F6E750069}"/>
              </a:ext>
            </a:extLst>
          </p:cNvPr>
          <p:cNvSpPr/>
          <p:nvPr/>
        </p:nvSpPr>
        <p:spPr>
          <a:xfrm>
            <a:off x="5035365" y="5629648"/>
            <a:ext cx="914400" cy="347776"/>
          </a:xfrm>
          <a:prstGeom prst="rect">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368407B9-C66C-4C87-BE9A-B7039E674D23}"/>
              </a:ext>
            </a:extLst>
          </p:cNvPr>
          <p:cNvGrpSpPr/>
          <p:nvPr/>
        </p:nvGrpSpPr>
        <p:grpSpPr>
          <a:xfrm>
            <a:off x="1321616" y="624968"/>
            <a:ext cx="1457094" cy="1594236"/>
            <a:chOff x="1620561" y="1195677"/>
            <a:chExt cx="1457094" cy="1594236"/>
          </a:xfrm>
        </p:grpSpPr>
        <p:sp>
          <p:nvSpPr>
            <p:cNvPr id="22" name="Rectangle: Rounded Corners 21">
              <a:extLst>
                <a:ext uri="{FF2B5EF4-FFF2-40B4-BE49-F238E27FC236}">
                  <a16:creationId xmlns:a16="http://schemas.microsoft.com/office/drawing/2014/main" id="{4AFEDCCE-BD56-4CE2-9500-A77DFEE1B1BE}"/>
                </a:ext>
              </a:extLst>
            </p:cNvPr>
            <p:cNvSpPr/>
            <p:nvPr/>
          </p:nvSpPr>
          <p:spPr>
            <a:xfrm>
              <a:off x="1620561" y="1195677"/>
              <a:ext cx="1457094" cy="1594236"/>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a:p>
          </p:txBody>
        </p:sp>
        <p:sp>
          <p:nvSpPr>
            <p:cNvPr id="23" name="Rectangle: Rounded Corners 4">
              <a:extLst>
                <a:ext uri="{FF2B5EF4-FFF2-40B4-BE49-F238E27FC236}">
                  <a16:creationId xmlns:a16="http://schemas.microsoft.com/office/drawing/2014/main" id="{28B461CD-8C56-4158-86A8-E2F4816DCAAE}"/>
                </a:ext>
              </a:extLst>
            </p:cNvPr>
            <p:cNvSpPr txBox="1"/>
            <p:nvPr/>
          </p:nvSpPr>
          <p:spPr>
            <a:xfrm>
              <a:off x="1691690" y="1266806"/>
              <a:ext cx="1314836" cy="14519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Black" panose="020B0A04020102020204" pitchFamily="34" charset="0"/>
                </a:rPr>
                <a:t>PLAN &amp; OUTLINE</a:t>
              </a:r>
            </a:p>
          </p:txBody>
        </p:sp>
      </p:grpSp>
      <p:sp>
        <p:nvSpPr>
          <p:cNvPr id="3" name="Slide Number Placeholder 2">
            <a:extLst>
              <a:ext uri="{FF2B5EF4-FFF2-40B4-BE49-F238E27FC236}">
                <a16:creationId xmlns:a16="http://schemas.microsoft.com/office/drawing/2014/main" id="{256A2C14-D197-7EF5-502E-66CD395678CF}"/>
              </a:ext>
            </a:extLst>
          </p:cNvPr>
          <p:cNvSpPr>
            <a:spLocks noGrp="1"/>
          </p:cNvSpPr>
          <p:nvPr>
            <p:ph type="sldNum" sz="quarter" idx="12"/>
          </p:nvPr>
        </p:nvSpPr>
        <p:spPr/>
        <p:txBody>
          <a:bodyPr/>
          <a:lstStyle/>
          <a:p>
            <a:fld id="{92367B23-D481-47B8-9DC9-53041C5CD72C}" type="slidenum">
              <a:rPr lang="en-US" smtClean="0"/>
              <a:t>30</a:t>
            </a:fld>
            <a:endParaRPr lang="en-US" dirty="0"/>
          </a:p>
        </p:txBody>
      </p:sp>
    </p:spTree>
    <p:extLst>
      <p:ext uri="{BB962C8B-B14F-4D97-AF65-F5344CB8AC3E}">
        <p14:creationId xmlns:p14="http://schemas.microsoft.com/office/powerpoint/2010/main" val="268489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4" grpId="0" animBg="1"/>
      <p:bldP spid="15" grpId="0" animBg="1"/>
      <p:bldP spid="16" grpId="0" animBg="1"/>
      <p:bldP spid="17" grpId="0" animBg="1"/>
      <p:bldP spid="18" grpId="0" animBg="1"/>
      <p:bldP spid="19" grpId="0" animBg="1"/>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FD1C9-0922-4F5A-B9E2-5CA9ABBAC8CE}"/>
              </a:ext>
            </a:extLst>
          </p:cNvPr>
          <p:cNvSpPr>
            <a:spLocks noGrp="1"/>
          </p:cNvSpPr>
          <p:nvPr>
            <p:ph type="title"/>
          </p:nvPr>
        </p:nvSpPr>
        <p:spPr>
          <a:xfrm>
            <a:off x="2625495" y="757831"/>
            <a:ext cx="5259033" cy="1303867"/>
          </a:xfrm>
        </p:spPr>
        <p:txBody>
          <a:bodyPr/>
          <a:lstStyle/>
          <a:p>
            <a:r>
              <a:rPr lang="en-US" b="1" dirty="0"/>
              <a:t>Compose First Draft</a:t>
            </a:r>
          </a:p>
        </p:txBody>
      </p:sp>
      <p:sp>
        <p:nvSpPr>
          <p:cNvPr id="3" name="Content Placeholder 2">
            <a:extLst>
              <a:ext uri="{FF2B5EF4-FFF2-40B4-BE49-F238E27FC236}">
                <a16:creationId xmlns:a16="http://schemas.microsoft.com/office/drawing/2014/main" id="{B45D16ED-7581-4773-90F1-7871A581990D}"/>
              </a:ext>
            </a:extLst>
          </p:cNvPr>
          <p:cNvSpPr>
            <a:spLocks noGrp="1"/>
          </p:cNvSpPr>
          <p:nvPr>
            <p:ph idx="1"/>
          </p:nvPr>
        </p:nvSpPr>
        <p:spPr/>
        <p:txBody>
          <a:bodyPr>
            <a:normAutofit fontScale="92500" lnSpcReduction="10000"/>
          </a:bodyPr>
          <a:lstStyle/>
          <a:p>
            <a:r>
              <a:rPr lang="en-US" dirty="0"/>
              <a:t>Review the Argumentative Essay Rubric and Scoring Guide.</a:t>
            </a:r>
          </a:p>
          <a:p>
            <a:r>
              <a:rPr lang="en-US" dirty="0"/>
              <a:t>Draft your essay. It should have a minimum of five paragraphs:</a:t>
            </a:r>
          </a:p>
          <a:p>
            <a:pPr lvl="1"/>
            <a:r>
              <a:rPr lang="en-US" dirty="0"/>
              <a:t>Introduction (includes claim statement)</a:t>
            </a:r>
          </a:p>
          <a:p>
            <a:pPr lvl="1"/>
            <a:r>
              <a:rPr lang="en-US" dirty="0"/>
              <a:t>3-4 body paragraphs (one paragraph for each support statement and evidence; one paragraph for counterargument)</a:t>
            </a:r>
          </a:p>
          <a:p>
            <a:pPr lvl="1"/>
            <a:r>
              <a:rPr lang="en-US" dirty="0"/>
              <a:t>Conclusion (summarizes your argument and appeals to the reader’s emotions)</a:t>
            </a:r>
          </a:p>
        </p:txBody>
      </p:sp>
      <p:grpSp>
        <p:nvGrpSpPr>
          <p:cNvPr id="4" name="Group 3">
            <a:extLst>
              <a:ext uri="{FF2B5EF4-FFF2-40B4-BE49-F238E27FC236}">
                <a16:creationId xmlns:a16="http://schemas.microsoft.com/office/drawing/2014/main" id="{BA590A88-8909-4F68-9F7C-36509736A4BA}"/>
              </a:ext>
            </a:extLst>
          </p:cNvPr>
          <p:cNvGrpSpPr/>
          <p:nvPr/>
        </p:nvGrpSpPr>
        <p:grpSpPr>
          <a:xfrm>
            <a:off x="1168401" y="624968"/>
            <a:ext cx="1457094" cy="1594236"/>
            <a:chOff x="3121416" y="1195677"/>
            <a:chExt cx="1457094" cy="1594236"/>
          </a:xfrm>
        </p:grpSpPr>
        <p:sp>
          <p:nvSpPr>
            <p:cNvPr id="5" name="Rectangle: Rounded Corners 4">
              <a:extLst>
                <a:ext uri="{FF2B5EF4-FFF2-40B4-BE49-F238E27FC236}">
                  <a16:creationId xmlns:a16="http://schemas.microsoft.com/office/drawing/2014/main" id="{CB092123-3F87-46CF-BE71-CDBCEF059ADD}"/>
                </a:ext>
              </a:extLst>
            </p:cNvPr>
            <p:cNvSpPr/>
            <p:nvPr/>
          </p:nvSpPr>
          <p:spPr>
            <a:xfrm>
              <a:off x="3121416" y="1195677"/>
              <a:ext cx="1457094" cy="1594236"/>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6" name="Rectangle: Rounded Corners 4">
              <a:extLst>
                <a:ext uri="{FF2B5EF4-FFF2-40B4-BE49-F238E27FC236}">
                  <a16:creationId xmlns:a16="http://schemas.microsoft.com/office/drawing/2014/main" id="{DDD049A4-B425-4C3D-8B85-50B15BB545FC}"/>
                </a:ext>
              </a:extLst>
            </p:cNvPr>
            <p:cNvSpPr txBox="1"/>
            <p:nvPr/>
          </p:nvSpPr>
          <p:spPr>
            <a:xfrm>
              <a:off x="3192545" y="1266806"/>
              <a:ext cx="1314836" cy="14519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Black" panose="020B0A04020102020204" pitchFamily="34" charset="0"/>
                </a:rPr>
                <a:t>COMPOSE FIRST DRAFT</a:t>
              </a:r>
            </a:p>
          </p:txBody>
        </p:sp>
      </p:grpSp>
      <p:sp>
        <p:nvSpPr>
          <p:cNvPr id="7" name="Slide Number Placeholder 6">
            <a:extLst>
              <a:ext uri="{FF2B5EF4-FFF2-40B4-BE49-F238E27FC236}">
                <a16:creationId xmlns:a16="http://schemas.microsoft.com/office/drawing/2014/main" id="{9FB76FE5-72EE-2FA3-1026-85833345C090}"/>
              </a:ext>
            </a:extLst>
          </p:cNvPr>
          <p:cNvSpPr>
            <a:spLocks noGrp="1"/>
          </p:cNvSpPr>
          <p:nvPr>
            <p:ph type="sldNum" sz="quarter" idx="12"/>
          </p:nvPr>
        </p:nvSpPr>
        <p:spPr/>
        <p:txBody>
          <a:bodyPr/>
          <a:lstStyle/>
          <a:p>
            <a:fld id="{92367B23-D481-47B8-9DC9-53041C5CD72C}" type="slidenum">
              <a:rPr lang="en-US" smtClean="0"/>
              <a:t>31</a:t>
            </a:fld>
            <a:endParaRPr lang="en-US" dirty="0"/>
          </a:p>
        </p:txBody>
      </p:sp>
    </p:spTree>
    <p:extLst>
      <p:ext uri="{BB962C8B-B14F-4D97-AF65-F5344CB8AC3E}">
        <p14:creationId xmlns:p14="http://schemas.microsoft.com/office/powerpoint/2010/main" val="3102477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79FBD6-7363-4708-ACAF-D10C3E6CD927}"/>
              </a:ext>
            </a:extLst>
          </p:cNvPr>
          <p:cNvSpPr/>
          <p:nvPr/>
        </p:nvSpPr>
        <p:spPr>
          <a:xfrm>
            <a:off x="710994" y="1878663"/>
            <a:ext cx="7758303" cy="43889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B35ACE-4C61-4A5E-9C65-8BCF031B3502}"/>
              </a:ext>
            </a:extLst>
          </p:cNvPr>
          <p:cNvSpPr>
            <a:spLocks noGrp="1"/>
          </p:cNvSpPr>
          <p:nvPr>
            <p:ph type="title"/>
          </p:nvPr>
        </p:nvSpPr>
        <p:spPr>
          <a:xfrm>
            <a:off x="816746" y="1003127"/>
            <a:ext cx="6798734" cy="963326"/>
          </a:xfrm>
        </p:spPr>
        <p:txBody>
          <a:bodyPr/>
          <a:lstStyle/>
          <a:p>
            <a:r>
              <a:rPr lang="en-US" b="1" dirty="0"/>
              <a:t>Peer Review</a:t>
            </a:r>
          </a:p>
        </p:txBody>
      </p:sp>
      <p:sp>
        <p:nvSpPr>
          <p:cNvPr id="3" name="Content Placeholder 2">
            <a:extLst>
              <a:ext uri="{FF2B5EF4-FFF2-40B4-BE49-F238E27FC236}">
                <a16:creationId xmlns:a16="http://schemas.microsoft.com/office/drawing/2014/main" id="{082867B9-25B8-49EE-9D60-D2311CF9A779}"/>
              </a:ext>
            </a:extLst>
          </p:cNvPr>
          <p:cNvSpPr>
            <a:spLocks noGrp="1"/>
          </p:cNvSpPr>
          <p:nvPr>
            <p:ph idx="1"/>
          </p:nvPr>
        </p:nvSpPr>
        <p:spPr>
          <a:xfrm>
            <a:off x="816746" y="2281908"/>
            <a:ext cx="4483223" cy="3985726"/>
          </a:xfrm>
        </p:spPr>
        <p:txBody>
          <a:bodyPr>
            <a:normAutofit fontScale="70000" lnSpcReduction="20000"/>
          </a:bodyPr>
          <a:lstStyle/>
          <a:p>
            <a:pPr>
              <a:lnSpc>
                <a:spcPct val="120000"/>
              </a:lnSpc>
              <a:spcBef>
                <a:spcPts val="0"/>
              </a:spcBef>
              <a:spcAft>
                <a:spcPts val="0"/>
              </a:spcAft>
            </a:pPr>
            <a:r>
              <a:rPr lang="en-US" b="1" dirty="0"/>
              <a:t>Reviewer:</a:t>
            </a:r>
          </a:p>
          <a:p>
            <a:pPr lvl="1">
              <a:lnSpc>
                <a:spcPct val="120000"/>
              </a:lnSpc>
              <a:spcBef>
                <a:spcPts val="0"/>
              </a:spcBef>
              <a:spcAft>
                <a:spcPts val="0"/>
              </a:spcAft>
            </a:pPr>
            <a:r>
              <a:rPr lang="en-US" dirty="0"/>
              <a:t>Exchange papers. Make sure you do not have your own paper.</a:t>
            </a:r>
          </a:p>
          <a:p>
            <a:pPr lvl="1">
              <a:lnSpc>
                <a:spcPct val="120000"/>
              </a:lnSpc>
              <a:spcBef>
                <a:spcPts val="0"/>
              </a:spcBef>
              <a:spcAft>
                <a:spcPts val="0"/>
              </a:spcAft>
            </a:pPr>
            <a:r>
              <a:rPr lang="en-US" dirty="0"/>
              <a:t>Read the essay carefully. Make note of any spelling errors (SP), incomplete sentences (?), run-on sentences (underline), or other issues that detract from reading.</a:t>
            </a:r>
            <a:endParaRPr lang="en-US" dirty="0">
              <a:latin typeface="Symbol" panose="05050102010706020507" pitchFamily="18" charset="2"/>
            </a:endParaRPr>
          </a:p>
          <a:p>
            <a:pPr lvl="1">
              <a:lnSpc>
                <a:spcPct val="120000"/>
              </a:lnSpc>
              <a:spcBef>
                <a:spcPts val="0"/>
              </a:spcBef>
              <a:spcAft>
                <a:spcPts val="0"/>
              </a:spcAft>
            </a:pPr>
            <a:r>
              <a:rPr lang="en-US" dirty="0"/>
              <a:t>Complete the Argument Construction Worksheet to see if all elements are included. (NOTE: The writer is not allowed to share their previously completed worksheet.)</a:t>
            </a:r>
          </a:p>
          <a:p>
            <a:pPr lvl="1">
              <a:lnSpc>
                <a:spcPct val="120000"/>
              </a:lnSpc>
              <a:spcBef>
                <a:spcPts val="0"/>
              </a:spcBef>
              <a:spcAft>
                <a:spcPts val="0"/>
              </a:spcAft>
            </a:pPr>
            <a:r>
              <a:rPr lang="en-US" dirty="0"/>
              <a:t>Return the essay to the writer and review what you discovered.</a:t>
            </a:r>
          </a:p>
          <a:p>
            <a:pPr>
              <a:lnSpc>
                <a:spcPct val="120000"/>
              </a:lnSpc>
              <a:spcBef>
                <a:spcPts val="0"/>
              </a:spcBef>
              <a:spcAft>
                <a:spcPts val="0"/>
              </a:spcAft>
            </a:pPr>
            <a:r>
              <a:rPr lang="en-US" b="1" dirty="0"/>
              <a:t>Writer:</a:t>
            </a:r>
          </a:p>
          <a:p>
            <a:pPr lvl="1">
              <a:lnSpc>
                <a:spcPct val="120000"/>
              </a:lnSpc>
              <a:spcBef>
                <a:spcPts val="0"/>
              </a:spcBef>
              <a:spcAft>
                <a:spcPts val="0"/>
              </a:spcAft>
            </a:pPr>
            <a:r>
              <a:rPr lang="en-US" dirty="0"/>
              <a:t>Be receptive.</a:t>
            </a:r>
          </a:p>
          <a:p>
            <a:pPr lvl="1">
              <a:lnSpc>
                <a:spcPct val="120000"/>
              </a:lnSpc>
              <a:spcBef>
                <a:spcPts val="0"/>
              </a:spcBef>
              <a:spcAft>
                <a:spcPts val="0"/>
              </a:spcAft>
            </a:pPr>
            <a:r>
              <a:rPr lang="en-US" dirty="0"/>
              <a:t>Thank the reviewer for their review.</a:t>
            </a:r>
          </a:p>
        </p:txBody>
      </p:sp>
      <p:graphicFrame>
        <p:nvGraphicFramePr>
          <p:cNvPr id="9" name="Diagram 8">
            <a:extLst>
              <a:ext uri="{FF2B5EF4-FFF2-40B4-BE49-F238E27FC236}">
                <a16:creationId xmlns:a16="http://schemas.microsoft.com/office/drawing/2014/main" id="{1169638A-D5FC-4AE6-B696-2683C19931F7}"/>
              </a:ext>
            </a:extLst>
          </p:cNvPr>
          <p:cNvGraphicFramePr/>
          <p:nvPr>
            <p:extLst>
              <p:ext uri="{D42A27DB-BD31-4B8C-83A1-F6EECF244321}">
                <p14:modId xmlns:p14="http://schemas.microsoft.com/office/powerpoint/2010/main" val="2931046054"/>
              </p:ext>
            </p:extLst>
          </p:nvPr>
        </p:nvGraphicFramePr>
        <p:xfrm>
          <a:off x="3746377" y="908358"/>
          <a:ext cx="5992427" cy="5202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 10">
            <a:extLst>
              <a:ext uri="{FF2B5EF4-FFF2-40B4-BE49-F238E27FC236}">
                <a16:creationId xmlns:a16="http://schemas.microsoft.com/office/drawing/2014/main" id="{60FA4348-C42E-4644-8677-4AB3A8931FEC}"/>
              </a:ext>
            </a:extLst>
          </p:cNvPr>
          <p:cNvGrpSpPr/>
          <p:nvPr/>
        </p:nvGrpSpPr>
        <p:grpSpPr>
          <a:xfrm>
            <a:off x="1176865" y="687672"/>
            <a:ext cx="1457094" cy="1594236"/>
            <a:chOff x="4622272" y="1195677"/>
            <a:chExt cx="1457094" cy="1594236"/>
          </a:xfrm>
        </p:grpSpPr>
        <p:sp>
          <p:nvSpPr>
            <p:cNvPr id="12" name="Rectangle: Rounded Corners 11">
              <a:extLst>
                <a:ext uri="{FF2B5EF4-FFF2-40B4-BE49-F238E27FC236}">
                  <a16:creationId xmlns:a16="http://schemas.microsoft.com/office/drawing/2014/main" id="{67D3D07C-AFA2-4ECB-8247-844CC5F8A177}"/>
                </a:ext>
              </a:extLst>
            </p:cNvPr>
            <p:cNvSpPr/>
            <p:nvPr/>
          </p:nvSpPr>
          <p:spPr>
            <a:xfrm>
              <a:off x="4622272" y="1195677"/>
              <a:ext cx="1457094" cy="1594236"/>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13" name="Rectangle: Rounded Corners 4">
              <a:extLst>
                <a:ext uri="{FF2B5EF4-FFF2-40B4-BE49-F238E27FC236}">
                  <a16:creationId xmlns:a16="http://schemas.microsoft.com/office/drawing/2014/main" id="{EB910791-607D-4020-BDB4-892341C9269A}"/>
                </a:ext>
              </a:extLst>
            </p:cNvPr>
            <p:cNvSpPr txBox="1"/>
            <p:nvPr/>
          </p:nvSpPr>
          <p:spPr>
            <a:xfrm>
              <a:off x="4693401" y="1266806"/>
              <a:ext cx="1314836" cy="14519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Black" panose="020B0A04020102020204" pitchFamily="34" charset="0"/>
                </a:rPr>
                <a:t>REVIEW &amp; REVISE</a:t>
              </a:r>
            </a:p>
          </p:txBody>
        </p:sp>
      </p:grpSp>
      <p:sp>
        <p:nvSpPr>
          <p:cNvPr id="4" name="Slide Number Placeholder 3">
            <a:extLst>
              <a:ext uri="{FF2B5EF4-FFF2-40B4-BE49-F238E27FC236}">
                <a16:creationId xmlns:a16="http://schemas.microsoft.com/office/drawing/2014/main" id="{073D2E80-240B-53F6-2A43-223815E6CB5C}"/>
              </a:ext>
            </a:extLst>
          </p:cNvPr>
          <p:cNvSpPr>
            <a:spLocks noGrp="1"/>
          </p:cNvSpPr>
          <p:nvPr>
            <p:ph type="sldNum" sz="quarter" idx="12"/>
          </p:nvPr>
        </p:nvSpPr>
        <p:spPr/>
        <p:txBody>
          <a:bodyPr/>
          <a:lstStyle/>
          <a:p>
            <a:fld id="{92367B23-D481-47B8-9DC9-53041C5CD72C}" type="slidenum">
              <a:rPr lang="en-US" smtClean="0"/>
              <a:t>32</a:t>
            </a:fld>
            <a:endParaRPr lang="en-US" dirty="0"/>
          </a:p>
        </p:txBody>
      </p:sp>
    </p:spTree>
    <p:extLst>
      <p:ext uri="{BB962C8B-B14F-4D97-AF65-F5344CB8AC3E}">
        <p14:creationId xmlns:p14="http://schemas.microsoft.com/office/powerpoint/2010/main" val="1073891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F995-459A-4A15-80F3-E84E96D5089F}"/>
              </a:ext>
            </a:extLst>
          </p:cNvPr>
          <p:cNvSpPr>
            <a:spLocks noGrp="1"/>
          </p:cNvSpPr>
          <p:nvPr>
            <p:ph type="title"/>
          </p:nvPr>
        </p:nvSpPr>
        <p:spPr>
          <a:xfrm>
            <a:off x="2849732" y="915337"/>
            <a:ext cx="5125867" cy="1303867"/>
          </a:xfrm>
        </p:spPr>
        <p:txBody>
          <a:bodyPr/>
          <a:lstStyle/>
          <a:p>
            <a:r>
              <a:rPr lang="en-US" b="1" dirty="0"/>
              <a:t>Finalize Your Essay</a:t>
            </a:r>
          </a:p>
        </p:txBody>
      </p:sp>
      <p:sp>
        <p:nvSpPr>
          <p:cNvPr id="3" name="Content Placeholder 2">
            <a:extLst>
              <a:ext uri="{FF2B5EF4-FFF2-40B4-BE49-F238E27FC236}">
                <a16:creationId xmlns:a16="http://schemas.microsoft.com/office/drawing/2014/main" id="{E1B6BB9D-CACE-4925-9796-6E9798DEA346}"/>
              </a:ext>
            </a:extLst>
          </p:cNvPr>
          <p:cNvSpPr>
            <a:spLocks noGrp="1"/>
          </p:cNvSpPr>
          <p:nvPr>
            <p:ph idx="1"/>
          </p:nvPr>
        </p:nvSpPr>
        <p:spPr>
          <a:xfrm>
            <a:off x="1118872" y="2631042"/>
            <a:ext cx="3453128" cy="3459040"/>
          </a:xfrm>
        </p:spPr>
        <p:txBody>
          <a:bodyPr>
            <a:normAutofit/>
          </a:bodyPr>
          <a:lstStyle/>
          <a:p>
            <a:r>
              <a:rPr lang="en-US" dirty="0"/>
              <a:t>Make any final revisions to your essay. </a:t>
            </a:r>
          </a:p>
          <a:p>
            <a:r>
              <a:rPr lang="en-US" dirty="0"/>
              <a:t>Be sure to check the Argumentative Essay Rubric and Scoring Guide to make sure you’ve met all requirements.</a:t>
            </a:r>
          </a:p>
        </p:txBody>
      </p:sp>
      <p:grpSp>
        <p:nvGrpSpPr>
          <p:cNvPr id="7" name="Group 6">
            <a:extLst>
              <a:ext uri="{FF2B5EF4-FFF2-40B4-BE49-F238E27FC236}">
                <a16:creationId xmlns:a16="http://schemas.microsoft.com/office/drawing/2014/main" id="{00E0EA78-EE50-4CC2-99B1-3A70395A6DCE}"/>
              </a:ext>
            </a:extLst>
          </p:cNvPr>
          <p:cNvGrpSpPr/>
          <p:nvPr/>
        </p:nvGrpSpPr>
        <p:grpSpPr>
          <a:xfrm>
            <a:off x="1277806" y="624968"/>
            <a:ext cx="1457094" cy="1594236"/>
            <a:chOff x="6123128" y="1195677"/>
            <a:chExt cx="1457094" cy="1594236"/>
          </a:xfrm>
        </p:grpSpPr>
        <p:sp>
          <p:nvSpPr>
            <p:cNvPr id="8" name="Rectangle: Rounded Corners 7">
              <a:extLst>
                <a:ext uri="{FF2B5EF4-FFF2-40B4-BE49-F238E27FC236}">
                  <a16:creationId xmlns:a16="http://schemas.microsoft.com/office/drawing/2014/main" id="{86C9B4A9-A91D-4387-98B6-D0AC8CCC054F}"/>
                </a:ext>
              </a:extLst>
            </p:cNvPr>
            <p:cNvSpPr/>
            <p:nvPr/>
          </p:nvSpPr>
          <p:spPr>
            <a:xfrm>
              <a:off x="6123128" y="1195677"/>
              <a:ext cx="1457094" cy="1594236"/>
            </a:xfrm>
            <a:prstGeom prst="round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US"/>
            </a:p>
          </p:txBody>
        </p:sp>
        <p:sp>
          <p:nvSpPr>
            <p:cNvPr id="9" name="Rectangle: Rounded Corners 4">
              <a:extLst>
                <a:ext uri="{FF2B5EF4-FFF2-40B4-BE49-F238E27FC236}">
                  <a16:creationId xmlns:a16="http://schemas.microsoft.com/office/drawing/2014/main" id="{515FC8C5-7FC8-4C38-9DCF-EB9B3CC7A1AA}"/>
                </a:ext>
              </a:extLst>
            </p:cNvPr>
            <p:cNvSpPr txBox="1"/>
            <p:nvPr/>
          </p:nvSpPr>
          <p:spPr>
            <a:xfrm>
              <a:off x="6194257" y="1266806"/>
              <a:ext cx="1314836" cy="14519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Black" panose="020B0A04020102020204" pitchFamily="34" charset="0"/>
                </a:rPr>
                <a:t>EDIT &amp; PUBLISH</a:t>
              </a:r>
            </a:p>
          </p:txBody>
        </p:sp>
      </p:grpSp>
      <p:pic>
        <p:nvPicPr>
          <p:cNvPr id="1026" name="Picture 2" descr="Finish  free icon">
            <a:extLst>
              <a:ext uri="{FF2B5EF4-FFF2-40B4-BE49-F238E27FC236}">
                <a16:creationId xmlns:a16="http://schemas.microsoft.com/office/drawing/2014/main" id="{A41C1782-42F8-4AAE-A867-2BAAD7D507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777" y="2631042"/>
            <a:ext cx="2943217" cy="294321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82D58B7-BB44-D879-E7D8-C653328BE2F8}"/>
              </a:ext>
            </a:extLst>
          </p:cNvPr>
          <p:cNvSpPr>
            <a:spLocks noGrp="1"/>
          </p:cNvSpPr>
          <p:nvPr>
            <p:ph type="sldNum" sz="quarter" idx="12"/>
          </p:nvPr>
        </p:nvSpPr>
        <p:spPr/>
        <p:txBody>
          <a:bodyPr/>
          <a:lstStyle/>
          <a:p>
            <a:fld id="{92367B23-D481-47B8-9DC9-53041C5CD72C}" type="slidenum">
              <a:rPr lang="en-US" smtClean="0"/>
              <a:t>33</a:t>
            </a:fld>
            <a:endParaRPr lang="en-US" dirty="0"/>
          </a:p>
        </p:txBody>
      </p:sp>
    </p:spTree>
    <p:extLst>
      <p:ext uri="{BB962C8B-B14F-4D97-AF65-F5344CB8AC3E}">
        <p14:creationId xmlns:p14="http://schemas.microsoft.com/office/powerpoint/2010/main" val="1993879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FE748-24B1-4417-90DA-AB28A2995A45}"/>
              </a:ext>
            </a:extLst>
          </p:cNvPr>
          <p:cNvSpPr>
            <a:spLocks noGrp="1"/>
          </p:cNvSpPr>
          <p:nvPr>
            <p:ph type="title"/>
          </p:nvPr>
        </p:nvSpPr>
        <p:spPr/>
        <p:txBody>
          <a:bodyPr/>
          <a:lstStyle/>
          <a:p>
            <a:r>
              <a:rPr lang="en-US" b="1" dirty="0"/>
              <a:t>References</a:t>
            </a:r>
          </a:p>
        </p:txBody>
      </p:sp>
      <p:sp>
        <p:nvSpPr>
          <p:cNvPr id="3" name="Content Placeholder 2">
            <a:extLst>
              <a:ext uri="{FF2B5EF4-FFF2-40B4-BE49-F238E27FC236}">
                <a16:creationId xmlns:a16="http://schemas.microsoft.com/office/drawing/2014/main" id="{9EDA8EC5-5FED-42CE-B75A-33EBEB75A9B2}"/>
              </a:ext>
            </a:extLst>
          </p:cNvPr>
          <p:cNvSpPr>
            <a:spLocks noGrp="1"/>
          </p:cNvSpPr>
          <p:nvPr>
            <p:ph idx="1"/>
          </p:nvPr>
        </p:nvSpPr>
        <p:spPr/>
        <p:txBody>
          <a:bodyPr>
            <a:normAutofit fontScale="70000" lnSpcReduction="20000"/>
          </a:bodyPr>
          <a:lstStyle/>
          <a:p>
            <a:r>
              <a:rPr lang="en-US" dirty="0"/>
              <a:t>Go For Broke National Education Center. Hanashi Oral History Archives. “Young Kim: Tape #12.” Film dates 1999 and 2001. Go For Broke National Education Center. </a:t>
            </a:r>
            <a:r>
              <a:rPr lang="en-US" u="sng" dirty="0">
                <a:solidFill>
                  <a:srgbClr val="0070C0"/>
                </a:solidFill>
                <a:hlinkClick r:id="rId2">
                  <a:extLst>
                    <a:ext uri="{A12FA001-AC4F-418D-AE19-62706E023703}">
                      <ahyp:hlinkClr xmlns:ahyp="http://schemas.microsoft.com/office/drawing/2018/hyperlinkcolor" val="tx"/>
                    </a:ext>
                  </a:extLst>
                </a:hlinkClick>
              </a:rPr>
              <a:t>https://oac.cdlib.org/findaid/ark:/13030/c82f7t23/</a:t>
            </a:r>
            <a:endParaRPr lang="en-US" u="sng" dirty="0">
              <a:solidFill>
                <a:srgbClr val="0070C0"/>
              </a:solidFill>
            </a:endParaRPr>
          </a:p>
          <a:p>
            <a:r>
              <a:rPr lang="en-US" dirty="0"/>
              <a:t>USC Korean American Digital Archive Files. “Col. Young Oak Kim Oral History: Segment 1 and Segment 2.” </a:t>
            </a:r>
            <a:r>
              <a:rPr lang="en-US" u="sng" dirty="0">
                <a:solidFill>
                  <a:srgbClr val="0070C0"/>
                </a:solidFill>
                <a:hlinkClick r:id="rId3">
                  <a:extLst>
                    <a:ext uri="{A12FA001-AC4F-418D-AE19-62706E023703}">
                      <ahyp:hlinkClr xmlns:ahyp="http://schemas.microsoft.com/office/drawing/2018/hyperlinkcolor" val="tx"/>
                    </a:ext>
                  </a:extLst>
                </a:hlinkClick>
              </a:rPr>
              <a:t>https://digitallibrary.usc.edu/CS.aspx?VP3=DamView&amp;VBID=2A3BXZ8YEZGYV&amp;SMLS=1&amp;RW=1163&amp;RH=539&amp;FR_=1&amp;W=1164&amp;H=539</a:t>
            </a:r>
            <a:endParaRPr lang="en-US" u="sng" dirty="0">
              <a:solidFill>
                <a:srgbClr val="0070C0"/>
              </a:solidFill>
            </a:endParaRPr>
          </a:p>
          <a:p>
            <a:r>
              <a:rPr lang="en-US" dirty="0"/>
              <a:t>Woo Sung Han and translated by Edward T. Chang, </a:t>
            </a:r>
            <a:r>
              <a:rPr lang="en-US" i="1" dirty="0"/>
              <a:t>Unsung Hero: Colonel Young Oak Kim Story,</a:t>
            </a:r>
            <a:r>
              <a:rPr lang="en-US" dirty="0"/>
              <a:t> YOK Center for Korean American Studies, 2011. Pages 360–368.</a:t>
            </a:r>
          </a:p>
          <a:p>
            <a:r>
              <a:rPr lang="en-US" dirty="0"/>
              <a:t>“Colonel Young Oak Kim,” a short video published by the Council of Korean Americans. </a:t>
            </a:r>
            <a:r>
              <a:rPr lang="en-US" u="sng" dirty="0">
                <a:solidFill>
                  <a:srgbClr val="0070C0"/>
                </a:solidFill>
                <a:hlinkClick r:id="rId4">
                  <a:extLst>
                    <a:ext uri="{A12FA001-AC4F-418D-AE19-62706E023703}">
                      <ahyp:hlinkClr xmlns:ahyp="http://schemas.microsoft.com/office/drawing/2018/hyperlinkcolor" val="tx"/>
                    </a:ext>
                  </a:extLst>
                </a:hlinkClick>
              </a:rPr>
              <a:t>https://www.youtube.com/watch?v=KvmoNQS6GOc</a:t>
            </a:r>
            <a:endParaRPr lang="en-US" dirty="0">
              <a:solidFill>
                <a:srgbClr val="0070C0"/>
              </a:solidFill>
            </a:endParaRPr>
          </a:p>
        </p:txBody>
      </p:sp>
      <p:sp>
        <p:nvSpPr>
          <p:cNvPr id="4" name="Slide Number Placeholder 3">
            <a:extLst>
              <a:ext uri="{FF2B5EF4-FFF2-40B4-BE49-F238E27FC236}">
                <a16:creationId xmlns:a16="http://schemas.microsoft.com/office/drawing/2014/main" id="{027B1816-A45E-4976-4D95-23FC90A863DE}"/>
              </a:ext>
            </a:extLst>
          </p:cNvPr>
          <p:cNvSpPr>
            <a:spLocks noGrp="1"/>
          </p:cNvSpPr>
          <p:nvPr>
            <p:ph type="sldNum" sz="quarter" idx="12"/>
          </p:nvPr>
        </p:nvSpPr>
        <p:spPr/>
        <p:txBody>
          <a:bodyPr/>
          <a:lstStyle/>
          <a:p>
            <a:fld id="{92367B23-D481-47B8-9DC9-53041C5CD72C}" type="slidenum">
              <a:rPr lang="en-US" smtClean="0"/>
              <a:t>34</a:t>
            </a:fld>
            <a:endParaRPr lang="en-US" dirty="0"/>
          </a:p>
        </p:txBody>
      </p:sp>
    </p:spTree>
    <p:extLst>
      <p:ext uri="{BB962C8B-B14F-4D97-AF65-F5344CB8AC3E}">
        <p14:creationId xmlns:p14="http://schemas.microsoft.com/office/powerpoint/2010/main" val="2515963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E23934-32E1-4E68-94FB-A10BE3A72FFF}"/>
              </a:ext>
            </a:extLst>
          </p:cNvPr>
          <p:cNvSpPr>
            <a:spLocks noGrp="1"/>
          </p:cNvSpPr>
          <p:nvPr>
            <p:ph type="title"/>
          </p:nvPr>
        </p:nvSpPr>
        <p:spPr/>
        <p:txBody>
          <a:bodyPr>
            <a:normAutofit fontScale="90000"/>
          </a:bodyPr>
          <a:lstStyle/>
          <a:p>
            <a:r>
              <a:rPr lang="en-US" b="1" dirty="0"/>
              <a:t>How Have You Encountered Racism or Microaggressions?</a:t>
            </a:r>
          </a:p>
        </p:txBody>
      </p:sp>
      <p:sp>
        <p:nvSpPr>
          <p:cNvPr id="5" name="Content Placeholder 4">
            <a:extLst>
              <a:ext uri="{FF2B5EF4-FFF2-40B4-BE49-F238E27FC236}">
                <a16:creationId xmlns:a16="http://schemas.microsoft.com/office/drawing/2014/main" id="{7950046C-416E-40DF-A89B-2152825B3437}"/>
              </a:ext>
            </a:extLst>
          </p:cNvPr>
          <p:cNvSpPr>
            <a:spLocks noGrp="1"/>
          </p:cNvSpPr>
          <p:nvPr>
            <p:ph idx="1"/>
          </p:nvPr>
        </p:nvSpPr>
        <p:spPr>
          <a:xfrm>
            <a:off x="770282" y="2310294"/>
            <a:ext cx="7603435" cy="3642308"/>
          </a:xfrm>
        </p:spPr>
        <p:txBody>
          <a:bodyPr>
            <a:normAutofit fontScale="77500" lnSpcReduction="20000"/>
          </a:bodyPr>
          <a:lstStyle/>
          <a:p>
            <a:r>
              <a:rPr lang="en-US" sz="2600" dirty="0"/>
              <a:t>A </a:t>
            </a:r>
            <a:r>
              <a:rPr lang="en-US" sz="2600" b="1" dirty="0"/>
              <a:t>microaggression</a:t>
            </a:r>
            <a:r>
              <a:rPr lang="en-US" sz="2600" dirty="0"/>
              <a:t> is a statement, action, or incident regarded as an instance of indirect, subtle, or unintentional discrimination against members of a marginalized group such as a racial or ethnic minority.</a:t>
            </a:r>
          </a:p>
          <a:p>
            <a:pPr lvl="1"/>
            <a:r>
              <a:rPr lang="en-US" dirty="0"/>
              <a:t>Microaggressions are more than just insults, insensitive comments, or generalized jerky behavior. They're something very specific: the kinds of remarks, questions, or actions are painful because they have to do with a person's membership in a group that's discriminated against or subject to stereotypes. </a:t>
            </a:r>
          </a:p>
          <a:p>
            <a:pPr fontAlgn="auto"/>
            <a:r>
              <a:rPr lang="en-US" sz="2600" b="1" dirty="0"/>
              <a:t>Racism </a:t>
            </a:r>
            <a:r>
              <a:rPr lang="en-US" sz="2600" dirty="0"/>
              <a:t>is prejudice, discrimination, or antagonism directed against a person or people on the basis of their membership in a particular racial or ethnic group, typically one that is a minority or marginalized.</a:t>
            </a:r>
          </a:p>
          <a:p>
            <a:pPr lvl="1"/>
            <a:r>
              <a:rPr lang="en-US" dirty="0"/>
              <a:t>Racism is often based on the belief that different races possess distinct characteristics, abilities, or qualities, especially so as to distinguish them as inferior or superior to one another.</a:t>
            </a:r>
          </a:p>
          <a:p>
            <a:endParaRPr lang="en-US" dirty="0"/>
          </a:p>
        </p:txBody>
      </p:sp>
      <p:sp>
        <p:nvSpPr>
          <p:cNvPr id="6" name="TextBox 5">
            <a:extLst>
              <a:ext uri="{FF2B5EF4-FFF2-40B4-BE49-F238E27FC236}">
                <a16:creationId xmlns:a16="http://schemas.microsoft.com/office/drawing/2014/main" id="{18BB022C-842E-468A-AB17-672C3FB9F23B}"/>
              </a:ext>
            </a:extLst>
          </p:cNvPr>
          <p:cNvSpPr txBox="1"/>
          <p:nvPr/>
        </p:nvSpPr>
        <p:spPr>
          <a:xfrm>
            <a:off x="884583" y="5952602"/>
            <a:ext cx="7305260" cy="369332"/>
          </a:xfrm>
          <a:prstGeom prst="rect">
            <a:avLst/>
          </a:prstGeom>
          <a:solidFill>
            <a:srgbClr val="FFFF00"/>
          </a:solidFill>
        </p:spPr>
        <p:txBody>
          <a:bodyPr wrap="square" rtlCol="0">
            <a:spAutoFit/>
          </a:bodyPr>
          <a:lstStyle/>
          <a:p>
            <a:pPr algn="ctr"/>
            <a:r>
              <a:rPr lang="en-US" b="1" dirty="0">
                <a:solidFill>
                  <a:srgbClr val="FF0000"/>
                </a:solidFill>
                <a:latin typeface="Cabrili"/>
              </a:rPr>
              <a:t>Please be respectful of others as they share their experiences.</a:t>
            </a:r>
          </a:p>
        </p:txBody>
      </p:sp>
      <p:sp>
        <p:nvSpPr>
          <p:cNvPr id="2" name="Slide Number Placeholder 1">
            <a:extLst>
              <a:ext uri="{FF2B5EF4-FFF2-40B4-BE49-F238E27FC236}">
                <a16:creationId xmlns:a16="http://schemas.microsoft.com/office/drawing/2014/main" id="{E86F8CB9-888F-7E45-70EA-15567D741D72}"/>
              </a:ext>
            </a:extLst>
          </p:cNvPr>
          <p:cNvSpPr>
            <a:spLocks noGrp="1"/>
          </p:cNvSpPr>
          <p:nvPr>
            <p:ph type="sldNum" sz="quarter" idx="12"/>
          </p:nvPr>
        </p:nvSpPr>
        <p:spPr/>
        <p:txBody>
          <a:bodyPr/>
          <a:lstStyle/>
          <a:p>
            <a:fld id="{92367B23-D481-47B8-9DC9-53041C5CD72C}" type="slidenum">
              <a:rPr lang="en-US" smtClean="0"/>
              <a:t>4</a:t>
            </a:fld>
            <a:endParaRPr lang="en-US" dirty="0"/>
          </a:p>
        </p:txBody>
      </p:sp>
    </p:spTree>
    <p:extLst>
      <p:ext uri="{BB962C8B-B14F-4D97-AF65-F5344CB8AC3E}">
        <p14:creationId xmlns:p14="http://schemas.microsoft.com/office/powerpoint/2010/main" val="1238500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0B622-FC29-436E-91BC-882877439889}"/>
              </a:ext>
            </a:extLst>
          </p:cNvPr>
          <p:cNvSpPr>
            <a:spLocks noGrp="1"/>
          </p:cNvSpPr>
          <p:nvPr>
            <p:ph type="title"/>
          </p:nvPr>
        </p:nvSpPr>
        <p:spPr/>
        <p:txBody>
          <a:bodyPr>
            <a:normAutofit fontScale="90000"/>
          </a:bodyPr>
          <a:lstStyle/>
          <a:p>
            <a:r>
              <a:rPr lang="en-US" b="1" dirty="0"/>
              <a:t>What Do You Know about  Colonel Young Oak Kim?</a:t>
            </a:r>
          </a:p>
        </p:txBody>
      </p:sp>
      <p:graphicFrame>
        <p:nvGraphicFramePr>
          <p:cNvPr id="4" name="Content Placeholder 3">
            <a:extLst>
              <a:ext uri="{FF2B5EF4-FFF2-40B4-BE49-F238E27FC236}">
                <a16:creationId xmlns:a16="http://schemas.microsoft.com/office/drawing/2014/main" id="{849CC207-A0B7-4BE8-AAFB-44BB7E5C7A19}"/>
              </a:ext>
            </a:extLst>
          </p:cNvPr>
          <p:cNvGraphicFramePr>
            <a:graphicFrameLocks noGrp="1"/>
          </p:cNvGraphicFramePr>
          <p:nvPr>
            <p:ph idx="1"/>
            <p:extLst>
              <p:ext uri="{D42A27DB-BD31-4B8C-83A1-F6EECF244321}">
                <p14:modId xmlns:p14="http://schemas.microsoft.com/office/powerpoint/2010/main" val="3371960752"/>
              </p:ext>
            </p:extLst>
          </p:nvPr>
        </p:nvGraphicFramePr>
        <p:xfrm>
          <a:off x="755374" y="2490787"/>
          <a:ext cx="7623315" cy="3323937"/>
        </p:xfrm>
        <a:graphic>
          <a:graphicData uri="http://schemas.openxmlformats.org/drawingml/2006/table">
            <a:tbl>
              <a:tblPr firstRow="1" bandRow="1">
                <a:tableStyleId>{93296810-A885-4BE3-A3E7-6D5BEEA58F35}</a:tableStyleId>
              </a:tblPr>
              <a:tblGrid>
                <a:gridCol w="2541105">
                  <a:extLst>
                    <a:ext uri="{9D8B030D-6E8A-4147-A177-3AD203B41FA5}">
                      <a16:colId xmlns:a16="http://schemas.microsoft.com/office/drawing/2014/main" val="1366467344"/>
                    </a:ext>
                  </a:extLst>
                </a:gridCol>
                <a:gridCol w="2541105">
                  <a:extLst>
                    <a:ext uri="{9D8B030D-6E8A-4147-A177-3AD203B41FA5}">
                      <a16:colId xmlns:a16="http://schemas.microsoft.com/office/drawing/2014/main" val="1753763234"/>
                    </a:ext>
                  </a:extLst>
                </a:gridCol>
                <a:gridCol w="2541105">
                  <a:extLst>
                    <a:ext uri="{9D8B030D-6E8A-4147-A177-3AD203B41FA5}">
                      <a16:colId xmlns:a16="http://schemas.microsoft.com/office/drawing/2014/main" val="2959012629"/>
                    </a:ext>
                  </a:extLst>
                </a:gridCol>
              </a:tblGrid>
              <a:tr h="640039">
                <a:tc>
                  <a:txBody>
                    <a:bodyPr/>
                    <a:lstStyle/>
                    <a:p>
                      <a:pPr algn="ctr"/>
                      <a:r>
                        <a:rPr lang="en-US" sz="3200" dirty="0">
                          <a:latin typeface="Cabrili"/>
                        </a:rPr>
                        <a:t>WHAT WE KNOW</a:t>
                      </a:r>
                    </a:p>
                  </a:txBody>
                  <a:tcPr anchor="ctr"/>
                </a:tc>
                <a:tc>
                  <a:txBody>
                    <a:bodyPr/>
                    <a:lstStyle/>
                    <a:p>
                      <a:pPr algn="ctr"/>
                      <a:r>
                        <a:rPr lang="en-US" sz="3200" dirty="0">
                          <a:latin typeface="Cabrili"/>
                        </a:rPr>
                        <a:t>HOW WE FELT</a:t>
                      </a:r>
                    </a:p>
                  </a:txBody>
                  <a:tcPr anchor="ctr"/>
                </a:tc>
                <a:tc>
                  <a:txBody>
                    <a:bodyPr/>
                    <a:lstStyle/>
                    <a:p>
                      <a:pPr algn="ctr"/>
                      <a:r>
                        <a:rPr lang="en-US" sz="3200" dirty="0">
                          <a:latin typeface="Cabrili"/>
                        </a:rPr>
                        <a:t>WHAT WE LEARNED</a:t>
                      </a:r>
                    </a:p>
                  </a:txBody>
                  <a:tcPr anchor="ctr"/>
                </a:tc>
                <a:extLst>
                  <a:ext uri="{0D108BD9-81ED-4DB2-BD59-A6C34878D82A}">
                    <a16:rowId xmlns:a16="http://schemas.microsoft.com/office/drawing/2014/main" val="3479346307"/>
                  </a:ext>
                </a:extLst>
              </a:tr>
              <a:tr h="2257137">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31546112"/>
                  </a:ext>
                </a:extLst>
              </a:tr>
            </a:tbl>
          </a:graphicData>
        </a:graphic>
      </p:graphicFrame>
      <p:pic>
        <p:nvPicPr>
          <p:cNvPr id="14" name="Picture 13">
            <a:extLst>
              <a:ext uri="{FF2B5EF4-FFF2-40B4-BE49-F238E27FC236}">
                <a16:creationId xmlns:a16="http://schemas.microsoft.com/office/drawing/2014/main" id="{557262ED-D079-43D4-B6D1-54E1F0FBEDBC}"/>
              </a:ext>
            </a:extLst>
          </p:cNvPr>
          <p:cNvPicPr>
            <a:picLocks noChangeAspect="1"/>
          </p:cNvPicPr>
          <p:nvPr/>
        </p:nvPicPr>
        <p:blipFill rotWithShape="1">
          <a:blip r:embed="rId2">
            <a:extLst>
              <a:ext uri="{28A0092B-C50C-407E-A947-70E740481C1C}">
                <a14:useLocalDpi xmlns:a14="http://schemas.microsoft.com/office/drawing/2010/main" val="0"/>
              </a:ext>
            </a:extLst>
          </a:blip>
          <a:srcRect l="2278" t="1" r="49171" b="49602"/>
          <a:stretch/>
        </p:blipFill>
        <p:spPr>
          <a:xfrm>
            <a:off x="3557472" y="3756548"/>
            <a:ext cx="2037522" cy="1831129"/>
          </a:xfrm>
          <a:prstGeom prst="rect">
            <a:avLst/>
          </a:prstGeom>
        </p:spPr>
      </p:pic>
      <p:pic>
        <p:nvPicPr>
          <p:cNvPr id="16" name="Picture 15">
            <a:extLst>
              <a:ext uri="{FF2B5EF4-FFF2-40B4-BE49-F238E27FC236}">
                <a16:creationId xmlns:a16="http://schemas.microsoft.com/office/drawing/2014/main" id="{44FBD5AC-31C0-4B7C-8F28-4BF58B17A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6867" y="3817388"/>
            <a:ext cx="1789906" cy="1770290"/>
          </a:xfrm>
          <a:prstGeom prst="rect">
            <a:avLst/>
          </a:prstGeom>
        </p:spPr>
      </p:pic>
      <p:pic>
        <p:nvPicPr>
          <p:cNvPr id="18" name="Picture 17">
            <a:extLst>
              <a:ext uri="{FF2B5EF4-FFF2-40B4-BE49-F238E27FC236}">
                <a16:creationId xmlns:a16="http://schemas.microsoft.com/office/drawing/2014/main" id="{3FFE56FB-F06C-44C6-8C89-A99FF7366EC7}"/>
              </a:ext>
            </a:extLst>
          </p:cNvPr>
          <p:cNvPicPr>
            <a:picLocks noChangeAspect="1"/>
          </p:cNvPicPr>
          <p:nvPr/>
        </p:nvPicPr>
        <p:blipFill rotWithShape="1">
          <a:blip r:embed="rId4">
            <a:extLst>
              <a:ext uri="{28A0092B-C50C-407E-A947-70E740481C1C}">
                <a14:useLocalDpi xmlns:a14="http://schemas.microsoft.com/office/drawing/2010/main" val="0"/>
              </a:ext>
            </a:extLst>
          </a:blip>
          <a:srcRect r="33719"/>
          <a:stretch/>
        </p:blipFill>
        <p:spPr>
          <a:xfrm>
            <a:off x="6186787" y="3819624"/>
            <a:ext cx="1851419" cy="1773038"/>
          </a:xfrm>
          <a:prstGeom prst="rect">
            <a:avLst/>
          </a:prstGeom>
        </p:spPr>
      </p:pic>
      <p:sp>
        <p:nvSpPr>
          <p:cNvPr id="3" name="Slide Number Placeholder 2">
            <a:extLst>
              <a:ext uri="{FF2B5EF4-FFF2-40B4-BE49-F238E27FC236}">
                <a16:creationId xmlns:a16="http://schemas.microsoft.com/office/drawing/2014/main" id="{42A0839B-7ED5-9779-EDC4-CF7793D74884}"/>
              </a:ext>
            </a:extLst>
          </p:cNvPr>
          <p:cNvSpPr>
            <a:spLocks noGrp="1"/>
          </p:cNvSpPr>
          <p:nvPr>
            <p:ph type="sldNum" sz="quarter" idx="12"/>
          </p:nvPr>
        </p:nvSpPr>
        <p:spPr/>
        <p:txBody>
          <a:bodyPr/>
          <a:lstStyle/>
          <a:p>
            <a:fld id="{92367B23-D481-47B8-9DC9-53041C5CD72C}" type="slidenum">
              <a:rPr lang="en-US" smtClean="0"/>
              <a:t>5</a:t>
            </a:fld>
            <a:endParaRPr lang="en-US" dirty="0"/>
          </a:p>
        </p:txBody>
      </p:sp>
    </p:spTree>
    <p:extLst>
      <p:ext uri="{BB962C8B-B14F-4D97-AF65-F5344CB8AC3E}">
        <p14:creationId xmlns:p14="http://schemas.microsoft.com/office/powerpoint/2010/main" val="3810373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661F5D-2B1E-4E3E-A6F2-492637A6713F}"/>
              </a:ext>
            </a:extLst>
          </p:cNvPr>
          <p:cNvSpPr>
            <a:spLocks noGrp="1"/>
          </p:cNvSpPr>
          <p:nvPr>
            <p:ph type="title"/>
          </p:nvPr>
        </p:nvSpPr>
        <p:spPr/>
        <p:txBody>
          <a:bodyPr>
            <a:normAutofit fontScale="90000"/>
          </a:bodyPr>
          <a:lstStyle/>
          <a:p>
            <a:r>
              <a:rPr lang="en-US" sz="4800" b="1" dirty="0"/>
              <a:t>Young Oak Kim (1919–2006)</a:t>
            </a:r>
          </a:p>
        </p:txBody>
      </p:sp>
      <p:pic>
        <p:nvPicPr>
          <p:cNvPr id="23" name="Picture 22">
            <a:extLst>
              <a:ext uri="{FF2B5EF4-FFF2-40B4-BE49-F238E27FC236}">
                <a16:creationId xmlns:a16="http://schemas.microsoft.com/office/drawing/2014/main" id="{962A2A40-537B-4464-8267-0B48431ACA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334" y="2884361"/>
            <a:ext cx="2202746" cy="2407653"/>
          </a:xfrm>
          <a:prstGeom prst="rect">
            <a:avLst/>
          </a:prstGeom>
        </p:spPr>
      </p:pic>
      <p:sp>
        <p:nvSpPr>
          <p:cNvPr id="28" name="TextBox 27">
            <a:extLst>
              <a:ext uri="{FF2B5EF4-FFF2-40B4-BE49-F238E27FC236}">
                <a16:creationId xmlns:a16="http://schemas.microsoft.com/office/drawing/2014/main" id="{41E61945-CE08-4059-84F3-5C07AAF8064F}"/>
              </a:ext>
            </a:extLst>
          </p:cNvPr>
          <p:cNvSpPr txBox="1"/>
          <p:nvPr/>
        </p:nvSpPr>
        <p:spPr>
          <a:xfrm>
            <a:off x="4015307" y="3075746"/>
            <a:ext cx="4161131" cy="1754326"/>
          </a:xfrm>
          <a:prstGeom prst="rect">
            <a:avLst/>
          </a:prstGeom>
          <a:solidFill>
            <a:srgbClr val="FFFF00"/>
          </a:solidFill>
        </p:spPr>
        <p:txBody>
          <a:bodyPr wrap="square" rtlCol="0">
            <a:spAutoFit/>
          </a:bodyPr>
          <a:lstStyle/>
          <a:p>
            <a:pPr algn="ctr"/>
            <a:r>
              <a:rPr lang="en-US" sz="3600" dirty="0">
                <a:latin typeface="Cabrili"/>
              </a:rPr>
              <a:t>What does this image tell you about </a:t>
            </a:r>
          </a:p>
          <a:p>
            <a:pPr algn="ctr"/>
            <a:r>
              <a:rPr lang="en-US" sz="3600" dirty="0">
                <a:latin typeface="Cabrili"/>
              </a:rPr>
              <a:t>Young Oak Kim?</a:t>
            </a:r>
          </a:p>
        </p:txBody>
      </p:sp>
      <p:sp>
        <p:nvSpPr>
          <p:cNvPr id="2" name="TextBox 1">
            <a:extLst>
              <a:ext uri="{FF2B5EF4-FFF2-40B4-BE49-F238E27FC236}">
                <a16:creationId xmlns:a16="http://schemas.microsoft.com/office/drawing/2014/main" id="{2F818EC9-B766-48F5-8528-26FF2AA6DAF3}"/>
              </a:ext>
            </a:extLst>
          </p:cNvPr>
          <p:cNvSpPr txBox="1"/>
          <p:nvPr/>
        </p:nvSpPr>
        <p:spPr>
          <a:xfrm>
            <a:off x="1445376" y="5331168"/>
            <a:ext cx="2202746" cy="646331"/>
          </a:xfrm>
          <a:prstGeom prst="rect">
            <a:avLst/>
          </a:prstGeom>
          <a:noFill/>
        </p:spPr>
        <p:txBody>
          <a:bodyPr wrap="square" rtlCol="0">
            <a:spAutoFit/>
          </a:bodyPr>
          <a:lstStyle/>
          <a:p>
            <a:r>
              <a:rPr lang="en-US" i="1" dirty="0"/>
              <a:t>Young Oak Kim </a:t>
            </a:r>
            <a:br>
              <a:rPr lang="en-US" i="1" dirty="0"/>
            </a:br>
            <a:r>
              <a:rPr lang="en-US" i="1" dirty="0"/>
              <a:t>Source: Wikipedia</a:t>
            </a:r>
          </a:p>
        </p:txBody>
      </p:sp>
      <p:sp>
        <p:nvSpPr>
          <p:cNvPr id="3" name="Slide Number Placeholder 2">
            <a:extLst>
              <a:ext uri="{FF2B5EF4-FFF2-40B4-BE49-F238E27FC236}">
                <a16:creationId xmlns:a16="http://schemas.microsoft.com/office/drawing/2014/main" id="{AE1DCDCD-2398-4C4F-97B4-1753EAB64665}"/>
              </a:ext>
            </a:extLst>
          </p:cNvPr>
          <p:cNvSpPr>
            <a:spLocks noGrp="1"/>
          </p:cNvSpPr>
          <p:nvPr>
            <p:ph type="sldNum" sz="quarter" idx="12"/>
          </p:nvPr>
        </p:nvSpPr>
        <p:spPr/>
        <p:txBody>
          <a:bodyPr/>
          <a:lstStyle/>
          <a:p>
            <a:fld id="{92367B23-D481-47B8-9DC9-53041C5CD72C}" type="slidenum">
              <a:rPr lang="en-US" smtClean="0"/>
              <a:t>6</a:t>
            </a:fld>
            <a:endParaRPr lang="en-US" dirty="0"/>
          </a:p>
        </p:txBody>
      </p:sp>
    </p:spTree>
    <p:extLst>
      <p:ext uri="{BB962C8B-B14F-4D97-AF65-F5344CB8AC3E}">
        <p14:creationId xmlns:p14="http://schemas.microsoft.com/office/powerpoint/2010/main" val="3932864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FB167-F16E-4984-9C33-564D453113F2}"/>
              </a:ext>
            </a:extLst>
          </p:cNvPr>
          <p:cNvSpPr>
            <a:spLocks noGrp="1"/>
          </p:cNvSpPr>
          <p:nvPr>
            <p:ph type="title"/>
          </p:nvPr>
        </p:nvSpPr>
        <p:spPr/>
        <p:txBody>
          <a:bodyPr/>
          <a:lstStyle/>
          <a:p>
            <a:r>
              <a:rPr lang="en-US" b="1" dirty="0"/>
              <a:t>Who Was Young Oak Kim?</a:t>
            </a:r>
          </a:p>
        </p:txBody>
      </p:sp>
      <p:sp>
        <p:nvSpPr>
          <p:cNvPr id="3" name="Content Placeholder 2">
            <a:extLst>
              <a:ext uri="{FF2B5EF4-FFF2-40B4-BE49-F238E27FC236}">
                <a16:creationId xmlns:a16="http://schemas.microsoft.com/office/drawing/2014/main" id="{ADC40789-8696-49B8-8312-93901326DB8A}"/>
              </a:ext>
            </a:extLst>
          </p:cNvPr>
          <p:cNvSpPr>
            <a:spLocks noGrp="1"/>
          </p:cNvSpPr>
          <p:nvPr>
            <p:ph idx="1"/>
          </p:nvPr>
        </p:nvSpPr>
        <p:spPr>
          <a:xfrm>
            <a:off x="695739" y="2464903"/>
            <a:ext cx="7792278" cy="3846445"/>
          </a:xfrm>
        </p:spPr>
        <p:txBody>
          <a:bodyPr>
            <a:normAutofit fontScale="62500" lnSpcReduction="20000"/>
          </a:bodyPr>
          <a:lstStyle/>
          <a:p>
            <a:r>
              <a:rPr lang="en-US" dirty="0"/>
              <a:t>Young Oak Kim was born in 1919 and died in 2005.</a:t>
            </a:r>
          </a:p>
          <a:p>
            <a:r>
              <a:rPr lang="en-US" dirty="0"/>
              <a:t>Kim was a </a:t>
            </a:r>
            <a:r>
              <a:rPr lang="en-US" b="1" dirty="0"/>
              <a:t>U.S. army officer </a:t>
            </a:r>
            <a:r>
              <a:rPr lang="en-US" dirty="0"/>
              <a:t>during World War II and the Korean War and a civic leader and humanitarian. </a:t>
            </a:r>
          </a:p>
          <a:p>
            <a:r>
              <a:rPr lang="en-US" dirty="0"/>
              <a:t>He was a member of the </a:t>
            </a:r>
            <a:r>
              <a:rPr lang="en-US" b="1" dirty="0"/>
              <a:t>U.S. 100th Infantry Battalion and 442nd Regimental Combat Team</a:t>
            </a:r>
            <a:r>
              <a:rPr lang="en-US" dirty="0"/>
              <a:t> and a combat leader in Italy and France during World War II. </a:t>
            </a:r>
          </a:p>
          <a:p>
            <a:r>
              <a:rPr lang="en-US" dirty="0"/>
              <a:t>He was awarded </a:t>
            </a:r>
            <a:r>
              <a:rPr lang="en-US" b="1" dirty="0"/>
              <a:t>19 medals</a:t>
            </a:r>
            <a:r>
              <a:rPr lang="en-US" dirty="0"/>
              <a:t>, including the </a:t>
            </a:r>
            <a:r>
              <a:rPr lang="en-US" b="1" dirty="0"/>
              <a:t>Distinguished Service Cross, two Silver Stars, two Bronze Stars, three Purple Hearts, a Bronze Medal of Military Valor, a Légion d'honneur, a Croix de guerre</a:t>
            </a:r>
            <a:r>
              <a:rPr lang="en-US" dirty="0"/>
              <a:t>, and (posthumously) the </a:t>
            </a:r>
            <a:r>
              <a:rPr lang="en-US" b="1" dirty="0"/>
              <a:t>Korean Taeguk Cordon of the Order of Military Merit</a:t>
            </a:r>
            <a:r>
              <a:rPr lang="en-US" dirty="0"/>
              <a:t>. </a:t>
            </a:r>
          </a:p>
          <a:p>
            <a:r>
              <a:rPr lang="en-US" dirty="0"/>
              <a:t>After his military career, Kim dedicated his life to public service and was an active founder and leader of several nonprofit organizations for underserved communities throughout Southern California. </a:t>
            </a:r>
          </a:p>
          <a:p>
            <a:r>
              <a:rPr lang="en-US" dirty="0"/>
              <a:t>In May 2016, members of the Congressional Asian Pacific American Caucus held a press conference, organized by the Council of Korean Americans, to call on President Barack Obama to posthumously award Kim the nation’s highest civilian honor, the </a:t>
            </a:r>
            <a:r>
              <a:rPr lang="en-US" b="1" dirty="0"/>
              <a:t>Presidential Medal of Freedom.</a:t>
            </a:r>
          </a:p>
        </p:txBody>
      </p:sp>
      <p:sp>
        <p:nvSpPr>
          <p:cNvPr id="4" name="Slide Number Placeholder 3">
            <a:extLst>
              <a:ext uri="{FF2B5EF4-FFF2-40B4-BE49-F238E27FC236}">
                <a16:creationId xmlns:a16="http://schemas.microsoft.com/office/drawing/2014/main" id="{A2142421-4C97-C8C2-E8A6-F6374E6AD926}"/>
              </a:ext>
            </a:extLst>
          </p:cNvPr>
          <p:cNvSpPr>
            <a:spLocks noGrp="1"/>
          </p:cNvSpPr>
          <p:nvPr>
            <p:ph type="sldNum" sz="quarter" idx="12"/>
          </p:nvPr>
        </p:nvSpPr>
        <p:spPr/>
        <p:txBody>
          <a:bodyPr/>
          <a:lstStyle/>
          <a:p>
            <a:fld id="{92367B23-D481-47B8-9DC9-53041C5CD72C}" type="slidenum">
              <a:rPr lang="en-US" smtClean="0"/>
              <a:t>7</a:t>
            </a:fld>
            <a:endParaRPr lang="en-US" dirty="0"/>
          </a:p>
        </p:txBody>
      </p:sp>
    </p:spTree>
    <p:extLst>
      <p:ext uri="{BB962C8B-B14F-4D97-AF65-F5344CB8AC3E}">
        <p14:creationId xmlns:p14="http://schemas.microsoft.com/office/powerpoint/2010/main" val="3512378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65E07-F282-4ADC-BC43-42259F7A88D0}"/>
              </a:ext>
            </a:extLst>
          </p:cNvPr>
          <p:cNvSpPr>
            <a:spLocks noGrp="1"/>
          </p:cNvSpPr>
          <p:nvPr>
            <p:ph type="title"/>
          </p:nvPr>
        </p:nvSpPr>
        <p:spPr/>
        <p:txBody>
          <a:bodyPr>
            <a:normAutofit/>
          </a:bodyPr>
          <a:lstStyle/>
          <a:p>
            <a:r>
              <a:rPr lang="en-US" sz="3200" b="1" dirty="0"/>
              <a:t>Examples of Young Oak Kim’s Legacy</a:t>
            </a:r>
          </a:p>
        </p:txBody>
      </p:sp>
      <p:sp>
        <p:nvSpPr>
          <p:cNvPr id="3" name="Content Placeholder 2">
            <a:extLst>
              <a:ext uri="{FF2B5EF4-FFF2-40B4-BE49-F238E27FC236}">
                <a16:creationId xmlns:a16="http://schemas.microsoft.com/office/drawing/2014/main" id="{D2737A3C-9EBF-4949-BF55-03A2566BBED0}"/>
              </a:ext>
            </a:extLst>
          </p:cNvPr>
          <p:cNvSpPr>
            <a:spLocks noGrp="1"/>
          </p:cNvSpPr>
          <p:nvPr>
            <p:ph idx="1"/>
          </p:nvPr>
        </p:nvSpPr>
        <p:spPr>
          <a:xfrm>
            <a:off x="705678" y="2415209"/>
            <a:ext cx="7732643" cy="3816625"/>
          </a:xfrm>
        </p:spPr>
        <p:txBody>
          <a:bodyPr>
            <a:normAutofit fontScale="55000" lnSpcReduction="20000"/>
          </a:bodyPr>
          <a:lstStyle/>
          <a:p>
            <a:r>
              <a:rPr lang="en-US" dirty="0"/>
              <a:t>In 1975, he helped found the </a:t>
            </a:r>
            <a:r>
              <a:rPr lang="en-US" b="1" dirty="0"/>
              <a:t>Korean Youth and Cultural Center</a:t>
            </a:r>
            <a:r>
              <a:rPr lang="en-US" dirty="0"/>
              <a:t>, now known as the </a:t>
            </a:r>
            <a:r>
              <a:rPr lang="en-US" b="1" dirty="0"/>
              <a:t>Koreatown Youth and Community Center</a:t>
            </a:r>
            <a:r>
              <a:rPr lang="en-US" dirty="0"/>
              <a:t>, which helps over 11,000 immigrants from Asia and Latin America each year.</a:t>
            </a:r>
          </a:p>
          <a:p>
            <a:r>
              <a:rPr lang="en-US" dirty="0"/>
              <a:t>Kim further served the Korean American community as a founding member of the Korean American Coalition (KAC) from 1985 to 2005.</a:t>
            </a:r>
          </a:p>
          <a:p>
            <a:r>
              <a:rPr lang="en-US" dirty="0"/>
              <a:t>In 1986, Kim co-founded the </a:t>
            </a:r>
            <a:r>
              <a:rPr lang="en-US" b="1" dirty="0"/>
              <a:t>Korean Health, Education, Information, and Referral Center</a:t>
            </a:r>
            <a:r>
              <a:rPr lang="en-US" dirty="0"/>
              <a:t> to provide new, uninformed immigrants with the health care information and services that they are entitled to receive by law in America. </a:t>
            </a:r>
          </a:p>
          <a:p>
            <a:r>
              <a:rPr lang="en-US" dirty="0"/>
              <a:t>From 1989 until 2005, he served as </a:t>
            </a:r>
            <a:r>
              <a:rPr lang="en-US" b="1" dirty="0"/>
              <a:t>Chair of 100th/442nd/MIS Memorial Foundation</a:t>
            </a:r>
            <a:r>
              <a:rPr lang="en-US" dirty="0"/>
              <a:t>, a veteran’s association of Japanese American soldiers who fought during World War II. Under his leadership, the organization worked directly with teachers and provided them with lesson plans to tell students the story of these Army units and cultivate a sentiment of national pride and respect in schools throughout the U.S. </a:t>
            </a:r>
          </a:p>
          <a:p>
            <a:r>
              <a:rPr lang="en-US" dirty="0"/>
              <a:t>Kim also co-founded other organizations that continue to educate the public: the </a:t>
            </a:r>
            <a:r>
              <a:rPr lang="en-US" b="1" dirty="0"/>
              <a:t>Go For Broke Monument, </a:t>
            </a:r>
            <a:r>
              <a:rPr lang="en-US" dirty="0"/>
              <a:t>the</a:t>
            </a:r>
            <a:r>
              <a:rPr lang="en-US" b="1" dirty="0"/>
              <a:t> Go For Broke Educational Foundation, </a:t>
            </a:r>
            <a:r>
              <a:rPr lang="en-US" dirty="0"/>
              <a:t>and the</a:t>
            </a:r>
            <a:r>
              <a:rPr lang="en-US" b="1" dirty="0"/>
              <a:t> Japanese American National Museum</a:t>
            </a:r>
            <a:r>
              <a:rPr lang="en-US" dirty="0"/>
              <a:t>.</a:t>
            </a:r>
          </a:p>
          <a:p>
            <a:r>
              <a:rPr lang="en-US" dirty="0"/>
              <a:t>In 2008, a newly opened middle school in Los Angeles' fourth local district was named </a:t>
            </a:r>
            <a:r>
              <a:rPr lang="en-US" b="1" dirty="0"/>
              <a:t>Young Oak Kim Academy.</a:t>
            </a:r>
          </a:p>
          <a:p>
            <a:r>
              <a:rPr lang="en-US" dirty="0"/>
              <a:t>In 2010, the </a:t>
            </a:r>
            <a:r>
              <a:rPr lang="en-US" b="1" dirty="0"/>
              <a:t>Young Oak Kim Center for Korean American Studies </a:t>
            </a:r>
            <a:r>
              <a:rPr lang="en-US" dirty="0"/>
              <a:t>opened at the University of California, Riverside.</a:t>
            </a:r>
          </a:p>
        </p:txBody>
      </p:sp>
      <p:sp>
        <p:nvSpPr>
          <p:cNvPr id="4" name="Slide Number Placeholder 3">
            <a:extLst>
              <a:ext uri="{FF2B5EF4-FFF2-40B4-BE49-F238E27FC236}">
                <a16:creationId xmlns:a16="http://schemas.microsoft.com/office/drawing/2014/main" id="{9CE851E4-659F-6B6E-4A9F-ADCAB50FDCC3}"/>
              </a:ext>
            </a:extLst>
          </p:cNvPr>
          <p:cNvSpPr>
            <a:spLocks noGrp="1"/>
          </p:cNvSpPr>
          <p:nvPr>
            <p:ph type="sldNum" sz="quarter" idx="12"/>
          </p:nvPr>
        </p:nvSpPr>
        <p:spPr/>
        <p:txBody>
          <a:bodyPr/>
          <a:lstStyle/>
          <a:p>
            <a:fld id="{92367B23-D481-47B8-9DC9-53041C5CD72C}" type="slidenum">
              <a:rPr lang="en-US" smtClean="0"/>
              <a:t>8</a:t>
            </a:fld>
            <a:endParaRPr lang="en-US" dirty="0"/>
          </a:p>
        </p:txBody>
      </p:sp>
    </p:spTree>
    <p:extLst>
      <p:ext uri="{BB962C8B-B14F-4D97-AF65-F5344CB8AC3E}">
        <p14:creationId xmlns:p14="http://schemas.microsoft.com/office/powerpoint/2010/main" val="331258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4573-2F8C-4149-907F-6AFBA8853BD4}"/>
              </a:ext>
            </a:extLst>
          </p:cNvPr>
          <p:cNvSpPr>
            <a:spLocks noGrp="1"/>
          </p:cNvSpPr>
          <p:nvPr>
            <p:ph type="title"/>
          </p:nvPr>
        </p:nvSpPr>
        <p:spPr/>
        <p:txBody>
          <a:bodyPr/>
          <a:lstStyle/>
          <a:p>
            <a:r>
              <a:rPr lang="en-US" b="1" dirty="0"/>
              <a:t>As You View/Read . . . </a:t>
            </a:r>
          </a:p>
        </p:txBody>
      </p:sp>
      <p:sp>
        <p:nvSpPr>
          <p:cNvPr id="3" name="Content Placeholder 2">
            <a:extLst>
              <a:ext uri="{FF2B5EF4-FFF2-40B4-BE49-F238E27FC236}">
                <a16:creationId xmlns:a16="http://schemas.microsoft.com/office/drawing/2014/main" id="{3E7407CE-1B92-49FB-80C9-B3449AA8B835}"/>
              </a:ext>
            </a:extLst>
          </p:cNvPr>
          <p:cNvSpPr>
            <a:spLocks noGrp="1"/>
          </p:cNvSpPr>
          <p:nvPr>
            <p:ph idx="1"/>
          </p:nvPr>
        </p:nvSpPr>
        <p:spPr>
          <a:xfrm>
            <a:off x="759255" y="2633870"/>
            <a:ext cx="3226336" cy="3301262"/>
          </a:xfrm>
        </p:spPr>
        <p:txBody>
          <a:bodyPr>
            <a:normAutofit lnSpcReduction="10000"/>
          </a:bodyPr>
          <a:lstStyle/>
          <a:p>
            <a:pPr marL="0" indent="0">
              <a:buNone/>
            </a:pPr>
            <a:r>
              <a:rPr lang="en-US" sz="3200" dirty="0"/>
              <a:t>Take notes about moments where Kim encountered racism or microaggressions. How did he respond?</a:t>
            </a:r>
          </a:p>
        </p:txBody>
      </p:sp>
      <p:pic>
        <p:nvPicPr>
          <p:cNvPr id="5" name="Picture 4">
            <a:extLst>
              <a:ext uri="{FF2B5EF4-FFF2-40B4-BE49-F238E27FC236}">
                <a16:creationId xmlns:a16="http://schemas.microsoft.com/office/drawing/2014/main" id="{9434E3AB-BA4A-4A14-BDED-FCD6F4A299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4925" y="2490135"/>
            <a:ext cx="4299820" cy="3224865"/>
          </a:xfrm>
          <a:prstGeom prst="rect">
            <a:avLst/>
          </a:prstGeom>
        </p:spPr>
      </p:pic>
      <p:sp>
        <p:nvSpPr>
          <p:cNvPr id="6" name="Rectangle 5">
            <a:extLst>
              <a:ext uri="{FF2B5EF4-FFF2-40B4-BE49-F238E27FC236}">
                <a16:creationId xmlns:a16="http://schemas.microsoft.com/office/drawing/2014/main" id="{6B6C50CA-D63E-47E1-9B6C-1095E3B8D827}"/>
              </a:ext>
            </a:extLst>
          </p:cNvPr>
          <p:cNvSpPr/>
          <p:nvPr/>
        </p:nvSpPr>
        <p:spPr>
          <a:xfrm>
            <a:off x="4899994" y="5750466"/>
            <a:ext cx="2817189" cy="369332"/>
          </a:xfrm>
          <a:prstGeom prst="rect">
            <a:avLst/>
          </a:prstGeom>
        </p:spPr>
        <p:txBody>
          <a:bodyPr wrap="square">
            <a:spAutoFit/>
          </a:bodyPr>
          <a:lstStyle/>
          <a:p>
            <a:pPr algn="ctr"/>
            <a:r>
              <a:rPr lang="en-US" b="1" dirty="0">
                <a:solidFill>
                  <a:srgbClr val="0070C0"/>
                </a:solidFill>
                <a:hlinkClick r:id="rId3">
                  <a:extLst>
                    <a:ext uri="{A12FA001-AC4F-418D-AE19-62706E023703}">
                      <ahyp:hlinkClr xmlns:ahyp="http://schemas.microsoft.com/office/drawing/2018/hyperlinkcolor" val="tx"/>
                    </a:ext>
                  </a:extLst>
                </a:hlinkClick>
              </a:rPr>
              <a:t>From Microaggressions</a:t>
            </a:r>
            <a:endParaRPr lang="en-US" b="1" dirty="0">
              <a:solidFill>
                <a:srgbClr val="0070C0"/>
              </a:solidFill>
            </a:endParaRPr>
          </a:p>
        </p:txBody>
      </p:sp>
      <p:sp>
        <p:nvSpPr>
          <p:cNvPr id="4" name="Slide Number Placeholder 3">
            <a:extLst>
              <a:ext uri="{FF2B5EF4-FFF2-40B4-BE49-F238E27FC236}">
                <a16:creationId xmlns:a16="http://schemas.microsoft.com/office/drawing/2014/main" id="{B586947E-BD23-A2EC-D3AC-E42B2EB1DE7D}"/>
              </a:ext>
            </a:extLst>
          </p:cNvPr>
          <p:cNvSpPr>
            <a:spLocks noGrp="1"/>
          </p:cNvSpPr>
          <p:nvPr>
            <p:ph type="sldNum" sz="quarter" idx="12"/>
          </p:nvPr>
        </p:nvSpPr>
        <p:spPr/>
        <p:txBody>
          <a:bodyPr/>
          <a:lstStyle/>
          <a:p>
            <a:fld id="{92367B23-D481-47B8-9DC9-53041C5CD72C}" type="slidenum">
              <a:rPr lang="en-US" smtClean="0"/>
              <a:t>9</a:t>
            </a:fld>
            <a:endParaRPr lang="en-US" dirty="0"/>
          </a:p>
        </p:txBody>
      </p:sp>
    </p:spTree>
    <p:extLst>
      <p:ext uri="{BB962C8B-B14F-4D97-AF65-F5344CB8AC3E}">
        <p14:creationId xmlns:p14="http://schemas.microsoft.com/office/powerpoint/2010/main" val="32774760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42687</TotalTime>
  <Words>2926</Words>
  <Application>Microsoft Office PowerPoint</Application>
  <PresentationFormat>On-screen Show (4:3)</PresentationFormat>
  <Paragraphs>260</Paragraphs>
  <Slides>34</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34</vt:i4>
      </vt:variant>
    </vt:vector>
  </HeadingPairs>
  <TitlesOfParts>
    <vt:vector size="51" baseType="lpstr">
      <vt:lpstr>Cabrili</vt:lpstr>
      <vt:lpstr>Dotum</vt:lpstr>
      <vt:lpstr>Abadi Extra Light</vt:lpstr>
      <vt:lpstr>Arial</vt:lpstr>
      <vt:lpstr>Arial Black</vt:lpstr>
      <vt:lpstr>Bahnschrift Condensed</vt:lpstr>
      <vt:lpstr>Berlin Sans FB</vt:lpstr>
      <vt:lpstr>Bodoni MT Condensed</vt:lpstr>
      <vt:lpstr>Broadway</vt:lpstr>
      <vt:lpstr>Calibri</vt:lpstr>
      <vt:lpstr>Castellar</vt:lpstr>
      <vt:lpstr>Cooper Black</vt:lpstr>
      <vt:lpstr>Garamond</vt:lpstr>
      <vt:lpstr>Kristen ITC</vt:lpstr>
      <vt:lpstr>Symbol</vt:lpstr>
      <vt:lpstr>Tw Cen MT Condensed Extra Bold</vt:lpstr>
      <vt:lpstr>Organic</vt:lpstr>
      <vt:lpstr>Lesson 5</vt:lpstr>
      <vt:lpstr>Lesson 5.1</vt:lpstr>
      <vt:lpstr>Activity 5.1 Discussion Questions</vt:lpstr>
      <vt:lpstr>How Have You Encountered Racism or Microaggressions?</vt:lpstr>
      <vt:lpstr>What Do You Know about  Colonel Young Oak Kim?</vt:lpstr>
      <vt:lpstr>Young Oak Kim (1919–2006)</vt:lpstr>
      <vt:lpstr>Who Was Young Oak Kim?</vt:lpstr>
      <vt:lpstr>Examples of Young Oak Kim’s Legacy</vt:lpstr>
      <vt:lpstr>As You View/Read . . . </vt:lpstr>
      <vt:lpstr>Think/Write/Pair Share/Group Share How Did Young Oak Kim Combat Racism?</vt:lpstr>
      <vt:lpstr>Tips for Responding to Microaggressions</vt:lpstr>
      <vt:lpstr>Lesson 5.2</vt:lpstr>
      <vt:lpstr>Lesson 5.2 Discussion Questions</vt:lpstr>
      <vt:lpstr>What Is a Hero? How Is Amadeus Cho a Superhero? What Real-Life Heroes Can You Name?</vt:lpstr>
      <vt:lpstr>What Is an Unsung Hero?</vt:lpstr>
      <vt:lpstr> Unsung Hero: The Story of  Colonel Young Oak Kim</vt:lpstr>
      <vt:lpstr>Activity 5.2</vt:lpstr>
      <vt:lpstr>Lesson 5 Assessments</vt:lpstr>
      <vt:lpstr>What Is an Argumentative Essay?</vt:lpstr>
      <vt:lpstr>Parts of the Argumentative Essay</vt:lpstr>
      <vt:lpstr>How to Construct an Argument</vt:lpstr>
      <vt:lpstr>The Claim</vt:lpstr>
      <vt:lpstr>Support</vt:lpstr>
      <vt:lpstr>Warrants</vt:lpstr>
      <vt:lpstr>Additional Elements that Strengthen an Argument</vt:lpstr>
      <vt:lpstr>PowerPoint Presentation</vt:lpstr>
      <vt:lpstr>Compose an Argumentative Essay</vt:lpstr>
      <vt:lpstr>THE WRITING PROCESS</vt:lpstr>
      <vt:lpstr>Determine Your Claim</vt:lpstr>
      <vt:lpstr>Outline Your Argument</vt:lpstr>
      <vt:lpstr>Compose First Draft</vt:lpstr>
      <vt:lpstr>Peer Review</vt:lpstr>
      <vt:lpstr>Finalize Your Essay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26</dc:title>
  <dc:creator>Costa, Victoria</dc:creator>
  <cp:lastModifiedBy>Cho, Grace</cp:lastModifiedBy>
  <cp:revision>108</cp:revision>
  <cp:lastPrinted>2022-04-06T17:42:25Z</cp:lastPrinted>
  <dcterms:created xsi:type="dcterms:W3CDTF">2021-09-28T14:21:12Z</dcterms:created>
  <dcterms:modified xsi:type="dcterms:W3CDTF">2024-01-25T01:23:45Z</dcterms:modified>
</cp:coreProperties>
</file>