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8"/>
  </p:notesMasterIdLst>
  <p:handoutMasterIdLst>
    <p:handoutMasterId r:id="rId29"/>
  </p:handoutMasterIdLst>
  <p:sldIdLst>
    <p:sldId id="256" r:id="rId2"/>
    <p:sldId id="259" r:id="rId3"/>
    <p:sldId id="264" r:id="rId4"/>
    <p:sldId id="282" r:id="rId5"/>
    <p:sldId id="277" r:id="rId6"/>
    <p:sldId id="298" r:id="rId7"/>
    <p:sldId id="278" r:id="rId8"/>
    <p:sldId id="280" r:id="rId9"/>
    <p:sldId id="281" r:id="rId10"/>
    <p:sldId id="279" r:id="rId11"/>
    <p:sldId id="299" r:id="rId12"/>
    <p:sldId id="289" r:id="rId13"/>
    <p:sldId id="267" r:id="rId14"/>
    <p:sldId id="272" r:id="rId15"/>
    <p:sldId id="283" r:id="rId16"/>
    <p:sldId id="284" r:id="rId17"/>
    <p:sldId id="274" r:id="rId18"/>
    <p:sldId id="285" r:id="rId19"/>
    <p:sldId id="286" r:id="rId20"/>
    <p:sldId id="288" r:id="rId21"/>
    <p:sldId id="292" r:id="rId22"/>
    <p:sldId id="297" r:id="rId23"/>
    <p:sldId id="296" r:id="rId24"/>
    <p:sldId id="293" r:id="rId25"/>
    <p:sldId id="294" r:id="rId26"/>
    <p:sldId id="295" r:id="rId27"/>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CCFFFF"/>
    <a:srgbClr val="FFCCCC"/>
    <a:srgbClr val="CC99FF"/>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89" autoAdjust="0"/>
    <p:restoredTop sz="94662"/>
  </p:normalViewPr>
  <p:slideViewPr>
    <p:cSldViewPr snapToGrid="0">
      <p:cViewPr varScale="1">
        <p:scale>
          <a:sx n="152" d="100"/>
          <a:sy n="152" d="100"/>
        </p:scale>
        <p:origin x="1888" y="108"/>
      </p:cViewPr>
      <p:guideLst/>
    </p:cSldViewPr>
  </p:slideViewPr>
  <p:notesTextViewPr>
    <p:cViewPr>
      <p:scale>
        <a:sx n="1" d="1"/>
        <a:sy n="1" d="1"/>
      </p:scale>
      <p:origin x="0" y="0"/>
    </p:cViewPr>
  </p:notesText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EAEB8A-C214-47F9-B286-22477033E814}"/>
              </a:ext>
            </a:extLst>
          </p:cNvPr>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9288EB3-2B98-403C-822A-3862267FD8DF}"/>
              </a:ext>
            </a:extLst>
          </p:cNvPr>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EBCD34B3-DCCC-4977-AC69-F15B4A0B3948}" type="datetimeFigureOut">
              <a:rPr lang="en-US" smtClean="0"/>
              <a:t>1/21/2024</a:t>
            </a:fld>
            <a:endParaRPr lang="en-US"/>
          </a:p>
        </p:txBody>
      </p:sp>
      <p:sp>
        <p:nvSpPr>
          <p:cNvPr id="4" name="Footer Placeholder 3">
            <a:extLst>
              <a:ext uri="{FF2B5EF4-FFF2-40B4-BE49-F238E27FC236}">
                <a16:creationId xmlns:a16="http://schemas.microsoft.com/office/drawing/2014/main" id="{A035BA47-E130-4D0B-AF14-42640C7622D2}"/>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5D7D7EF-E06A-446C-A934-B9FD97BCAEA8}"/>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46E41042-21B7-4BB4-9E48-D230D9354739}" type="slidenum">
              <a:rPr lang="en-US" smtClean="0"/>
              <a:t>‹#›</a:t>
            </a:fld>
            <a:endParaRPr lang="en-US"/>
          </a:p>
        </p:txBody>
      </p:sp>
    </p:spTree>
    <p:extLst>
      <p:ext uri="{BB962C8B-B14F-4D97-AF65-F5344CB8AC3E}">
        <p14:creationId xmlns:p14="http://schemas.microsoft.com/office/powerpoint/2010/main" val="214345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180" y="0"/>
            <a:ext cx="4160937" cy="366486"/>
          </a:xfrm>
          <a:prstGeom prst="rect">
            <a:avLst/>
          </a:prstGeom>
        </p:spPr>
        <p:txBody>
          <a:bodyPr vert="horz" lIns="91440" tIns="45720" rIns="91440" bIns="45720" rtlCol="0"/>
          <a:lstStyle>
            <a:lvl1pPr algn="r">
              <a:defRPr sz="1200"/>
            </a:lvl1pPr>
          </a:lstStyle>
          <a:p>
            <a:fld id="{FAB36FE1-E188-4085-9932-ED092F127D7B}" type="datetimeFigureOut">
              <a:rPr lang="en-US" smtClean="0"/>
              <a:t>1/21/2024</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538" y="3520924"/>
            <a:ext cx="7680127" cy="287987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180" y="6948715"/>
            <a:ext cx="4160937" cy="366485"/>
          </a:xfrm>
          <a:prstGeom prst="rect">
            <a:avLst/>
          </a:prstGeom>
        </p:spPr>
        <p:txBody>
          <a:bodyPr vert="horz" lIns="91440" tIns="45720" rIns="91440" bIns="45720" rtlCol="0" anchor="b"/>
          <a:lstStyle>
            <a:lvl1pPr algn="r">
              <a:defRPr sz="1200"/>
            </a:lvl1pPr>
          </a:lstStyle>
          <a:p>
            <a:fld id="{8114509C-4948-41FE-BB5A-185AE206B092}" type="slidenum">
              <a:rPr lang="en-US" smtClean="0"/>
              <a:t>‹#›</a:t>
            </a:fld>
            <a:endParaRPr lang="en-US"/>
          </a:p>
        </p:txBody>
      </p:sp>
    </p:spTree>
    <p:extLst>
      <p:ext uri="{BB962C8B-B14F-4D97-AF65-F5344CB8AC3E}">
        <p14:creationId xmlns:p14="http://schemas.microsoft.com/office/powerpoint/2010/main" val="48057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4509C-4948-41FE-BB5A-185AE206B092}" type="slidenum">
              <a:rPr lang="en-US" smtClean="0"/>
              <a:t>5</a:t>
            </a:fld>
            <a:endParaRPr lang="en-US"/>
          </a:p>
        </p:txBody>
      </p:sp>
    </p:spTree>
    <p:extLst>
      <p:ext uri="{BB962C8B-B14F-4D97-AF65-F5344CB8AC3E}">
        <p14:creationId xmlns:p14="http://schemas.microsoft.com/office/powerpoint/2010/main" val="394090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the animation with a click and point 5 will be highlighted to answer the question.</a:t>
            </a:r>
          </a:p>
        </p:txBody>
      </p:sp>
      <p:sp>
        <p:nvSpPr>
          <p:cNvPr id="4" name="Slide Number Placeholder 3"/>
          <p:cNvSpPr>
            <a:spLocks noGrp="1"/>
          </p:cNvSpPr>
          <p:nvPr>
            <p:ph type="sldNum" sz="quarter" idx="5"/>
          </p:nvPr>
        </p:nvSpPr>
        <p:spPr/>
        <p:txBody>
          <a:bodyPr/>
          <a:lstStyle/>
          <a:p>
            <a:fld id="{8114509C-4948-41FE-BB5A-185AE206B092}" type="slidenum">
              <a:rPr lang="en-US" smtClean="0"/>
              <a:t>8</a:t>
            </a:fld>
            <a:endParaRPr lang="en-US"/>
          </a:p>
        </p:txBody>
      </p:sp>
    </p:spTree>
    <p:extLst>
      <p:ext uri="{BB962C8B-B14F-4D97-AF65-F5344CB8AC3E}">
        <p14:creationId xmlns:p14="http://schemas.microsoft.com/office/powerpoint/2010/main" val="5336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star represents the Korean American identity and the gray circle represents the Korean Independence Movement. The six arrows represent six events and issues that shaped and were shaped by these two. They are not the only events and issues.</a:t>
            </a:r>
          </a:p>
        </p:txBody>
      </p:sp>
      <p:sp>
        <p:nvSpPr>
          <p:cNvPr id="4" name="Slide Number Placeholder 3"/>
          <p:cNvSpPr>
            <a:spLocks noGrp="1"/>
          </p:cNvSpPr>
          <p:nvPr>
            <p:ph type="sldNum" sz="quarter" idx="5"/>
          </p:nvPr>
        </p:nvSpPr>
        <p:spPr/>
        <p:txBody>
          <a:bodyPr/>
          <a:lstStyle/>
          <a:p>
            <a:fld id="{8114509C-4948-41FE-BB5A-185AE206B092}" type="slidenum">
              <a:rPr lang="en-US" smtClean="0"/>
              <a:t>17</a:t>
            </a:fld>
            <a:endParaRPr lang="en-US"/>
          </a:p>
        </p:txBody>
      </p:sp>
    </p:spTree>
    <p:extLst>
      <p:ext uri="{BB962C8B-B14F-4D97-AF65-F5344CB8AC3E}">
        <p14:creationId xmlns:p14="http://schemas.microsoft.com/office/powerpoint/2010/main" val="69091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4509C-4948-41FE-BB5A-185AE206B092}" type="slidenum">
              <a:rPr lang="en-US" smtClean="0"/>
              <a:t>24</a:t>
            </a:fld>
            <a:endParaRPr lang="en-US"/>
          </a:p>
        </p:txBody>
      </p:sp>
    </p:spTree>
    <p:extLst>
      <p:ext uri="{BB962C8B-B14F-4D97-AF65-F5344CB8AC3E}">
        <p14:creationId xmlns:p14="http://schemas.microsoft.com/office/powerpoint/2010/main" val="403177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D5F6FF8-9F03-4485-9E6F-93C03552413C}" type="datetime1">
              <a:rPr lang="en-US" smtClean="0"/>
              <a:t>1/21/2024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2367B23-D481-47B8-9DC9-53041C5CD72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664195-410C-4618-B1AF-194CDE434869}" type="datetime1">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10237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2072-A2BA-4E08-8D3C-6B407C6F0045}"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2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A262F8-4D75-45F6-BEE5-3F305D3F48EE}"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94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64C13-EF65-4BB0-9C8F-DB0D93B00BE0}"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61690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990D9-3D5F-4C70-9F60-F68DBE1CF490}"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23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52F99D-4793-4FBC-97EA-9B2B328807CA}"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79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AFF21-730F-4C4B-A3D8-FAEA0D3F96DC}"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14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B1CEA-2566-49D7-9C14-8BBC92C8786E}"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8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0B22D-F738-4600-B938-200816C87CDE}"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1299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A49BE74-AB7D-4688-B25A-B324A295B545}" type="datetime1">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5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28DC3D4-1E0E-4FA1-84CC-AD747A02F26B}" type="datetime1">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33920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C5F10-FF57-4C65-B42C-B8C490644D52}" type="datetime1">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67B23-D481-47B8-9DC9-53041C5CD72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23796C-5CCA-44D1-8042-231E44424E60}" type="datetime1">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2FB80-277D-4682-9A7E-82C93CD34345}" type="datetime1">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30460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74B4F-B660-41C1-815E-F071A173523F}" type="datetime1">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EC0D2-DB48-4D17-81EA-07719A90C817}" type="datetime1">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9296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CDEC26-99AE-483A-A475-8C291621307C}" type="datetime1">
              <a:rPr lang="en-US" smtClean="0"/>
              <a:t>1/21/2024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367B23-D481-47B8-9DC9-53041C5CD72C}" type="slidenum">
              <a:rPr lang="en-US" smtClean="0"/>
              <a:t>‹#›</a:t>
            </a:fld>
            <a:endParaRPr lang="en-US"/>
          </a:p>
        </p:txBody>
      </p:sp>
    </p:spTree>
    <p:extLst>
      <p:ext uri="{BB962C8B-B14F-4D97-AF65-F5344CB8AC3E}">
        <p14:creationId xmlns:p14="http://schemas.microsoft.com/office/powerpoint/2010/main" val="15310520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_yP-qgxp3v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8267-4D1F-4F8D-8C02-D0806D582286}"/>
              </a:ext>
            </a:extLst>
          </p:cNvPr>
          <p:cNvSpPr>
            <a:spLocks noGrp="1"/>
          </p:cNvSpPr>
          <p:nvPr>
            <p:ph type="ctrTitle"/>
          </p:nvPr>
        </p:nvSpPr>
        <p:spPr/>
        <p:txBody>
          <a:bodyPr/>
          <a:lstStyle/>
          <a:p>
            <a:r>
              <a:rPr lang="en-US" b="1" dirty="0">
                <a:latin typeface="Calibri" panose="020F0502020204030204" pitchFamily="34" charset="0"/>
                <a:cs typeface="Calibri" panose="020F0502020204030204" pitchFamily="34" charset="0"/>
              </a:rPr>
              <a:t>Lesson 4</a:t>
            </a:r>
          </a:p>
        </p:txBody>
      </p:sp>
      <p:sp>
        <p:nvSpPr>
          <p:cNvPr id="3" name="Subtitle 2">
            <a:extLst>
              <a:ext uri="{FF2B5EF4-FFF2-40B4-BE49-F238E27FC236}">
                <a16:creationId xmlns:a16="http://schemas.microsoft.com/office/drawing/2014/main" id="{19598F0F-6C09-49D0-9DE5-AA267219AC09}"/>
              </a:ext>
            </a:extLst>
          </p:cNvPr>
          <p:cNvSpPr>
            <a:spLocks noGrp="1"/>
          </p:cNvSpPr>
          <p:nvPr>
            <p:ph type="subTitle" idx="1"/>
          </p:nvPr>
        </p:nvSpPr>
        <p:spPr/>
        <p:txBody>
          <a:bodyPr>
            <a:normAutofit/>
          </a:bodyPr>
          <a:lstStyle/>
          <a:p>
            <a:r>
              <a:rPr lang="en-US" sz="3000" b="1" dirty="0">
                <a:latin typeface="Calibri" panose="020F0502020204030204" pitchFamily="34" charset="0"/>
                <a:cs typeface="Calibri" panose="020F0502020204030204" pitchFamily="34" charset="0"/>
              </a:rPr>
              <a:t>The Korean Independence Movement</a:t>
            </a:r>
          </a:p>
        </p:txBody>
      </p:sp>
    </p:spTree>
    <p:extLst>
      <p:ext uri="{BB962C8B-B14F-4D97-AF65-F5344CB8AC3E}">
        <p14:creationId xmlns:p14="http://schemas.microsoft.com/office/powerpoint/2010/main" val="2002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F3E1-368B-4CBB-83E6-F0B8AD790765}"/>
              </a:ext>
            </a:extLst>
          </p:cNvPr>
          <p:cNvSpPr>
            <a:spLocks noGrp="1"/>
          </p:cNvSpPr>
          <p:nvPr>
            <p:ph type="title"/>
          </p:nvPr>
        </p:nvSpPr>
        <p:spPr/>
        <p:txBody>
          <a:bodyPr>
            <a:normAutofit fontScale="90000"/>
          </a:bodyPr>
          <a:lstStyle/>
          <a:p>
            <a:r>
              <a:rPr lang="en-US" dirty="0"/>
              <a:t>What Was the Korean Independence Movement?</a:t>
            </a:r>
          </a:p>
        </p:txBody>
      </p:sp>
      <p:sp>
        <p:nvSpPr>
          <p:cNvPr id="3" name="Content Placeholder 2">
            <a:extLst>
              <a:ext uri="{FF2B5EF4-FFF2-40B4-BE49-F238E27FC236}">
                <a16:creationId xmlns:a16="http://schemas.microsoft.com/office/drawing/2014/main" id="{1A12450C-1DAC-4625-BE9A-D8A2151EA250}"/>
              </a:ext>
            </a:extLst>
          </p:cNvPr>
          <p:cNvSpPr>
            <a:spLocks noGrp="1"/>
          </p:cNvSpPr>
          <p:nvPr>
            <p:ph idx="1"/>
          </p:nvPr>
        </p:nvSpPr>
        <p:spPr>
          <a:xfrm>
            <a:off x="899410" y="2490135"/>
            <a:ext cx="7442616" cy="3768258"/>
          </a:xfrm>
        </p:spPr>
        <p:txBody>
          <a:bodyPr>
            <a:normAutofit fontScale="70000" lnSpcReduction="20000"/>
          </a:bodyPr>
          <a:lstStyle/>
          <a:p>
            <a:r>
              <a:rPr lang="en-US" dirty="0">
                <a:solidFill>
                  <a:schemeClr val="tx1"/>
                </a:solidFill>
              </a:rPr>
              <a:t>The Korean Independence Movement was a military and diplomatic campaign to achieve the independence of Korea from Japan.</a:t>
            </a:r>
          </a:p>
          <a:p>
            <a:pPr lvl="1"/>
            <a:r>
              <a:rPr lang="en-US" dirty="0">
                <a:solidFill>
                  <a:schemeClr val="tx1"/>
                </a:solidFill>
              </a:rPr>
              <a:t>It was a four-decades-long endeavor from 1905 to 1945 by Koreans to liberate Korea from Japanese colonization. </a:t>
            </a:r>
          </a:p>
          <a:p>
            <a:r>
              <a:rPr lang="en-US" dirty="0">
                <a:solidFill>
                  <a:schemeClr val="tx1"/>
                </a:solidFill>
              </a:rPr>
              <a:t>After the Japanese annexation of Korea in 1910, Korea’s domestic resistance peaked in the March 1st Movement, which was eventually crushed and sent Korean leaders to flee into China and the U.S. </a:t>
            </a:r>
          </a:p>
          <a:p>
            <a:r>
              <a:rPr lang="en-US" dirty="0">
                <a:solidFill>
                  <a:schemeClr val="tx1"/>
                </a:solidFill>
              </a:rPr>
              <a:t>In China, Korean independence activists built ties with the National Government of the Republic of China, which supported the Provisional Government of the Republic of Korea as a government in exile. </a:t>
            </a:r>
          </a:p>
          <a:p>
            <a:r>
              <a:rPr lang="en-US" dirty="0">
                <a:solidFill>
                  <a:schemeClr val="tx1"/>
                </a:solidFill>
              </a:rPr>
              <a:t>In the U.S., Korean immigrants and Korean Americans played a vital role in the movement. They contributed money, organized patriotic activities in their communities to raise awareness, and issued appeals for support to the U.S. government. Throughout the years, and from generation to generation, Korean immigrants remained loyal to Korea’s cause for liberation. </a:t>
            </a:r>
          </a:p>
        </p:txBody>
      </p:sp>
      <p:sp>
        <p:nvSpPr>
          <p:cNvPr id="4" name="Slide Number Placeholder 3">
            <a:extLst>
              <a:ext uri="{FF2B5EF4-FFF2-40B4-BE49-F238E27FC236}">
                <a16:creationId xmlns:a16="http://schemas.microsoft.com/office/drawing/2014/main" id="{B2F1E460-5F13-8FF3-5100-3CDA2B9A3B3D}"/>
              </a:ext>
            </a:extLst>
          </p:cNvPr>
          <p:cNvSpPr>
            <a:spLocks noGrp="1"/>
          </p:cNvSpPr>
          <p:nvPr>
            <p:ph type="sldNum" sz="quarter" idx="12"/>
          </p:nvPr>
        </p:nvSpPr>
        <p:spPr/>
        <p:txBody>
          <a:bodyPr/>
          <a:lstStyle/>
          <a:p>
            <a:fld id="{92367B23-D481-47B8-9DC9-53041C5CD72C}" type="slidenum">
              <a:rPr lang="en-US" smtClean="0"/>
              <a:t>10</a:t>
            </a:fld>
            <a:endParaRPr lang="en-US"/>
          </a:p>
        </p:txBody>
      </p:sp>
    </p:spTree>
    <p:extLst>
      <p:ext uri="{BB962C8B-B14F-4D97-AF65-F5344CB8AC3E}">
        <p14:creationId xmlns:p14="http://schemas.microsoft.com/office/powerpoint/2010/main" val="34583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BF7C1-31B9-430F-B55A-AFBB2C943921}"/>
              </a:ext>
            </a:extLst>
          </p:cNvPr>
          <p:cNvSpPr>
            <a:spLocks noGrp="1"/>
          </p:cNvSpPr>
          <p:nvPr>
            <p:ph type="title"/>
          </p:nvPr>
        </p:nvSpPr>
        <p:spPr/>
        <p:txBody>
          <a:bodyPr>
            <a:normAutofit fontScale="90000"/>
          </a:bodyPr>
          <a:lstStyle/>
          <a:p>
            <a:r>
              <a:rPr lang="en-US" b="1" i="1" dirty="0"/>
              <a:t>How Schoolgirls Became Independence Fighters in 1919</a:t>
            </a:r>
            <a:endParaRPr lang="en-US" dirty="0"/>
          </a:p>
        </p:txBody>
      </p:sp>
      <p:pic>
        <p:nvPicPr>
          <p:cNvPr id="8" name="Picture 7">
            <a:hlinkClick r:id="rId2"/>
            <a:extLst>
              <a:ext uri="{FF2B5EF4-FFF2-40B4-BE49-F238E27FC236}">
                <a16:creationId xmlns:a16="http://schemas.microsoft.com/office/drawing/2014/main" id="{A031FA87-FE66-4744-A787-52147B4F6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719" y="2412617"/>
            <a:ext cx="6064562" cy="3410125"/>
          </a:xfrm>
          <a:prstGeom prst="rect">
            <a:avLst/>
          </a:prstGeom>
        </p:spPr>
      </p:pic>
      <p:sp>
        <p:nvSpPr>
          <p:cNvPr id="2" name="Rectangle 1">
            <a:extLst>
              <a:ext uri="{FF2B5EF4-FFF2-40B4-BE49-F238E27FC236}">
                <a16:creationId xmlns:a16="http://schemas.microsoft.com/office/drawing/2014/main" id="{4235DE9A-6A1E-475D-BAA7-9372739E5066}"/>
              </a:ext>
            </a:extLst>
          </p:cNvPr>
          <p:cNvSpPr/>
          <p:nvPr/>
        </p:nvSpPr>
        <p:spPr>
          <a:xfrm>
            <a:off x="517160" y="5822742"/>
            <a:ext cx="8072203" cy="646331"/>
          </a:xfrm>
          <a:prstGeom prst="rect">
            <a:avLst/>
          </a:prstGeom>
        </p:spPr>
        <p:txBody>
          <a:bodyPr wrap="square">
            <a:spAutoFit/>
          </a:bodyPr>
          <a:lstStyle/>
          <a:p>
            <a:pPr algn="ctr"/>
            <a:r>
              <a:rPr lang="en-US" b="1" dirty="0">
                <a:solidFill>
                  <a:srgbClr val="000000"/>
                </a:solidFill>
                <a:latin typeface="avenir-lt-w01_35-light1475496"/>
              </a:rPr>
              <a:t>How Schoolgirls Became Independence Fighters (4:18 minutes) </a:t>
            </a:r>
            <a:br>
              <a:rPr lang="en-US" b="1" dirty="0">
                <a:solidFill>
                  <a:srgbClr val="000000"/>
                </a:solidFill>
                <a:latin typeface="avenir-lt-w01_35-light1475496"/>
              </a:rPr>
            </a:br>
            <a:r>
              <a:rPr lang="en-US" b="1" dirty="0">
                <a:solidFill>
                  <a:srgbClr val="000000"/>
                </a:solidFill>
                <a:latin typeface="avenir-lt-w01_35-light1475496"/>
              </a:rPr>
              <a:t>Source: YouTube</a:t>
            </a:r>
            <a:endParaRPr lang="en-US" dirty="0"/>
          </a:p>
        </p:txBody>
      </p:sp>
      <p:sp>
        <p:nvSpPr>
          <p:cNvPr id="3" name="Slide Number Placeholder 2">
            <a:extLst>
              <a:ext uri="{FF2B5EF4-FFF2-40B4-BE49-F238E27FC236}">
                <a16:creationId xmlns:a16="http://schemas.microsoft.com/office/drawing/2014/main" id="{E2151417-C8A1-AD2A-6C79-EB2318BC1C57}"/>
              </a:ext>
            </a:extLst>
          </p:cNvPr>
          <p:cNvSpPr>
            <a:spLocks noGrp="1"/>
          </p:cNvSpPr>
          <p:nvPr>
            <p:ph type="sldNum" sz="quarter" idx="12"/>
          </p:nvPr>
        </p:nvSpPr>
        <p:spPr/>
        <p:txBody>
          <a:bodyPr/>
          <a:lstStyle/>
          <a:p>
            <a:fld id="{92367B23-D481-47B8-9DC9-53041C5CD72C}" type="slidenum">
              <a:rPr lang="en-US" smtClean="0"/>
              <a:t>11</a:t>
            </a:fld>
            <a:endParaRPr lang="en-US"/>
          </a:p>
        </p:txBody>
      </p:sp>
    </p:spTree>
    <p:extLst>
      <p:ext uri="{BB962C8B-B14F-4D97-AF65-F5344CB8AC3E}">
        <p14:creationId xmlns:p14="http://schemas.microsoft.com/office/powerpoint/2010/main" val="340556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1D2E9-D648-4245-B0E4-7AD0C6D71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103" y="1924041"/>
            <a:ext cx="3296958" cy="4308593"/>
          </a:xfrm>
          <a:prstGeom prst="rect">
            <a:avLst/>
          </a:prstGeom>
        </p:spPr>
      </p:pic>
      <p:pic>
        <p:nvPicPr>
          <p:cNvPr id="8" name="Picture 7">
            <a:extLst>
              <a:ext uri="{FF2B5EF4-FFF2-40B4-BE49-F238E27FC236}">
                <a16:creationId xmlns:a16="http://schemas.microsoft.com/office/drawing/2014/main" id="{F47A701A-6D4F-46BB-A0E3-6D5A7C52D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436" y="2211905"/>
            <a:ext cx="3030155" cy="3913951"/>
          </a:xfrm>
          <a:prstGeom prst="rect">
            <a:avLst/>
          </a:prstGeom>
        </p:spPr>
      </p:pic>
      <p:sp>
        <p:nvSpPr>
          <p:cNvPr id="2" name="Title 1">
            <a:extLst>
              <a:ext uri="{FF2B5EF4-FFF2-40B4-BE49-F238E27FC236}">
                <a16:creationId xmlns:a16="http://schemas.microsoft.com/office/drawing/2014/main" id="{443F4C61-5C60-461E-B94D-41C18B79150F}"/>
              </a:ext>
            </a:extLst>
          </p:cNvPr>
          <p:cNvSpPr>
            <a:spLocks noGrp="1"/>
          </p:cNvSpPr>
          <p:nvPr>
            <p:ph type="title"/>
          </p:nvPr>
        </p:nvSpPr>
        <p:spPr/>
        <p:txBody>
          <a:bodyPr/>
          <a:lstStyle/>
          <a:p>
            <a:r>
              <a:rPr lang="en-US" dirty="0"/>
              <a:t>Activity 4.1</a:t>
            </a:r>
          </a:p>
        </p:txBody>
      </p:sp>
      <p:sp>
        <p:nvSpPr>
          <p:cNvPr id="3" name="Content Placeholder 2">
            <a:extLst>
              <a:ext uri="{FF2B5EF4-FFF2-40B4-BE49-F238E27FC236}">
                <a16:creationId xmlns:a16="http://schemas.microsoft.com/office/drawing/2014/main" id="{7AAA3A6F-D320-48C9-8BE3-07245640D341}"/>
              </a:ext>
            </a:extLst>
          </p:cNvPr>
          <p:cNvSpPr>
            <a:spLocks noGrp="1"/>
          </p:cNvSpPr>
          <p:nvPr>
            <p:ph idx="1"/>
          </p:nvPr>
        </p:nvSpPr>
        <p:spPr>
          <a:xfrm>
            <a:off x="682191" y="2446384"/>
            <a:ext cx="3575888" cy="3444997"/>
          </a:xfrm>
        </p:spPr>
        <p:txBody>
          <a:bodyPr/>
          <a:lstStyle/>
          <a:p>
            <a:r>
              <a:rPr lang="en-US" dirty="0"/>
              <a:t>Complete the </a:t>
            </a:r>
            <a:r>
              <a:rPr lang="en-US" i="1" dirty="0"/>
              <a:t>Activity 4.1 Worksheet, </a:t>
            </a:r>
            <a:r>
              <a:rPr lang="en-US" dirty="0"/>
              <a:t>in</a:t>
            </a:r>
            <a:r>
              <a:rPr lang="en-US" i="1" dirty="0"/>
              <a:t> </a:t>
            </a:r>
            <a:r>
              <a:rPr lang="en-US" dirty="0"/>
              <a:t>which will examine Wilson’s speech and the Fourteen Points in more detail.</a:t>
            </a:r>
          </a:p>
          <a:p>
            <a:r>
              <a:rPr lang="en-US" dirty="0"/>
              <a:t>This might be completed individually, in pairs, or in small groups.</a:t>
            </a:r>
          </a:p>
          <a:p>
            <a:pPr marL="0" indent="0">
              <a:buNone/>
            </a:pPr>
            <a:endParaRPr lang="en-US" dirty="0"/>
          </a:p>
        </p:txBody>
      </p:sp>
      <p:pic>
        <p:nvPicPr>
          <p:cNvPr id="6" name="Picture 5">
            <a:extLst>
              <a:ext uri="{FF2B5EF4-FFF2-40B4-BE49-F238E27FC236}">
                <a16:creationId xmlns:a16="http://schemas.microsoft.com/office/drawing/2014/main" id="{5690A589-B76D-418E-83E5-F879E5A93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219" y="2446384"/>
            <a:ext cx="2820223" cy="3693516"/>
          </a:xfrm>
          <a:prstGeom prst="rect">
            <a:avLst/>
          </a:prstGeom>
        </p:spPr>
      </p:pic>
      <p:sp>
        <p:nvSpPr>
          <p:cNvPr id="4" name="Slide Number Placeholder 3">
            <a:extLst>
              <a:ext uri="{FF2B5EF4-FFF2-40B4-BE49-F238E27FC236}">
                <a16:creationId xmlns:a16="http://schemas.microsoft.com/office/drawing/2014/main" id="{EBC17D9D-D732-88F1-8EAB-CFC224E5446C}"/>
              </a:ext>
            </a:extLst>
          </p:cNvPr>
          <p:cNvSpPr>
            <a:spLocks noGrp="1"/>
          </p:cNvSpPr>
          <p:nvPr>
            <p:ph type="sldNum" sz="quarter" idx="12"/>
          </p:nvPr>
        </p:nvSpPr>
        <p:spPr/>
        <p:txBody>
          <a:bodyPr/>
          <a:lstStyle/>
          <a:p>
            <a:fld id="{92367B23-D481-47B8-9DC9-53041C5CD72C}" type="slidenum">
              <a:rPr lang="en-US" smtClean="0"/>
              <a:t>12</a:t>
            </a:fld>
            <a:endParaRPr lang="en-US"/>
          </a:p>
        </p:txBody>
      </p:sp>
    </p:spTree>
    <p:extLst>
      <p:ext uri="{BB962C8B-B14F-4D97-AF65-F5344CB8AC3E}">
        <p14:creationId xmlns:p14="http://schemas.microsoft.com/office/powerpoint/2010/main" val="366499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Activity 4.2</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b="1" dirty="0">
                <a:solidFill>
                  <a:srgbClr val="0070C0"/>
                </a:solidFill>
              </a:rPr>
              <a:t>How Did the Korean Independence Movement Shape and Become Shaped by the Formation of the Korean American Identity in the United States?</a:t>
            </a:r>
            <a:r>
              <a:rPr lang="en-US" b="1" dirty="0">
                <a:solidFill>
                  <a:schemeClr val="accent5"/>
                </a:solidFill>
              </a:rPr>
              <a:t> </a:t>
            </a:r>
          </a:p>
        </p:txBody>
      </p:sp>
      <p:sp>
        <p:nvSpPr>
          <p:cNvPr id="4" name="Slide Number Placeholder 3">
            <a:extLst>
              <a:ext uri="{FF2B5EF4-FFF2-40B4-BE49-F238E27FC236}">
                <a16:creationId xmlns:a16="http://schemas.microsoft.com/office/drawing/2014/main" id="{ABB7DE86-111A-0D26-3FE4-4D67F3153F3F}"/>
              </a:ext>
            </a:extLst>
          </p:cNvPr>
          <p:cNvSpPr>
            <a:spLocks noGrp="1"/>
          </p:cNvSpPr>
          <p:nvPr>
            <p:ph type="sldNum" sz="quarter" idx="12"/>
          </p:nvPr>
        </p:nvSpPr>
        <p:spPr/>
        <p:txBody>
          <a:bodyPr/>
          <a:lstStyle/>
          <a:p>
            <a:fld id="{92367B23-D481-47B8-9DC9-53041C5CD72C}" type="slidenum">
              <a:rPr lang="en-US" smtClean="0"/>
              <a:t>13</a:t>
            </a:fld>
            <a:endParaRPr lang="en-US"/>
          </a:p>
        </p:txBody>
      </p:sp>
    </p:spTree>
    <p:extLst>
      <p:ext uri="{BB962C8B-B14F-4D97-AF65-F5344CB8AC3E}">
        <p14:creationId xmlns:p14="http://schemas.microsoft.com/office/powerpoint/2010/main" val="277115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Lesson 4.2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1033669" y="2454965"/>
            <a:ext cx="7415103" cy="3816626"/>
          </a:xfrm>
        </p:spPr>
        <p:txBody>
          <a:bodyPr>
            <a:noAutofit/>
          </a:bodyPr>
          <a:lstStyle/>
          <a:p>
            <a:pPr lvl="0">
              <a:spcBef>
                <a:spcPts val="0"/>
              </a:spcBef>
              <a:spcAft>
                <a:spcPts val="0"/>
              </a:spcAft>
            </a:pPr>
            <a:r>
              <a:rPr lang="en-US" sz="1800" dirty="0">
                <a:solidFill>
                  <a:schemeClr val="tx1"/>
                </a:solidFill>
              </a:rPr>
              <a:t>In the study of migration, push factors are those that encourage a population to leave its home, and pull factors are those that draw a population to another area or place. What push and pull factors shaped Korean immigration to the U.S. in the early 1900s?</a:t>
            </a:r>
          </a:p>
          <a:p>
            <a:pPr>
              <a:spcBef>
                <a:spcPts val="0"/>
              </a:spcBef>
              <a:spcAft>
                <a:spcPts val="0"/>
              </a:spcAft>
            </a:pPr>
            <a:r>
              <a:rPr lang="en-US" sz="1800" dirty="0">
                <a:solidFill>
                  <a:schemeClr val="tx1"/>
                </a:solidFill>
              </a:rPr>
              <a:t>How did California Alien Land Laws affect Korean immigrants?</a:t>
            </a:r>
          </a:p>
          <a:p>
            <a:pPr>
              <a:spcBef>
                <a:spcPts val="0"/>
              </a:spcBef>
              <a:spcAft>
                <a:spcPts val="0"/>
              </a:spcAft>
            </a:pPr>
            <a:r>
              <a:rPr lang="en-US" sz="1800" dirty="0">
                <a:solidFill>
                  <a:schemeClr val="tx1"/>
                </a:solidFill>
              </a:rPr>
              <a:t>How did early Korean Americans see Japan’s occupation of Korea?</a:t>
            </a:r>
          </a:p>
          <a:p>
            <a:pPr>
              <a:spcBef>
                <a:spcPts val="0"/>
              </a:spcBef>
              <a:spcAft>
                <a:spcPts val="0"/>
              </a:spcAft>
            </a:pPr>
            <a:r>
              <a:rPr lang="en-US" sz="1800" dirty="0">
                <a:solidFill>
                  <a:schemeClr val="tx1"/>
                </a:solidFill>
              </a:rPr>
              <a:t>How did the March 1st Movement shape attitudes toward Korea and Korean Americans in the United States?</a:t>
            </a:r>
          </a:p>
          <a:p>
            <a:pPr>
              <a:spcBef>
                <a:spcPts val="0"/>
              </a:spcBef>
              <a:spcAft>
                <a:spcPts val="0"/>
              </a:spcAft>
            </a:pPr>
            <a:r>
              <a:rPr lang="en-US" sz="1800" dirty="0">
                <a:solidFill>
                  <a:schemeClr val="tx1"/>
                </a:solidFill>
              </a:rPr>
              <a:t>Who organized the First Korean Congress and what was its purpose?</a:t>
            </a:r>
          </a:p>
          <a:p>
            <a:pPr>
              <a:spcBef>
                <a:spcPts val="0"/>
              </a:spcBef>
              <a:spcAft>
                <a:spcPts val="0"/>
              </a:spcAft>
            </a:pPr>
            <a:r>
              <a:rPr lang="en-US" sz="1800" dirty="0">
                <a:solidFill>
                  <a:schemeClr val="tx1"/>
                </a:solidFill>
              </a:rPr>
              <a:t>How did the Korean Independence Movement impact Korean women’s groups and contribute to the identity of Korean American women? </a:t>
            </a:r>
          </a:p>
          <a:p>
            <a:pPr>
              <a:spcBef>
                <a:spcPts val="0"/>
              </a:spcBef>
              <a:spcAft>
                <a:spcPts val="0"/>
              </a:spcAft>
            </a:pPr>
            <a:r>
              <a:rPr lang="en-US" sz="1800" dirty="0">
                <a:solidFill>
                  <a:schemeClr val="tx1"/>
                </a:solidFill>
              </a:rPr>
              <a:t>How did the Korean Independence Movement shape and become shaped by the formation of the Korean American identity in the United States?</a:t>
            </a:r>
          </a:p>
        </p:txBody>
      </p:sp>
      <p:sp>
        <p:nvSpPr>
          <p:cNvPr id="4" name="Slide Number Placeholder 3">
            <a:extLst>
              <a:ext uri="{FF2B5EF4-FFF2-40B4-BE49-F238E27FC236}">
                <a16:creationId xmlns:a16="http://schemas.microsoft.com/office/drawing/2014/main" id="{63C71C96-F050-8B42-CF02-9BAED6446940}"/>
              </a:ext>
            </a:extLst>
          </p:cNvPr>
          <p:cNvSpPr>
            <a:spLocks noGrp="1"/>
          </p:cNvSpPr>
          <p:nvPr>
            <p:ph type="sldNum" sz="quarter" idx="12"/>
          </p:nvPr>
        </p:nvSpPr>
        <p:spPr/>
        <p:txBody>
          <a:bodyPr/>
          <a:lstStyle/>
          <a:p>
            <a:fld id="{92367B23-D481-47B8-9DC9-53041C5CD72C}" type="slidenum">
              <a:rPr lang="en-US" smtClean="0"/>
              <a:t>14</a:t>
            </a:fld>
            <a:endParaRPr lang="en-US"/>
          </a:p>
        </p:txBody>
      </p:sp>
    </p:spTree>
    <p:extLst>
      <p:ext uri="{BB962C8B-B14F-4D97-AF65-F5344CB8AC3E}">
        <p14:creationId xmlns:p14="http://schemas.microsoft.com/office/powerpoint/2010/main" val="379553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70A86-AF7D-4E07-9B9F-6F6027C2F4DF}"/>
              </a:ext>
            </a:extLst>
          </p:cNvPr>
          <p:cNvSpPr>
            <a:spLocks noGrp="1"/>
          </p:cNvSpPr>
          <p:nvPr>
            <p:ph type="title"/>
          </p:nvPr>
        </p:nvSpPr>
        <p:spPr>
          <a:xfrm>
            <a:off x="669851" y="915337"/>
            <a:ext cx="7740502" cy="1303867"/>
          </a:xfrm>
        </p:spPr>
        <p:txBody>
          <a:bodyPr>
            <a:noAutofit/>
          </a:bodyPr>
          <a:lstStyle/>
          <a:p>
            <a:r>
              <a:rPr lang="en-US" sz="2600" b="1" dirty="0">
                <a:solidFill>
                  <a:schemeClr val="tx1"/>
                </a:solidFill>
              </a:rPr>
              <a:t>How did the Korean Independence Movement Shape and Become Shaped by the Formation of the Korean American Identity in the United States?</a:t>
            </a:r>
            <a:r>
              <a:rPr lang="en-US" sz="2600" dirty="0">
                <a:solidFill>
                  <a:schemeClr val="tx1"/>
                </a:solidFill>
              </a:rPr>
              <a:t> </a:t>
            </a:r>
          </a:p>
        </p:txBody>
      </p:sp>
      <p:sp>
        <p:nvSpPr>
          <p:cNvPr id="5" name="Content Placeholder 4">
            <a:extLst>
              <a:ext uri="{FF2B5EF4-FFF2-40B4-BE49-F238E27FC236}">
                <a16:creationId xmlns:a16="http://schemas.microsoft.com/office/drawing/2014/main" id="{1293302F-1303-4262-A537-E7E4922C3C10}"/>
              </a:ext>
            </a:extLst>
          </p:cNvPr>
          <p:cNvSpPr>
            <a:spLocks noGrp="1"/>
          </p:cNvSpPr>
          <p:nvPr>
            <p:ph idx="1"/>
          </p:nvPr>
        </p:nvSpPr>
        <p:spPr>
          <a:xfrm>
            <a:off x="1176865" y="3242930"/>
            <a:ext cx="6798736" cy="2968298"/>
          </a:xfrm>
        </p:spPr>
        <p:txBody>
          <a:bodyPr>
            <a:normAutofit fontScale="85000" lnSpcReduction="10000"/>
          </a:bodyPr>
          <a:lstStyle/>
          <a:p>
            <a:pPr>
              <a:lnSpc>
                <a:spcPct val="120000"/>
              </a:lnSpc>
              <a:spcBef>
                <a:spcPts val="0"/>
              </a:spcBef>
              <a:spcAft>
                <a:spcPts val="0"/>
              </a:spcAft>
            </a:pPr>
            <a:r>
              <a:rPr lang="en-US" dirty="0">
                <a:solidFill>
                  <a:schemeClr val="tx1"/>
                </a:solidFill>
              </a:rPr>
              <a:t>In Activity 4.1, we identified how Wilson’s Fourteen Points shaped Korean thinking about independence.</a:t>
            </a:r>
          </a:p>
          <a:p>
            <a:pPr>
              <a:lnSpc>
                <a:spcPct val="120000"/>
              </a:lnSpc>
              <a:spcBef>
                <a:spcPts val="0"/>
              </a:spcBef>
              <a:spcAft>
                <a:spcPts val="0"/>
              </a:spcAft>
            </a:pPr>
            <a:r>
              <a:rPr lang="en-US" dirty="0">
                <a:solidFill>
                  <a:schemeClr val="tx1"/>
                </a:solidFill>
              </a:rPr>
              <a:t>In this activity, we will look at how other events and issues shaped and were shaped by the Korean Independence Movement and Korean American identity:</a:t>
            </a:r>
          </a:p>
          <a:p>
            <a:pPr lvl="1">
              <a:lnSpc>
                <a:spcPct val="120000"/>
              </a:lnSpc>
              <a:spcBef>
                <a:spcPts val="0"/>
              </a:spcBef>
              <a:spcAft>
                <a:spcPts val="0"/>
              </a:spcAft>
            </a:pPr>
            <a:r>
              <a:rPr lang="en-US" dirty="0">
                <a:solidFill>
                  <a:schemeClr val="tx1"/>
                </a:solidFill>
              </a:rPr>
              <a:t>These events occurred in Korea and the United States and were influenced by events in countries where Koreans had immigrated.</a:t>
            </a:r>
          </a:p>
          <a:p>
            <a:pPr lvl="1">
              <a:lnSpc>
                <a:spcPct val="120000"/>
              </a:lnSpc>
              <a:spcBef>
                <a:spcPts val="0"/>
              </a:spcBef>
              <a:spcAft>
                <a:spcPts val="0"/>
              </a:spcAft>
            </a:pPr>
            <a:r>
              <a:rPr lang="en-US" dirty="0">
                <a:solidFill>
                  <a:schemeClr val="tx1"/>
                </a:solidFill>
              </a:rPr>
              <a:t>Some seemed small at the onset but had a large influence.</a:t>
            </a:r>
          </a:p>
          <a:p>
            <a:pPr lvl="1">
              <a:lnSpc>
                <a:spcPct val="120000"/>
              </a:lnSpc>
              <a:spcBef>
                <a:spcPts val="0"/>
              </a:spcBef>
              <a:spcAft>
                <a:spcPts val="0"/>
              </a:spcAft>
            </a:pPr>
            <a:r>
              <a:rPr lang="en-US" dirty="0">
                <a:solidFill>
                  <a:schemeClr val="tx1"/>
                </a:solidFill>
              </a:rPr>
              <a:t>Not every event is identified in this lesson.</a:t>
            </a:r>
          </a:p>
          <a:p>
            <a:pPr lvl="1"/>
            <a:endParaRPr lang="en-US" dirty="0"/>
          </a:p>
        </p:txBody>
      </p:sp>
      <p:sp>
        <p:nvSpPr>
          <p:cNvPr id="6" name="TextBox 5">
            <a:extLst>
              <a:ext uri="{FF2B5EF4-FFF2-40B4-BE49-F238E27FC236}">
                <a16:creationId xmlns:a16="http://schemas.microsoft.com/office/drawing/2014/main" id="{5CEE1797-68ED-4A5E-ACB1-764AF21026D2}"/>
              </a:ext>
            </a:extLst>
          </p:cNvPr>
          <p:cNvSpPr txBox="1"/>
          <p:nvPr/>
        </p:nvSpPr>
        <p:spPr>
          <a:xfrm>
            <a:off x="5332228" y="2379362"/>
            <a:ext cx="2844210" cy="830997"/>
          </a:xfrm>
          <a:prstGeom prst="rect">
            <a:avLst/>
          </a:prstGeom>
          <a:solidFill>
            <a:srgbClr val="FFFF00"/>
          </a:solidFill>
          <a:ln>
            <a:solidFill>
              <a:srgbClr val="0070C0"/>
            </a:solidFill>
          </a:ln>
        </p:spPr>
        <p:txBody>
          <a:bodyPr wrap="square" rtlCol="0">
            <a:spAutoFit/>
          </a:bodyPr>
          <a:lstStyle/>
          <a:p>
            <a:pPr algn="ctr"/>
            <a:r>
              <a:rPr lang="en-US" sz="2400" b="1" dirty="0">
                <a:solidFill>
                  <a:srgbClr val="0070C0"/>
                </a:solidFill>
                <a:latin typeface="Calibri" panose="020F0502020204030204" pitchFamily="34" charset="0"/>
                <a:cs typeface="Calibri" panose="020F0502020204030204" pitchFamily="34" charset="0"/>
              </a:rPr>
              <a:t>KOREAN AMERICAN IDENTITY</a:t>
            </a:r>
          </a:p>
        </p:txBody>
      </p:sp>
      <p:sp>
        <p:nvSpPr>
          <p:cNvPr id="7" name="TextBox 6">
            <a:extLst>
              <a:ext uri="{FF2B5EF4-FFF2-40B4-BE49-F238E27FC236}">
                <a16:creationId xmlns:a16="http://schemas.microsoft.com/office/drawing/2014/main" id="{7819D280-3B49-424B-A0A9-D08EAFB67251}"/>
              </a:ext>
            </a:extLst>
          </p:cNvPr>
          <p:cNvSpPr txBox="1"/>
          <p:nvPr/>
        </p:nvSpPr>
        <p:spPr>
          <a:xfrm>
            <a:off x="871870" y="2379699"/>
            <a:ext cx="3593803" cy="830997"/>
          </a:xfrm>
          <a:prstGeom prst="rect">
            <a:avLst/>
          </a:prstGeom>
          <a:solidFill>
            <a:srgbClr val="FFFF00"/>
          </a:solidFill>
          <a:ln>
            <a:solidFill>
              <a:srgbClr val="0070C0"/>
            </a:solidFill>
          </a:ln>
        </p:spPr>
        <p:txBody>
          <a:bodyPr wrap="square" rtlCol="0">
            <a:spAutoFit/>
          </a:bodyPr>
          <a:lstStyle/>
          <a:p>
            <a:pPr algn="ctr"/>
            <a:r>
              <a:rPr lang="en-US" sz="2400" b="1" dirty="0">
                <a:solidFill>
                  <a:srgbClr val="0070C0"/>
                </a:solidFill>
                <a:latin typeface="Calibri" panose="020F0502020204030204" pitchFamily="34" charset="0"/>
                <a:cs typeface="Calibri" panose="020F0502020204030204" pitchFamily="34" charset="0"/>
              </a:rPr>
              <a:t>KOREAN INDEPENDENCE MOVEMENT</a:t>
            </a:r>
          </a:p>
        </p:txBody>
      </p:sp>
      <p:sp>
        <p:nvSpPr>
          <p:cNvPr id="8" name="Arrow: Left-Right 7">
            <a:extLst>
              <a:ext uri="{FF2B5EF4-FFF2-40B4-BE49-F238E27FC236}">
                <a16:creationId xmlns:a16="http://schemas.microsoft.com/office/drawing/2014/main" id="{728C4AF6-ACFF-4342-BFE8-4E77A6DA6B0E}"/>
              </a:ext>
            </a:extLst>
          </p:cNvPr>
          <p:cNvSpPr/>
          <p:nvPr/>
        </p:nvSpPr>
        <p:spPr>
          <a:xfrm>
            <a:off x="4465673" y="2634365"/>
            <a:ext cx="866555" cy="331112"/>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769584-2608-AC38-9BF4-8A446AF2F7F1}"/>
              </a:ext>
            </a:extLst>
          </p:cNvPr>
          <p:cNvSpPr>
            <a:spLocks noGrp="1"/>
          </p:cNvSpPr>
          <p:nvPr>
            <p:ph type="sldNum" sz="quarter" idx="12"/>
          </p:nvPr>
        </p:nvSpPr>
        <p:spPr/>
        <p:txBody>
          <a:bodyPr/>
          <a:lstStyle/>
          <a:p>
            <a:fld id="{92367B23-D481-47B8-9DC9-53041C5CD72C}" type="slidenum">
              <a:rPr lang="en-US" smtClean="0"/>
              <a:t>15</a:t>
            </a:fld>
            <a:endParaRPr lang="en-US"/>
          </a:p>
        </p:txBody>
      </p:sp>
    </p:spTree>
    <p:extLst>
      <p:ext uri="{BB962C8B-B14F-4D97-AF65-F5344CB8AC3E}">
        <p14:creationId xmlns:p14="http://schemas.microsoft.com/office/powerpoint/2010/main" val="170041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2E32-D3A7-4548-902F-3E3A3F55A93E}"/>
              </a:ext>
            </a:extLst>
          </p:cNvPr>
          <p:cNvSpPr>
            <a:spLocks noGrp="1"/>
          </p:cNvSpPr>
          <p:nvPr>
            <p:ph type="title"/>
          </p:nvPr>
        </p:nvSpPr>
        <p:spPr>
          <a:xfrm>
            <a:off x="627321" y="627321"/>
            <a:ext cx="7921256" cy="1591883"/>
          </a:xfrm>
        </p:spPr>
        <p:txBody>
          <a:bodyPr>
            <a:noAutofit/>
          </a:bodyPr>
          <a:lstStyle/>
          <a:p>
            <a:r>
              <a:rPr lang="en-US" sz="2600" b="1" dirty="0"/>
              <a:t>Jigsaw Activity</a:t>
            </a:r>
          </a:p>
        </p:txBody>
      </p:sp>
      <p:sp>
        <p:nvSpPr>
          <p:cNvPr id="3" name="Content Placeholder 2">
            <a:extLst>
              <a:ext uri="{FF2B5EF4-FFF2-40B4-BE49-F238E27FC236}">
                <a16:creationId xmlns:a16="http://schemas.microsoft.com/office/drawing/2014/main" id="{64DEBE0B-8333-40B9-97F7-112B61EFC98B}"/>
              </a:ext>
            </a:extLst>
          </p:cNvPr>
          <p:cNvSpPr>
            <a:spLocks noGrp="1"/>
          </p:cNvSpPr>
          <p:nvPr>
            <p:ph idx="1"/>
          </p:nvPr>
        </p:nvSpPr>
        <p:spPr>
          <a:xfrm>
            <a:off x="797442" y="2490135"/>
            <a:ext cx="7549115" cy="3836237"/>
          </a:xfrm>
        </p:spPr>
        <p:txBody>
          <a:bodyPr>
            <a:normAutofit fontScale="77500" lnSpcReduction="20000"/>
          </a:bodyPr>
          <a:lstStyle/>
          <a:p>
            <a:r>
              <a:rPr lang="en-US" dirty="0">
                <a:solidFill>
                  <a:schemeClr val="tx1"/>
                </a:solidFill>
              </a:rPr>
              <a:t>Divide into six-member Home Groups, which should be as diverse as possible. Divide up the topics so that each member has one topic.</a:t>
            </a:r>
          </a:p>
          <a:p>
            <a:r>
              <a:rPr lang="en-US" dirty="0">
                <a:solidFill>
                  <a:schemeClr val="tx1"/>
                </a:solidFill>
              </a:rPr>
              <a:t>Our focus is the following question: </a:t>
            </a:r>
            <a:r>
              <a:rPr lang="en-US" b="1" dirty="0">
                <a:solidFill>
                  <a:schemeClr val="tx1"/>
                </a:solidFill>
              </a:rPr>
              <a:t>How did the Korean Independence Movement shape and become shaped by the formation of the Korean American identity in the United States?</a:t>
            </a:r>
            <a:endParaRPr lang="en-US" dirty="0">
              <a:solidFill>
                <a:schemeClr val="tx1"/>
              </a:solidFill>
            </a:endParaRPr>
          </a:p>
          <a:p>
            <a:r>
              <a:rPr lang="en-US" dirty="0">
                <a:solidFill>
                  <a:schemeClr val="tx1"/>
                </a:solidFill>
              </a:rPr>
              <a:t>Jigsaw out to Expert Groups and examine primary sources related to a specific event or issue that shaped both the Korean Independence Movement and the Korean American identity. Answer questions for your topic and take notes. Return home as the only expert on that topic in your group.</a:t>
            </a:r>
          </a:p>
          <a:p>
            <a:r>
              <a:rPr lang="en-US" dirty="0">
                <a:solidFill>
                  <a:schemeClr val="tx1"/>
                </a:solidFill>
              </a:rPr>
              <a:t>NOTE: These events were not the only ones that shaped the Korean American identity and the Korean Independence Movement. These events were selected because they allow us to view original documents and news reports from the time.</a:t>
            </a:r>
          </a:p>
          <a:p>
            <a:endParaRPr lang="en-US" dirty="0"/>
          </a:p>
        </p:txBody>
      </p:sp>
      <p:sp>
        <p:nvSpPr>
          <p:cNvPr id="4" name="Slide Number Placeholder 3">
            <a:extLst>
              <a:ext uri="{FF2B5EF4-FFF2-40B4-BE49-F238E27FC236}">
                <a16:creationId xmlns:a16="http://schemas.microsoft.com/office/drawing/2014/main" id="{5C5B1ADE-6C9D-3B34-07E2-A2542FC91D47}"/>
              </a:ext>
            </a:extLst>
          </p:cNvPr>
          <p:cNvSpPr>
            <a:spLocks noGrp="1"/>
          </p:cNvSpPr>
          <p:nvPr>
            <p:ph type="sldNum" sz="quarter" idx="12"/>
          </p:nvPr>
        </p:nvSpPr>
        <p:spPr/>
        <p:txBody>
          <a:bodyPr/>
          <a:lstStyle/>
          <a:p>
            <a:fld id="{92367B23-D481-47B8-9DC9-53041C5CD72C}" type="slidenum">
              <a:rPr lang="en-US" smtClean="0"/>
              <a:t>16</a:t>
            </a:fld>
            <a:endParaRPr lang="en-US"/>
          </a:p>
        </p:txBody>
      </p:sp>
    </p:spTree>
    <p:extLst>
      <p:ext uri="{BB962C8B-B14F-4D97-AF65-F5344CB8AC3E}">
        <p14:creationId xmlns:p14="http://schemas.microsoft.com/office/powerpoint/2010/main" val="40222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C180B-FEB3-43AB-810B-DD7B88DF7239}"/>
              </a:ext>
            </a:extLst>
          </p:cNvPr>
          <p:cNvSpPr txBox="1"/>
          <p:nvPr/>
        </p:nvSpPr>
        <p:spPr>
          <a:xfrm>
            <a:off x="584790" y="725659"/>
            <a:ext cx="7974419"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Selected Events that Shaped the Korean American Identity and Korean Independence Movement</a:t>
            </a:r>
          </a:p>
        </p:txBody>
      </p:sp>
      <p:pic>
        <p:nvPicPr>
          <p:cNvPr id="6" name="Picture 5">
            <a:extLst>
              <a:ext uri="{FF2B5EF4-FFF2-40B4-BE49-F238E27FC236}">
                <a16:creationId xmlns:a16="http://schemas.microsoft.com/office/drawing/2014/main" id="{D84D2AF1-4950-4E67-97FE-02139880B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920" y="1711485"/>
            <a:ext cx="5574040" cy="4558900"/>
          </a:xfrm>
          <a:prstGeom prst="rect">
            <a:avLst/>
          </a:prstGeom>
        </p:spPr>
      </p:pic>
      <p:sp>
        <p:nvSpPr>
          <p:cNvPr id="3" name="Slide Number Placeholder 2">
            <a:extLst>
              <a:ext uri="{FF2B5EF4-FFF2-40B4-BE49-F238E27FC236}">
                <a16:creationId xmlns:a16="http://schemas.microsoft.com/office/drawing/2014/main" id="{50E4588C-52CC-E761-343D-883806EED0BE}"/>
              </a:ext>
            </a:extLst>
          </p:cNvPr>
          <p:cNvSpPr>
            <a:spLocks noGrp="1"/>
          </p:cNvSpPr>
          <p:nvPr>
            <p:ph type="sldNum" sz="quarter" idx="12"/>
          </p:nvPr>
        </p:nvSpPr>
        <p:spPr/>
        <p:txBody>
          <a:bodyPr/>
          <a:lstStyle/>
          <a:p>
            <a:fld id="{92367B23-D481-47B8-9DC9-53041C5CD72C}" type="slidenum">
              <a:rPr lang="en-US" smtClean="0"/>
              <a:t>17</a:t>
            </a:fld>
            <a:endParaRPr lang="en-US"/>
          </a:p>
        </p:txBody>
      </p:sp>
    </p:spTree>
    <p:extLst>
      <p:ext uri="{BB962C8B-B14F-4D97-AF65-F5344CB8AC3E}">
        <p14:creationId xmlns:p14="http://schemas.microsoft.com/office/powerpoint/2010/main" val="94328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E976-AD0D-4607-A83E-0056A43B3C45}"/>
              </a:ext>
            </a:extLst>
          </p:cNvPr>
          <p:cNvSpPr>
            <a:spLocks noGrp="1"/>
          </p:cNvSpPr>
          <p:nvPr>
            <p:ph type="title"/>
          </p:nvPr>
        </p:nvSpPr>
        <p:spPr/>
        <p:txBody>
          <a:bodyPr/>
          <a:lstStyle/>
          <a:p>
            <a:r>
              <a:rPr lang="en-US" b="1" dirty="0"/>
              <a:t>Group Topics</a:t>
            </a:r>
          </a:p>
        </p:txBody>
      </p:sp>
      <p:sp>
        <p:nvSpPr>
          <p:cNvPr id="3" name="Content Placeholder 2">
            <a:extLst>
              <a:ext uri="{FF2B5EF4-FFF2-40B4-BE49-F238E27FC236}">
                <a16:creationId xmlns:a16="http://schemas.microsoft.com/office/drawing/2014/main" id="{3E62856D-345D-48A0-AAD3-38821EAF7BB9}"/>
              </a:ext>
            </a:extLst>
          </p:cNvPr>
          <p:cNvSpPr>
            <a:spLocks noGrp="1"/>
          </p:cNvSpPr>
          <p:nvPr>
            <p:ph idx="1"/>
          </p:nvPr>
        </p:nvSpPr>
        <p:spPr>
          <a:xfrm>
            <a:off x="2630397" y="2468871"/>
            <a:ext cx="4170347" cy="3921297"/>
          </a:xfrm>
        </p:spPr>
        <p:txBody>
          <a:bodyPr>
            <a:normAutofit fontScale="77500" lnSpcReduction="20000"/>
          </a:bodyPr>
          <a:lstStyle/>
          <a:p>
            <a:r>
              <a:rPr lang="en-US" sz="2600" b="1" dirty="0">
                <a:solidFill>
                  <a:srgbClr val="7030A0"/>
                </a:solidFill>
              </a:rPr>
              <a:t>Topic ​1: Push and Pull Factors Korean Immigration</a:t>
            </a:r>
          </a:p>
          <a:p>
            <a:r>
              <a:rPr lang="en-US" sz="2600" b="1" dirty="0">
                <a:solidFill>
                  <a:srgbClr val="0070C0"/>
                </a:solidFill>
              </a:rPr>
              <a:t>Topic 2: California Alien Land Laws of 1913 and 1920</a:t>
            </a:r>
          </a:p>
          <a:p>
            <a:r>
              <a:rPr lang="en-US" sz="2600" b="1" dirty="0">
                <a:solidFill>
                  <a:schemeClr val="accent5"/>
                </a:solidFill>
              </a:rPr>
              <a:t>Topic 3: Hemet, California Incident</a:t>
            </a:r>
          </a:p>
          <a:p>
            <a:r>
              <a:rPr lang="en-US" sz="2600" b="1" dirty="0">
                <a:solidFill>
                  <a:srgbClr val="00B050"/>
                </a:solidFill>
              </a:rPr>
              <a:t>Topic 4: First Korean Congress in the U.S.</a:t>
            </a:r>
          </a:p>
          <a:p>
            <a:r>
              <a:rPr lang="en-US" sz="2600" b="1" dirty="0">
                <a:solidFill>
                  <a:srgbClr val="002060"/>
                </a:solidFill>
              </a:rPr>
              <a:t>Topic 5: Perspectives from Korea</a:t>
            </a:r>
          </a:p>
          <a:p>
            <a:r>
              <a:rPr lang="en-US" sz="2600" b="1" dirty="0">
                <a:solidFill>
                  <a:srgbClr val="FF0000"/>
                </a:solidFill>
              </a:rPr>
              <a:t>Topic 6: Women, Christians, and Other Contributors</a:t>
            </a:r>
          </a:p>
          <a:p>
            <a:endParaRPr lang="en-US" dirty="0"/>
          </a:p>
        </p:txBody>
      </p:sp>
      <p:sp>
        <p:nvSpPr>
          <p:cNvPr id="30" name="Arrow: Up-Down 29">
            <a:extLst>
              <a:ext uri="{FF2B5EF4-FFF2-40B4-BE49-F238E27FC236}">
                <a16:creationId xmlns:a16="http://schemas.microsoft.com/office/drawing/2014/main" id="{B7EECFE6-47E2-45CF-8866-78188DA7B33E}"/>
              </a:ext>
            </a:extLst>
          </p:cNvPr>
          <p:cNvSpPr/>
          <p:nvPr/>
        </p:nvSpPr>
        <p:spPr>
          <a:xfrm rot="6224977">
            <a:off x="968007" y="1886097"/>
            <a:ext cx="1534996" cy="2317958"/>
          </a:xfrm>
          <a:prstGeom prst="upDownArrow">
            <a:avLst/>
          </a:prstGeom>
          <a:solidFill>
            <a:srgbClr val="CC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0D1CAC-3F94-44A3-A4F3-385986A6E447}"/>
              </a:ext>
            </a:extLst>
          </p:cNvPr>
          <p:cNvSpPr txBox="1"/>
          <p:nvPr/>
        </p:nvSpPr>
        <p:spPr>
          <a:xfrm rot="743152">
            <a:off x="1041924" y="2721909"/>
            <a:ext cx="1400032" cy="646331"/>
          </a:xfrm>
          <a:prstGeom prst="rect">
            <a:avLst/>
          </a:prstGeom>
          <a:noFill/>
        </p:spPr>
        <p:txBody>
          <a:bodyPr wrap="square" rtlCol="0">
            <a:spAutoFit/>
          </a:bodyPr>
          <a:lstStyle/>
          <a:p>
            <a:pPr algn="ctr"/>
            <a:r>
              <a:rPr lang="en-US" b="1" dirty="0">
                <a:solidFill>
                  <a:srgbClr val="0070C0"/>
                </a:solidFill>
                <a:latin typeface="Calibri" panose="020F0502020204030204" pitchFamily="34" charset="0"/>
                <a:cs typeface="Calibri" panose="020F0502020204030204" pitchFamily="34" charset="0"/>
              </a:rPr>
              <a:t>CA Alien Land Laws</a:t>
            </a:r>
          </a:p>
        </p:txBody>
      </p:sp>
      <p:sp>
        <p:nvSpPr>
          <p:cNvPr id="32" name="Arrow: Up-Down 31">
            <a:extLst>
              <a:ext uri="{FF2B5EF4-FFF2-40B4-BE49-F238E27FC236}">
                <a16:creationId xmlns:a16="http://schemas.microsoft.com/office/drawing/2014/main" id="{61DDCE04-1488-46CC-94A7-A400EB384DC2}"/>
              </a:ext>
            </a:extLst>
          </p:cNvPr>
          <p:cNvSpPr/>
          <p:nvPr/>
        </p:nvSpPr>
        <p:spPr>
          <a:xfrm rot="4131373">
            <a:off x="870957" y="3212353"/>
            <a:ext cx="1513769" cy="2350461"/>
          </a:xfrm>
          <a:prstGeom prst="upDownArrow">
            <a:avLst/>
          </a:prstGeom>
          <a:solidFill>
            <a:schemeClr val="accent5">
              <a:lumMod val="40000"/>
              <a:lumOff val="6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3" name="TextBox 32">
            <a:extLst>
              <a:ext uri="{FF2B5EF4-FFF2-40B4-BE49-F238E27FC236}">
                <a16:creationId xmlns:a16="http://schemas.microsoft.com/office/drawing/2014/main" id="{EB38C3E2-8828-43BA-AE11-8C1F90C8BEA8}"/>
              </a:ext>
            </a:extLst>
          </p:cNvPr>
          <p:cNvSpPr txBox="1"/>
          <p:nvPr/>
        </p:nvSpPr>
        <p:spPr>
          <a:xfrm rot="20247500">
            <a:off x="700842" y="4111746"/>
            <a:ext cx="1936529" cy="646331"/>
          </a:xfrm>
          <a:prstGeom prst="rect">
            <a:avLst/>
          </a:prstGeom>
          <a:noFill/>
        </p:spPr>
        <p:txBody>
          <a:bodyPr wrap="square" rtlCol="0">
            <a:spAutoFit/>
          </a:bodyPr>
          <a:lstStyle/>
          <a:p>
            <a:pPr algn="ctr"/>
            <a:r>
              <a:rPr lang="en-US" b="1" dirty="0">
                <a:solidFill>
                  <a:schemeClr val="accent5"/>
                </a:solidFill>
                <a:latin typeface="Calibri" panose="020F0502020204030204" pitchFamily="34" charset="0"/>
                <a:cs typeface="Calibri" panose="020F0502020204030204" pitchFamily="34" charset="0"/>
              </a:rPr>
              <a:t>Hemet California Incident</a:t>
            </a:r>
          </a:p>
        </p:txBody>
      </p:sp>
      <p:sp>
        <p:nvSpPr>
          <p:cNvPr id="36" name="Arrow: Up-Down 35">
            <a:extLst>
              <a:ext uri="{FF2B5EF4-FFF2-40B4-BE49-F238E27FC236}">
                <a16:creationId xmlns:a16="http://schemas.microsoft.com/office/drawing/2014/main" id="{0591516E-F92E-4900-811C-CB9AA6B5524B}"/>
              </a:ext>
            </a:extLst>
          </p:cNvPr>
          <p:cNvSpPr/>
          <p:nvPr/>
        </p:nvSpPr>
        <p:spPr>
          <a:xfrm rot="5400000">
            <a:off x="7184010" y="4342200"/>
            <a:ext cx="1513769" cy="2350461"/>
          </a:xfrm>
          <a:prstGeom prst="upDownArrow">
            <a:avLst/>
          </a:prstGeom>
          <a:solidFill>
            <a:srgbClr val="FFCC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8D9115-649A-4656-82CA-F8E89E76E96D}"/>
              </a:ext>
            </a:extLst>
          </p:cNvPr>
          <p:cNvSpPr txBox="1"/>
          <p:nvPr/>
        </p:nvSpPr>
        <p:spPr>
          <a:xfrm>
            <a:off x="6800744" y="5211742"/>
            <a:ext cx="2350574" cy="646331"/>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Support from </a:t>
            </a:r>
          </a:p>
          <a:p>
            <a:pPr algn="ctr"/>
            <a:r>
              <a:rPr lang="en-US" b="1" dirty="0">
                <a:solidFill>
                  <a:srgbClr val="FF0000"/>
                </a:solidFill>
                <a:latin typeface="Calibri" panose="020F0502020204030204" pitchFamily="34" charset="0"/>
                <a:cs typeface="Calibri" panose="020F0502020204030204" pitchFamily="34" charset="0"/>
              </a:rPr>
              <a:t>Korean Americans</a:t>
            </a:r>
          </a:p>
        </p:txBody>
      </p:sp>
      <p:sp>
        <p:nvSpPr>
          <p:cNvPr id="38" name="Arrow: Up-Down 37">
            <a:extLst>
              <a:ext uri="{FF2B5EF4-FFF2-40B4-BE49-F238E27FC236}">
                <a16:creationId xmlns:a16="http://schemas.microsoft.com/office/drawing/2014/main" id="{A6089CB5-4D10-47B7-A7D5-6B1DFE0F7D8F}"/>
              </a:ext>
            </a:extLst>
          </p:cNvPr>
          <p:cNvSpPr/>
          <p:nvPr/>
        </p:nvSpPr>
        <p:spPr>
          <a:xfrm rot="15156067">
            <a:off x="6759570" y="2951026"/>
            <a:ext cx="1513769" cy="2350461"/>
          </a:xfrm>
          <a:prstGeom prst="upDownArrow">
            <a:avLst/>
          </a:prstGeom>
          <a:solidFill>
            <a:srgbClr val="CC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64FCCDC-622B-45A0-B53C-4AE5B8429784}"/>
              </a:ext>
            </a:extLst>
          </p:cNvPr>
          <p:cNvSpPr txBox="1"/>
          <p:nvPr/>
        </p:nvSpPr>
        <p:spPr>
          <a:xfrm rot="20547556">
            <a:off x="6774963" y="3834468"/>
            <a:ext cx="1599044" cy="646331"/>
          </a:xfrm>
          <a:prstGeom prst="rect">
            <a:avLst/>
          </a:prstGeom>
          <a:noFill/>
        </p:spPr>
        <p:txBody>
          <a:bodyPr wrap="square" rtlCol="0">
            <a:spAutoFit/>
          </a:bodyPr>
          <a:lstStyle/>
          <a:p>
            <a:pPr algn="ctr"/>
            <a:r>
              <a:rPr lang="en-US" b="1" dirty="0">
                <a:solidFill>
                  <a:srgbClr val="00B050"/>
                </a:solidFill>
                <a:latin typeface="Calibri" panose="020F0502020204030204" pitchFamily="34" charset="0"/>
                <a:cs typeface="Calibri" panose="020F0502020204030204" pitchFamily="34" charset="0"/>
              </a:rPr>
              <a:t>First Korean Congress</a:t>
            </a:r>
          </a:p>
        </p:txBody>
      </p:sp>
      <p:sp>
        <p:nvSpPr>
          <p:cNvPr id="41" name="Arrow: Up-Down 40">
            <a:extLst>
              <a:ext uri="{FF2B5EF4-FFF2-40B4-BE49-F238E27FC236}">
                <a16:creationId xmlns:a16="http://schemas.microsoft.com/office/drawing/2014/main" id="{5397A861-A046-4099-AAD4-163E882E30FF}"/>
              </a:ext>
            </a:extLst>
          </p:cNvPr>
          <p:cNvSpPr/>
          <p:nvPr/>
        </p:nvSpPr>
        <p:spPr>
          <a:xfrm rot="6023262">
            <a:off x="6744925" y="1683407"/>
            <a:ext cx="1534996" cy="2317958"/>
          </a:xfrm>
          <a:prstGeom prst="upDownArrow">
            <a:avLst/>
          </a:prstGeom>
          <a:solidFill>
            <a:srgbClr val="CC99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D7FEB67-1106-43EE-A11D-1CA1DF7BF49D}"/>
              </a:ext>
            </a:extLst>
          </p:cNvPr>
          <p:cNvSpPr txBox="1"/>
          <p:nvPr/>
        </p:nvSpPr>
        <p:spPr>
          <a:xfrm rot="739474">
            <a:off x="6697180" y="2526961"/>
            <a:ext cx="1638548" cy="646331"/>
          </a:xfrm>
          <a:prstGeom prst="rect">
            <a:avLst/>
          </a:prstGeom>
          <a:noFill/>
        </p:spPr>
        <p:txBody>
          <a:bodyPr wrap="square" rtlCol="0">
            <a:spAutoFit/>
          </a:bodyPr>
          <a:lstStyle/>
          <a:p>
            <a:pPr algn="ctr"/>
            <a:r>
              <a:rPr lang="en-US" b="1" dirty="0">
                <a:solidFill>
                  <a:srgbClr val="7030A0"/>
                </a:solidFill>
                <a:latin typeface="Calibri" panose="020F0502020204030204" pitchFamily="34" charset="0"/>
                <a:cs typeface="Calibri" panose="020F0502020204030204" pitchFamily="34" charset="0"/>
              </a:rPr>
              <a:t>Push and Pull Factors</a:t>
            </a:r>
          </a:p>
        </p:txBody>
      </p:sp>
      <p:sp>
        <p:nvSpPr>
          <p:cNvPr id="44" name="Arrow: Up-Down 43">
            <a:extLst>
              <a:ext uri="{FF2B5EF4-FFF2-40B4-BE49-F238E27FC236}">
                <a16:creationId xmlns:a16="http://schemas.microsoft.com/office/drawing/2014/main" id="{91EE21CA-B59B-4ABE-8529-C29DA70F759F}"/>
              </a:ext>
            </a:extLst>
          </p:cNvPr>
          <p:cNvSpPr/>
          <p:nvPr/>
        </p:nvSpPr>
        <p:spPr>
          <a:xfrm rot="4496247">
            <a:off x="905784" y="4408697"/>
            <a:ext cx="1513769" cy="2420501"/>
          </a:xfrm>
          <a:prstGeom prst="upDownArrow">
            <a:avLst/>
          </a:prstGeom>
          <a:solidFill>
            <a:schemeClr val="bg2">
              <a:lumMod val="9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53B4336-99A2-4659-B8B6-CD566EFDF0ED}"/>
              </a:ext>
            </a:extLst>
          </p:cNvPr>
          <p:cNvSpPr txBox="1"/>
          <p:nvPr/>
        </p:nvSpPr>
        <p:spPr>
          <a:xfrm rot="20624463">
            <a:off x="1013854" y="5290964"/>
            <a:ext cx="1372523" cy="655964"/>
          </a:xfrm>
          <a:prstGeom prst="rect">
            <a:avLst/>
          </a:prstGeom>
          <a:noFill/>
        </p:spPr>
        <p:txBody>
          <a:bodyPr wrap="square" rtlCol="0">
            <a:spAutoFit/>
          </a:bodyPr>
          <a:lstStyle/>
          <a:p>
            <a:pPr algn="ctr"/>
            <a:r>
              <a:rPr lang="en-US" b="1" dirty="0">
                <a:solidFill>
                  <a:schemeClr val="accent3">
                    <a:lumMod val="50000"/>
                  </a:schemeClr>
                </a:solidFill>
                <a:latin typeface="Calibri" panose="020F0502020204030204" pitchFamily="34" charset="0"/>
                <a:cs typeface="Calibri" panose="020F0502020204030204" pitchFamily="34" charset="0"/>
              </a:rPr>
              <a:t>Perspectives from Korea</a:t>
            </a:r>
          </a:p>
        </p:txBody>
      </p:sp>
      <p:sp>
        <p:nvSpPr>
          <p:cNvPr id="4" name="Slide Number Placeholder 3">
            <a:extLst>
              <a:ext uri="{FF2B5EF4-FFF2-40B4-BE49-F238E27FC236}">
                <a16:creationId xmlns:a16="http://schemas.microsoft.com/office/drawing/2014/main" id="{D0AA2C77-8CF1-CF09-1C71-4F65D3101993}"/>
              </a:ext>
            </a:extLst>
          </p:cNvPr>
          <p:cNvSpPr>
            <a:spLocks noGrp="1"/>
          </p:cNvSpPr>
          <p:nvPr>
            <p:ph type="sldNum" sz="quarter" idx="12"/>
          </p:nvPr>
        </p:nvSpPr>
        <p:spPr/>
        <p:txBody>
          <a:bodyPr/>
          <a:lstStyle/>
          <a:p>
            <a:fld id="{92367B23-D481-47B8-9DC9-53041C5CD72C}" type="slidenum">
              <a:rPr lang="en-US" smtClean="0"/>
              <a:t>18</a:t>
            </a:fld>
            <a:endParaRPr lang="en-US"/>
          </a:p>
        </p:txBody>
      </p:sp>
    </p:spTree>
    <p:extLst>
      <p:ext uri="{BB962C8B-B14F-4D97-AF65-F5344CB8AC3E}">
        <p14:creationId xmlns:p14="http://schemas.microsoft.com/office/powerpoint/2010/main" val="131114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F85C-AE17-4205-A7C9-2AD9B35310BF}"/>
              </a:ext>
            </a:extLst>
          </p:cNvPr>
          <p:cNvSpPr>
            <a:spLocks noGrp="1"/>
          </p:cNvSpPr>
          <p:nvPr>
            <p:ph type="title"/>
          </p:nvPr>
        </p:nvSpPr>
        <p:spPr/>
        <p:txBody>
          <a:bodyPr/>
          <a:lstStyle/>
          <a:p>
            <a:r>
              <a:rPr lang="en-US" b="1" dirty="0"/>
              <a:t>Expert Groups Assignment</a:t>
            </a:r>
          </a:p>
        </p:txBody>
      </p:sp>
      <p:sp>
        <p:nvSpPr>
          <p:cNvPr id="3" name="Content Placeholder 2">
            <a:extLst>
              <a:ext uri="{FF2B5EF4-FFF2-40B4-BE49-F238E27FC236}">
                <a16:creationId xmlns:a16="http://schemas.microsoft.com/office/drawing/2014/main" id="{294A06C3-8B35-4014-B896-E71893670001}"/>
              </a:ext>
            </a:extLst>
          </p:cNvPr>
          <p:cNvSpPr>
            <a:spLocks noGrp="1"/>
          </p:cNvSpPr>
          <p:nvPr>
            <p:ph idx="1"/>
          </p:nvPr>
        </p:nvSpPr>
        <p:spPr>
          <a:xfrm>
            <a:off x="935664" y="2490134"/>
            <a:ext cx="7368363" cy="3751177"/>
          </a:xfrm>
        </p:spPr>
        <p:txBody>
          <a:bodyPr>
            <a:normAutofit lnSpcReduction="10000"/>
          </a:bodyPr>
          <a:lstStyle/>
          <a:p>
            <a:r>
              <a:rPr lang="en-US" sz="2800" dirty="0">
                <a:solidFill>
                  <a:schemeClr val="tx1"/>
                </a:solidFill>
              </a:rPr>
              <a:t>In the Expert Groups, each member will:</a:t>
            </a:r>
          </a:p>
          <a:p>
            <a:pPr lvl="1"/>
            <a:r>
              <a:rPr lang="en-US" sz="2400" dirty="0">
                <a:solidFill>
                  <a:schemeClr val="tx1"/>
                </a:solidFill>
              </a:rPr>
              <a:t>Review 2–4 original documents related to one of the six events (documents include excerpts from first-hand accounts, oral interviews, letters, speeches, news articles, and other items).</a:t>
            </a:r>
          </a:p>
          <a:p>
            <a:pPr lvl="1"/>
            <a:r>
              <a:rPr lang="en-US" sz="2400" dirty="0">
                <a:solidFill>
                  <a:schemeClr val="tx1"/>
                </a:solidFill>
              </a:rPr>
              <a:t>Answer 5–7 questions and take additional notes as needed.</a:t>
            </a:r>
          </a:p>
          <a:p>
            <a:pPr lvl="1"/>
            <a:r>
              <a:rPr lang="en-US" sz="2400" dirty="0">
                <a:solidFill>
                  <a:schemeClr val="tx1"/>
                </a:solidFill>
              </a:rPr>
              <a:t>Be prepared to return to their Home Group to share expert knowledge and complete the assignment.</a:t>
            </a:r>
          </a:p>
        </p:txBody>
      </p:sp>
      <p:sp>
        <p:nvSpPr>
          <p:cNvPr id="4" name="Slide Number Placeholder 3">
            <a:extLst>
              <a:ext uri="{FF2B5EF4-FFF2-40B4-BE49-F238E27FC236}">
                <a16:creationId xmlns:a16="http://schemas.microsoft.com/office/drawing/2014/main" id="{6D46E681-04F9-5DAC-8A38-EAE64A0A498A}"/>
              </a:ext>
            </a:extLst>
          </p:cNvPr>
          <p:cNvSpPr>
            <a:spLocks noGrp="1"/>
          </p:cNvSpPr>
          <p:nvPr>
            <p:ph type="sldNum" sz="quarter" idx="12"/>
          </p:nvPr>
        </p:nvSpPr>
        <p:spPr/>
        <p:txBody>
          <a:bodyPr/>
          <a:lstStyle/>
          <a:p>
            <a:fld id="{92367B23-D481-47B8-9DC9-53041C5CD72C}" type="slidenum">
              <a:rPr lang="en-US" smtClean="0"/>
              <a:t>19</a:t>
            </a:fld>
            <a:endParaRPr lang="en-US"/>
          </a:p>
        </p:txBody>
      </p:sp>
    </p:spTree>
    <p:extLst>
      <p:ext uri="{BB962C8B-B14F-4D97-AF65-F5344CB8AC3E}">
        <p14:creationId xmlns:p14="http://schemas.microsoft.com/office/powerpoint/2010/main" val="342292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Activity 4.1</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800" b="1" dirty="0">
                <a:solidFill>
                  <a:srgbClr val="0070C0"/>
                </a:solidFill>
              </a:rPr>
              <a:t>How Was the Korean Independence Movement Impacted by </a:t>
            </a:r>
            <a:br>
              <a:rPr lang="en-US" sz="2800" b="1" dirty="0">
                <a:solidFill>
                  <a:srgbClr val="0070C0"/>
                </a:solidFill>
              </a:rPr>
            </a:br>
            <a:r>
              <a:rPr lang="en-US" sz="2800" b="1" dirty="0">
                <a:solidFill>
                  <a:srgbClr val="0070C0"/>
                </a:solidFill>
              </a:rPr>
              <a:t>Wilson’s Fourteen Points?</a:t>
            </a:r>
          </a:p>
        </p:txBody>
      </p:sp>
      <p:sp>
        <p:nvSpPr>
          <p:cNvPr id="4" name="Slide Number Placeholder 3">
            <a:extLst>
              <a:ext uri="{FF2B5EF4-FFF2-40B4-BE49-F238E27FC236}">
                <a16:creationId xmlns:a16="http://schemas.microsoft.com/office/drawing/2014/main" id="{0692FABC-C438-623A-71EF-8BAD02BD40B2}"/>
              </a:ext>
            </a:extLst>
          </p:cNvPr>
          <p:cNvSpPr>
            <a:spLocks noGrp="1"/>
          </p:cNvSpPr>
          <p:nvPr>
            <p:ph type="sldNum" sz="quarter" idx="12"/>
          </p:nvPr>
        </p:nvSpPr>
        <p:spPr/>
        <p:txBody>
          <a:bodyPr/>
          <a:lstStyle/>
          <a:p>
            <a:fld id="{92367B23-D481-47B8-9DC9-53041C5CD72C}" type="slidenum">
              <a:rPr lang="en-US" smtClean="0"/>
              <a:t>2</a:t>
            </a:fld>
            <a:endParaRPr lang="en-US"/>
          </a:p>
        </p:txBody>
      </p:sp>
    </p:spTree>
    <p:extLst>
      <p:ext uri="{BB962C8B-B14F-4D97-AF65-F5344CB8AC3E}">
        <p14:creationId xmlns:p14="http://schemas.microsoft.com/office/powerpoint/2010/main" val="38930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07F-E383-4B5B-9C2F-685EB9052DC2}"/>
              </a:ext>
            </a:extLst>
          </p:cNvPr>
          <p:cNvSpPr>
            <a:spLocks noGrp="1"/>
          </p:cNvSpPr>
          <p:nvPr>
            <p:ph type="title"/>
          </p:nvPr>
        </p:nvSpPr>
        <p:spPr/>
        <p:txBody>
          <a:bodyPr/>
          <a:lstStyle/>
          <a:p>
            <a:r>
              <a:rPr lang="en-US" b="1" dirty="0"/>
              <a:t>Home Group Assignment</a:t>
            </a:r>
          </a:p>
        </p:txBody>
      </p:sp>
      <p:sp>
        <p:nvSpPr>
          <p:cNvPr id="3" name="Content Placeholder 2">
            <a:extLst>
              <a:ext uri="{FF2B5EF4-FFF2-40B4-BE49-F238E27FC236}">
                <a16:creationId xmlns:a16="http://schemas.microsoft.com/office/drawing/2014/main" id="{D3E6E36D-1189-41B9-BBC2-351B565373C0}"/>
              </a:ext>
            </a:extLst>
          </p:cNvPr>
          <p:cNvSpPr>
            <a:spLocks noGrp="1"/>
          </p:cNvSpPr>
          <p:nvPr>
            <p:ph idx="1"/>
          </p:nvPr>
        </p:nvSpPr>
        <p:spPr>
          <a:xfrm>
            <a:off x="681327" y="2330646"/>
            <a:ext cx="3253563" cy="4357233"/>
          </a:xfrm>
        </p:spPr>
        <p:txBody>
          <a:bodyPr>
            <a:normAutofit fontScale="62500" lnSpcReduction="20000"/>
          </a:bodyPr>
          <a:lstStyle/>
          <a:p>
            <a:r>
              <a:rPr lang="en-US" sz="2600" dirty="0">
                <a:solidFill>
                  <a:schemeClr val="tx1"/>
                </a:solidFill>
              </a:rPr>
              <a:t>One by one, group members should explain the documents they reviewed, identify a few interesting/critical findings, and provide their response to the final question: </a:t>
            </a:r>
            <a:r>
              <a:rPr lang="en-US" sz="2600" b="1" dirty="0">
                <a:solidFill>
                  <a:schemeClr val="tx1"/>
                </a:solidFill>
              </a:rPr>
              <a:t>How did the Korean Independence Movement shape and become shaped by the formation of the Korean American identity in the United States?</a:t>
            </a:r>
          </a:p>
          <a:p>
            <a:r>
              <a:rPr lang="en-US" sz="2600" dirty="0">
                <a:solidFill>
                  <a:schemeClr val="tx1"/>
                </a:solidFill>
              </a:rPr>
              <a:t>The group should discuss how the event shaped and was shaped by the Korean American </a:t>
            </a:r>
            <a:r>
              <a:rPr lang="en-US" sz="2600" dirty="0" err="1">
                <a:solidFill>
                  <a:schemeClr val="tx1"/>
                </a:solidFill>
              </a:rPr>
              <a:t>Iidentity</a:t>
            </a:r>
            <a:r>
              <a:rPr lang="en-US" sz="2600" dirty="0">
                <a:solidFill>
                  <a:schemeClr val="tx1"/>
                </a:solidFill>
              </a:rPr>
              <a:t> and how the event shaped and was shaped by the Korean Independent Movement.</a:t>
            </a:r>
          </a:p>
          <a:p>
            <a:pPr marL="0" indent="0">
              <a:buNone/>
            </a:pPr>
            <a:endParaRPr lang="en-US" dirty="0"/>
          </a:p>
        </p:txBody>
      </p:sp>
      <p:pic>
        <p:nvPicPr>
          <p:cNvPr id="5" name="Picture 4">
            <a:extLst>
              <a:ext uri="{FF2B5EF4-FFF2-40B4-BE49-F238E27FC236}">
                <a16:creationId xmlns:a16="http://schemas.microsoft.com/office/drawing/2014/main" id="{89013A9F-3CD7-4201-8089-A0A417A17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890" y="2330646"/>
            <a:ext cx="4527783" cy="3467278"/>
          </a:xfrm>
          <a:prstGeom prst="rect">
            <a:avLst/>
          </a:prstGeom>
        </p:spPr>
      </p:pic>
      <p:sp>
        <p:nvSpPr>
          <p:cNvPr id="6" name="Rectangle 5">
            <a:extLst>
              <a:ext uri="{FF2B5EF4-FFF2-40B4-BE49-F238E27FC236}">
                <a16:creationId xmlns:a16="http://schemas.microsoft.com/office/drawing/2014/main" id="{88CD1B87-AE77-4200-AED4-DDDA45569F45}"/>
              </a:ext>
            </a:extLst>
          </p:cNvPr>
          <p:cNvSpPr/>
          <p:nvPr/>
        </p:nvSpPr>
        <p:spPr>
          <a:xfrm>
            <a:off x="681327" y="5797924"/>
            <a:ext cx="7008037" cy="338554"/>
          </a:xfrm>
          <a:prstGeom prst="rect">
            <a:avLst/>
          </a:prstGeom>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Each member of the Home Group should complete their own table.</a:t>
            </a:r>
          </a:p>
        </p:txBody>
      </p:sp>
      <p:sp>
        <p:nvSpPr>
          <p:cNvPr id="4" name="Slide Number Placeholder 3">
            <a:extLst>
              <a:ext uri="{FF2B5EF4-FFF2-40B4-BE49-F238E27FC236}">
                <a16:creationId xmlns:a16="http://schemas.microsoft.com/office/drawing/2014/main" id="{B750ECCB-F139-5227-65D2-04AB19B68D29}"/>
              </a:ext>
            </a:extLst>
          </p:cNvPr>
          <p:cNvSpPr>
            <a:spLocks noGrp="1"/>
          </p:cNvSpPr>
          <p:nvPr>
            <p:ph type="sldNum" sz="quarter" idx="12"/>
          </p:nvPr>
        </p:nvSpPr>
        <p:spPr/>
        <p:txBody>
          <a:bodyPr/>
          <a:lstStyle/>
          <a:p>
            <a:fld id="{92367B23-D481-47B8-9DC9-53041C5CD72C}" type="slidenum">
              <a:rPr lang="en-US" smtClean="0"/>
              <a:t>20</a:t>
            </a:fld>
            <a:endParaRPr lang="en-US"/>
          </a:p>
        </p:txBody>
      </p:sp>
    </p:spTree>
    <p:extLst>
      <p:ext uri="{BB962C8B-B14F-4D97-AF65-F5344CB8AC3E}">
        <p14:creationId xmlns:p14="http://schemas.microsoft.com/office/powerpoint/2010/main" val="332420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Summative Assessment</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Persuasive Letter</a:t>
            </a:r>
          </a:p>
        </p:txBody>
      </p:sp>
      <p:sp>
        <p:nvSpPr>
          <p:cNvPr id="4" name="Slide Number Placeholder 3">
            <a:extLst>
              <a:ext uri="{FF2B5EF4-FFF2-40B4-BE49-F238E27FC236}">
                <a16:creationId xmlns:a16="http://schemas.microsoft.com/office/drawing/2014/main" id="{0A2E6B78-CB53-0472-C9AB-C942002FF167}"/>
              </a:ext>
            </a:extLst>
          </p:cNvPr>
          <p:cNvSpPr>
            <a:spLocks noGrp="1"/>
          </p:cNvSpPr>
          <p:nvPr>
            <p:ph type="sldNum" sz="quarter" idx="12"/>
          </p:nvPr>
        </p:nvSpPr>
        <p:spPr/>
        <p:txBody>
          <a:bodyPr/>
          <a:lstStyle/>
          <a:p>
            <a:fld id="{92367B23-D481-47B8-9DC9-53041C5CD72C}" type="slidenum">
              <a:rPr lang="en-US" smtClean="0"/>
              <a:t>21</a:t>
            </a:fld>
            <a:endParaRPr lang="en-US"/>
          </a:p>
        </p:txBody>
      </p:sp>
    </p:spTree>
    <p:extLst>
      <p:ext uri="{BB962C8B-B14F-4D97-AF65-F5344CB8AC3E}">
        <p14:creationId xmlns:p14="http://schemas.microsoft.com/office/powerpoint/2010/main" val="208850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5D0BB-5D26-411D-B88C-B38CB554E553}"/>
              </a:ext>
            </a:extLst>
          </p:cNvPr>
          <p:cNvSpPr>
            <a:spLocks noGrp="1"/>
          </p:cNvSpPr>
          <p:nvPr>
            <p:ph type="title"/>
          </p:nvPr>
        </p:nvSpPr>
        <p:spPr/>
        <p:txBody>
          <a:bodyPr/>
          <a:lstStyle/>
          <a:p>
            <a:r>
              <a:rPr lang="en-US" dirty="0"/>
              <a:t>What Is a Persuasive Letter?</a:t>
            </a:r>
          </a:p>
        </p:txBody>
      </p:sp>
      <p:sp>
        <p:nvSpPr>
          <p:cNvPr id="6" name="Content Placeholder 5">
            <a:extLst>
              <a:ext uri="{FF2B5EF4-FFF2-40B4-BE49-F238E27FC236}">
                <a16:creationId xmlns:a16="http://schemas.microsoft.com/office/drawing/2014/main" id="{BDAA2AF7-3451-43DF-A126-0F965C5D9632}"/>
              </a:ext>
            </a:extLst>
          </p:cNvPr>
          <p:cNvSpPr>
            <a:spLocks noGrp="1"/>
          </p:cNvSpPr>
          <p:nvPr>
            <p:ph sz="half" idx="1"/>
          </p:nvPr>
        </p:nvSpPr>
        <p:spPr/>
        <p:txBody>
          <a:bodyPr>
            <a:normAutofit fontScale="77500" lnSpcReduction="20000"/>
          </a:bodyPr>
          <a:lstStyle/>
          <a:p>
            <a:r>
              <a:rPr lang="en-US" dirty="0"/>
              <a:t>A persuasive letter is a letter written to persuade an organization or individual toward accepting the writer's issue, interest, or perspective.</a:t>
            </a:r>
          </a:p>
          <a:p>
            <a:r>
              <a:rPr lang="en-US" dirty="0"/>
              <a:t>Drafting letters requires students to grow as writers by articulating their opinions, supporting their ideas with solid evidence, and crafting their arguments for a target audience. </a:t>
            </a:r>
          </a:p>
        </p:txBody>
      </p:sp>
      <p:sp>
        <p:nvSpPr>
          <p:cNvPr id="7" name="Content Placeholder 6">
            <a:extLst>
              <a:ext uri="{FF2B5EF4-FFF2-40B4-BE49-F238E27FC236}">
                <a16:creationId xmlns:a16="http://schemas.microsoft.com/office/drawing/2014/main" id="{C9A9DD69-51FF-4C1B-A6FE-C578203E559C}"/>
              </a:ext>
            </a:extLst>
          </p:cNvPr>
          <p:cNvSpPr>
            <a:spLocks noGrp="1"/>
          </p:cNvSpPr>
          <p:nvPr>
            <p:ph sz="half" idx="2"/>
          </p:nvPr>
        </p:nvSpPr>
        <p:spPr>
          <a:xfrm>
            <a:off x="4645152" y="2487168"/>
            <a:ext cx="3337560" cy="2151629"/>
          </a:xfrm>
        </p:spPr>
        <p:txBody>
          <a:bodyPr>
            <a:normAutofit fontScale="77500" lnSpcReduction="20000"/>
          </a:bodyPr>
          <a:lstStyle/>
          <a:p>
            <a:pPr marL="0" indent="0">
              <a:buNone/>
            </a:pPr>
            <a:r>
              <a:rPr lang="en-US" dirty="0"/>
              <a:t>Thinking creatively about possible solutions to real problems helps students understand their agency to affect change.</a:t>
            </a:r>
          </a:p>
          <a:p>
            <a:pPr marL="0" indent="0">
              <a:buNone/>
            </a:pPr>
            <a:endParaRPr lang="en-US" dirty="0"/>
          </a:p>
        </p:txBody>
      </p:sp>
      <p:pic>
        <p:nvPicPr>
          <p:cNvPr id="9" name="Picture 8">
            <a:extLst>
              <a:ext uri="{FF2B5EF4-FFF2-40B4-BE49-F238E27FC236}">
                <a16:creationId xmlns:a16="http://schemas.microsoft.com/office/drawing/2014/main" id="{90FF27A4-D6F1-4349-A293-ACCC53446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678" y="3895717"/>
            <a:ext cx="1844713" cy="1844713"/>
          </a:xfrm>
          <a:prstGeom prst="rect">
            <a:avLst/>
          </a:prstGeom>
        </p:spPr>
      </p:pic>
      <p:sp>
        <p:nvSpPr>
          <p:cNvPr id="2" name="Slide Number Placeholder 1">
            <a:extLst>
              <a:ext uri="{FF2B5EF4-FFF2-40B4-BE49-F238E27FC236}">
                <a16:creationId xmlns:a16="http://schemas.microsoft.com/office/drawing/2014/main" id="{C38C6D87-7242-BFAF-6A9D-71DD82D72F3B}"/>
              </a:ext>
            </a:extLst>
          </p:cNvPr>
          <p:cNvSpPr>
            <a:spLocks noGrp="1"/>
          </p:cNvSpPr>
          <p:nvPr>
            <p:ph type="sldNum" sz="quarter" idx="12"/>
          </p:nvPr>
        </p:nvSpPr>
        <p:spPr/>
        <p:txBody>
          <a:bodyPr/>
          <a:lstStyle/>
          <a:p>
            <a:fld id="{92367B23-D481-47B8-9DC9-53041C5CD72C}" type="slidenum">
              <a:rPr lang="en-US" smtClean="0"/>
              <a:t>22</a:t>
            </a:fld>
            <a:endParaRPr lang="en-US"/>
          </a:p>
        </p:txBody>
      </p:sp>
    </p:spTree>
    <p:extLst>
      <p:ext uri="{BB962C8B-B14F-4D97-AF65-F5344CB8AC3E}">
        <p14:creationId xmlns:p14="http://schemas.microsoft.com/office/powerpoint/2010/main" val="149999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6A69-42EF-4DA4-9E81-B3B7F6CE81A2}"/>
              </a:ext>
            </a:extLst>
          </p:cNvPr>
          <p:cNvSpPr>
            <a:spLocks noGrp="1"/>
          </p:cNvSpPr>
          <p:nvPr>
            <p:ph type="title"/>
          </p:nvPr>
        </p:nvSpPr>
        <p:spPr>
          <a:xfrm>
            <a:off x="1176866" y="915338"/>
            <a:ext cx="6798734" cy="817210"/>
          </a:xfrm>
        </p:spPr>
        <p:txBody>
          <a:bodyPr/>
          <a:lstStyle/>
          <a:p>
            <a:r>
              <a:rPr lang="en-US" b="1" dirty="0"/>
              <a:t>Persuasive Letter</a:t>
            </a:r>
          </a:p>
        </p:txBody>
      </p:sp>
      <p:sp>
        <p:nvSpPr>
          <p:cNvPr id="5" name="Content Placeholder 4">
            <a:extLst>
              <a:ext uri="{FF2B5EF4-FFF2-40B4-BE49-F238E27FC236}">
                <a16:creationId xmlns:a16="http://schemas.microsoft.com/office/drawing/2014/main" id="{32E66100-3995-44E3-B94A-A571C1B73284}"/>
              </a:ext>
            </a:extLst>
          </p:cNvPr>
          <p:cNvSpPr>
            <a:spLocks noGrp="1"/>
          </p:cNvSpPr>
          <p:nvPr>
            <p:ph idx="1"/>
          </p:nvPr>
        </p:nvSpPr>
        <p:spPr>
          <a:xfrm>
            <a:off x="637953" y="2454441"/>
            <a:ext cx="7868093" cy="3707295"/>
          </a:xfrm>
          <a:noFill/>
        </p:spPr>
        <p:txBody>
          <a:bodyPr>
            <a:normAutofit fontScale="55000" lnSpcReduction="20000"/>
          </a:bodyPr>
          <a:lstStyle/>
          <a:p>
            <a:pPr>
              <a:lnSpc>
                <a:spcPct val="120000"/>
              </a:lnSpc>
              <a:spcBef>
                <a:spcPts val="0"/>
              </a:spcBef>
              <a:spcAft>
                <a:spcPts val="0"/>
              </a:spcAft>
            </a:pPr>
            <a:r>
              <a:rPr lang="en-US" sz="4500" b="1" dirty="0"/>
              <a:t>Writing Prompt: </a:t>
            </a:r>
            <a:r>
              <a:rPr lang="en-US" sz="4500" dirty="0"/>
              <a:t>Imagine you are a Korean schoolgirl who participated in the Korean Independence Movement in 1919. </a:t>
            </a:r>
          </a:p>
          <a:p>
            <a:pPr>
              <a:lnSpc>
                <a:spcPct val="120000"/>
              </a:lnSpc>
              <a:spcBef>
                <a:spcPts val="0"/>
              </a:spcBef>
              <a:spcAft>
                <a:spcPts val="0"/>
              </a:spcAft>
            </a:pPr>
            <a:r>
              <a:rPr lang="en-US" sz="4500" dirty="0"/>
              <a:t>Compose a letter to President Wilson, asking the U.S. to take a position in favor of Korean independence. Some arguments or points you might connect to in your letter:</a:t>
            </a:r>
          </a:p>
          <a:p>
            <a:pPr lvl="1">
              <a:lnSpc>
                <a:spcPct val="120000"/>
              </a:lnSpc>
              <a:spcBef>
                <a:spcPts val="0"/>
              </a:spcBef>
              <a:spcAft>
                <a:spcPts val="0"/>
              </a:spcAft>
            </a:pPr>
            <a:r>
              <a:rPr lang="en-US" sz="3000" dirty="0"/>
              <a:t>The Fourteen Points speech and notion of self-determination</a:t>
            </a:r>
          </a:p>
          <a:p>
            <a:pPr lvl="1">
              <a:lnSpc>
                <a:spcPct val="120000"/>
              </a:lnSpc>
              <a:spcBef>
                <a:spcPts val="0"/>
              </a:spcBef>
              <a:spcAft>
                <a:spcPts val="0"/>
              </a:spcAft>
            </a:pPr>
            <a:r>
              <a:rPr lang="en-US" sz="3000" dirty="0"/>
              <a:t>The devastation of World War I</a:t>
            </a:r>
          </a:p>
          <a:p>
            <a:pPr lvl="1">
              <a:lnSpc>
                <a:spcPct val="120000"/>
              </a:lnSpc>
              <a:spcBef>
                <a:spcPts val="0"/>
              </a:spcBef>
              <a:spcAft>
                <a:spcPts val="0"/>
              </a:spcAft>
            </a:pPr>
            <a:r>
              <a:rPr lang="en-US" sz="3000" dirty="0"/>
              <a:t>Global advocacy and organization for Korean independence by Koreans living in the United States, Korea, China, Russia, and Mexico </a:t>
            </a:r>
          </a:p>
          <a:p>
            <a:pPr lvl="1">
              <a:lnSpc>
                <a:spcPct val="120000"/>
              </a:lnSpc>
              <a:spcBef>
                <a:spcPts val="0"/>
              </a:spcBef>
              <a:spcAft>
                <a:spcPts val="0"/>
              </a:spcAft>
            </a:pPr>
            <a:r>
              <a:rPr lang="en-US" sz="3000" dirty="0"/>
              <a:t>Japan’s colonization of Korea and violation of principles of the Fourteen Points</a:t>
            </a:r>
          </a:p>
          <a:p>
            <a:pPr marL="0" indent="0">
              <a:buNone/>
            </a:pPr>
            <a:endParaRPr lang="en-US" dirty="0"/>
          </a:p>
        </p:txBody>
      </p:sp>
      <p:sp>
        <p:nvSpPr>
          <p:cNvPr id="2" name="Slide Number Placeholder 1">
            <a:extLst>
              <a:ext uri="{FF2B5EF4-FFF2-40B4-BE49-F238E27FC236}">
                <a16:creationId xmlns:a16="http://schemas.microsoft.com/office/drawing/2014/main" id="{E3E2B22B-56A2-2FCC-E70A-8C6D0EA2E4E6}"/>
              </a:ext>
            </a:extLst>
          </p:cNvPr>
          <p:cNvSpPr>
            <a:spLocks noGrp="1"/>
          </p:cNvSpPr>
          <p:nvPr>
            <p:ph type="sldNum" sz="quarter" idx="12"/>
          </p:nvPr>
        </p:nvSpPr>
        <p:spPr/>
        <p:txBody>
          <a:bodyPr/>
          <a:lstStyle/>
          <a:p>
            <a:fld id="{92367B23-D481-47B8-9DC9-53041C5CD72C}" type="slidenum">
              <a:rPr lang="en-US" smtClean="0"/>
              <a:t>23</a:t>
            </a:fld>
            <a:endParaRPr lang="en-US"/>
          </a:p>
        </p:txBody>
      </p:sp>
    </p:spTree>
    <p:extLst>
      <p:ext uri="{BB962C8B-B14F-4D97-AF65-F5344CB8AC3E}">
        <p14:creationId xmlns:p14="http://schemas.microsoft.com/office/powerpoint/2010/main" val="368970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F83CD7-1275-44CB-9F8D-F3EEF56BA421}"/>
              </a:ext>
            </a:extLst>
          </p:cNvPr>
          <p:cNvSpPr>
            <a:spLocks noGrp="1"/>
          </p:cNvSpPr>
          <p:nvPr>
            <p:ph type="title"/>
          </p:nvPr>
        </p:nvSpPr>
        <p:spPr/>
        <p:txBody>
          <a:bodyPr/>
          <a:lstStyle/>
          <a:p>
            <a:endParaRPr lang="en-US"/>
          </a:p>
        </p:txBody>
      </p:sp>
      <p:graphicFrame>
        <p:nvGraphicFramePr>
          <p:cNvPr id="7" name="Table 6">
            <a:extLst>
              <a:ext uri="{FF2B5EF4-FFF2-40B4-BE49-F238E27FC236}">
                <a16:creationId xmlns:a16="http://schemas.microsoft.com/office/drawing/2014/main" id="{8745D8FF-723B-4B8B-9276-AB5068EB2D65}"/>
              </a:ext>
            </a:extLst>
          </p:cNvPr>
          <p:cNvGraphicFramePr>
            <a:graphicFrameLocks noGrp="1"/>
          </p:cNvGraphicFramePr>
          <p:nvPr>
            <p:extLst>
              <p:ext uri="{D42A27DB-BD31-4B8C-83A1-F6EECF244321}">
                <p14:modId xmlns:p14="http://schemas.microsoft.com/office/powerpoint/2010/main" val="4132545289"/>
              </p:ext>
            </p:extLst>
          </p:nvPr>
        </p:nvGraphicFramePr>
        <p:xfrm>
          <a:off x="584791" y="563526"/>
          <a:ext cx="8059479" cy="6007423"/>
        </p:xfrm>
        <a:graphic>
          <a:graphicData uri="http://schemas.openxmlformats.org/drawingml/2006/table">
            <a:tbl>
              <a:tblPr firstRow="1" firstCol="1" bandRow="1">
                <a:tableStyleId>{7DF18680-E054-41AD-8BC1-D1AEF772440D}</a:tableStyleId>
              </a:tblPr>
              <a:tblGrid>
                <a:gridCol w="914400">
                  <a:extLst>
                    <a:ext uri="{9D8B030D-6E8A-4147-A177-3AD203B41FA5}">
                      <a16:colId xmlns:a16="http://schemas.microsoft.com/office/drawing/2014/main" val="2869994404"/>
                    </a:ext>
                  </a:extLst>
                </a:gridCol>
                <a:gridCol w="2381693">
                  <a:extLst>
                    <a:ext uri="{9D8B030D-6E8A-4147-A177-3AD203B41FA5}">
                      <a16:colId xmlns:a16="http://schemas.microsoft.com/office/drawing/2014/main" val="542031354"/>
                    </a:ext>
                  </a:extLst>
                </a:gridCol>
                <a:gridCol w="2381693">
                  <a:extLst>
                    <a:ext uri="{9D8B030D-6E8A-4147-A177-3AD203B41FA5}">
                      <a16:colId xmlns:a16="http://schemas.microsoft.com/office/drawing/2014/main" val="782729264"/>
                    </a:ext>
                  </a:extLst>
                </a:gridCol>
                <a:gridCol w="2381693">
                  <a:extLst>
                    <a:ext uri="{9D8B030D-6E8A-4147-A177-3AD203B41FA5}">
                      <a16:colId xmlns:a16="http://schemas.microsoft.com/office/drawing/2014/main" val="1927553520"/>
                    </a:ext>
                  </a:extLst>
                </a:gridCol>
              </a:tblGrid>
              <a:tr h="309444">
                <a:tc gridSpan="4">
                  <a:txBody>
                    <a:bodyPr/>
                    <a:lstStyle/>
                    <a:p>
                      <a:pPr marL="0" marR="0" algn="ctr">
                        <a:lnSpc>
                          <a:spcPct val="107000"/>
                        </a:lnSpc>
                        <a:spcBef>
                          <a:spcPts val="0"/>
                        </a:spcBef>
                        <a:spcAft>
                          <a:spcPts val="0"/>
                        </a:spcAft>
                      </a:pPr>
                      <a:r>
                        <a:rPr lang="en-US" sz="2400" dirty="0">
                          <a:effectLst/>
                          <a:latin typeface="Calibri" panose="020F0502020204030204" pitchFamily="34" charset="0"/>
                          <a:cs typeface="Calibri" panose="020F0502020204030204" pitchFamily="34" charset="0"/>
                        </a:rPr>
                        <a:t>Persuasive Letter Scoring Rubric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1874111"/>
                  </a:ext>
                </a:extLst>
              </a:tr>
              <a:tr h="359631">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CATEGORY</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Exceeds Standard (A)</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Meets Standard (B-C)</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Does Not Meet Standard (D-F)</a:t>
                      </a:r>
                      <a:endPar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solidFill>
                      <a:schemeClr val="accent5"/>
                    </a:solidFill>
                  </a:tcPr>
                </a:tc>
                <a:extLst>
                  <a:ext uri="{0D108BD9-81ED-4DB2-BD59-A6C34878D82A}">
                    <a16:rowId xmlns:a16="http://schemas.microsoft.com/office/drawing/2014/main" val="1203629473"/>
                  </a:ext>
                </a:extLst>
              </a:tr>
              <a:tr h="667236">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Subject Line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Strongly and clearly states a personal opinion. Clearly identifies the issue.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Clearly states a personal opinion. Some references to the issue.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Personal opinion is not clearly stated. Little or no references to the issue; issue is unclear.</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2813210330"/>
                  </a:ext>
                </a:extLst>
              </a:tr>
              <a:tr h="1173245">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Reasons and Support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Three or more excellent points are made with good support. It is evident the writer put much thought and research into this assignment.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Three or more points are made with support, but the arguments are somewhat weak in places. The writer doesn’t persuade completely.</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Preparation is weak; arguments are weak or missing; and fewer than three points are made.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2630471324"/>
                  </a:ext>
                </a:extLst>
              </a:tr>
              <a:tr h="667236">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Conclusion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Summarizes personal opinion in a strong concluding statement.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Summarizes personal opinion in a concluding statement.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Concluding statement is missing or is a weak summary of personal opinion.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1264162932"/>
                  </a:ext>
                </a:extLst>
              </a:tr>
              <a:tr h="498567">
                <a:tc>
                  <a:txBody>
                    <a:bodyPr/>
                    <a:lstStyle/>
                    <a:p>
                      <a:pPr marL="0" marR="0">
                        <a:lnSpc>
                          <a:spcPct val="107000"/>
                        </a:lnSpc>
                        <a:spcBef>
                          <a:spcPts val="0"/>
                        </a:spcBef>
                        <a:spcAft>
                          <a:spcPts val="0"/>
                        </a:spcAft>
                      </a:pPr>
                      <a:r>
                        <a:rPr lang="en-US" sz="1200" dirty="0">
                          <a:effectLst/>
                          <a:latin typeface="Calibri" panose="020F0502020204030204" pitchFamily="34" charset="0"/>
                          <a:cs typeface="Calibri" panose="020F0502020204030204" pitchFamily="34" charset="0"/>
                        </a:rPr>
                        <a:t>Organization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Sentences and paragraphs are complete, well written, and varied.</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Sentence and paragraph structure is generally correct.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Sentence and paragraph structure is inconsistent.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62716921"/>
                  </a:ext>
                </a:extLst>
              </a:tr>
              <a:tr h="1173245">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Word Choice and Tone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Choice of words that are clear, descriptive, and accurate. </a:t>
                      </a:r>
                      <a:r>
                        <a:rPr lang="en-US" sz="1400">
                          <a:effectLst/>
                          <a:latin typeface="Calibri" panose="020F0502020204030204" pitchFamily="34" charset="0"/>
                          <a:cs typeface="Calibri" panose="020F0502020204030204" pitchFamily="34" charset="0"/>
                        </a:rPr>
                        <a:t>Maintains consistent </a:t>
                      </a:r>
                      <a:r>
                        <a:rPr lang="en-US" sz="1400" dirty="0">
                          <a:effectLst/>
                          <a:latin typeface="Calibri" panose="020F0502020204030204" pitchFamily="34" charset="0"/>
                          <a:cs typeface="Calibri" panose="020F0502020204030204" pitchFamily="34" charset="0"/>
                        </a:rPr>
                        <a:t>persuasive tone throughout letter. Respectful in tone.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Adequate choice of words that are clear and descriptive. Demonstrates a persuasive tone in parts of the letter. Respectful in tone.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Choice of words that are unclear and not descriptive. Tone is informal.</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2958156815"/>
                  </a:ext>
                </a:extLst>
              </a:tr>
              <a:tr h="835904">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Grammar and Spelling</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Contains few, if any, errors in punctuation, spelling, or grammar.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Contains several errors in punctuation, spelling, or grammar that do not interfere with meaning.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Contains many errors in punctuation, spelling, or grammar that interfere with meaning.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040" marR="37040" marT="0" marB="0" anchor="ctr"/>
                </a:tc>
                <a:extLst>
                  <a:ext uri="{0D108BD9-81ED-4DB2-BD59-A6C34878D82A}">
                    <a16:rowId xmlns:a16="http://schemas.microsoft.com/office/drawing/2014/main" val="3283771278"/>
                  </a:ext>
                </a:extLst>
              </a:tr>
            </a:tbl>
          </a:graphicData>
        </a:graphic>
      </p:graphicFrame>
      <p:sp>
        <p:nvSpPr>
          <p:cNvPr id="2" name="Slide Number Placeholder 1">
            <a:extLst>
              <a:ext uri="{FF2B5EF4-FFF2-40B4-BE49-F238E27FC236}">
                <a16:creationId xmlns:a16="http://schemas.microsoft.com/office/drawing/2014/main" id="{289C526A-5CA5-C035-680E-00FF32BA16D4}"/>
              </a:ext>
            </a:extLst>
          </p:cNvPr>
          <p:cNvSpPr>
            <a:spLocks noGrp="1"/>
          </p:cNvSpPr>
          <p:nvPr>
            <p:ph type="sldNum" sz="quarter" idx="12"/>
          </p:nvPr>
        </p:nvSpPr>
        <p:spPr/>
        <p:txBody>
          <a:bodyPr/>
          <a:lstStyle/>
          <a:p>
            <a:fld id="{92367B23-D481-47B8-9DC9-53041C5CD72C}" type="slidenum">
              <a:rPr lang="en-US" smtClean="0"/>
              <a:t>24</a:t>
            </a:fld>
            <a:endParaRPr lang="en-US"/>
          </a:p>
        </p:txBody>
      </p:sp>
    </p:spTree>
    <p:extLst>
      <p:ext uri="{BB962C8B-B14F-4D97-AF65-F5344CB8AC3E}">
        <p14:creationId xmlns:p14="http://schemas.microsoft.com/office/powerpoint/2010/main" val="119625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Writing Extension</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2400" b="1" dirty="0">
                <a:solidFill>
                  <a:srgbClr val="0070C0"/>
                </a:solidFill>
              </a:rPr>
              <a:t>Expository Essay</a:t>
            </a:r>
          </a:p>
        </p:txBody>
      </p:sp>
      <p:sp>
        <p:nvSpPr>
          <p:cNvPr id="4" name="Slide Number Placeholder 3">
            <a:extLst>
              <a:ext uri="{FF2B5EF4-FFF2-40B4-BE49-F238E27FC236}">
                <a16:creationId xmlns:a16="http://schemas.microsoft.com/office/drawing/2014/main" id="{AC31F936-98EC-0996-C0E3-C41B33D9047B}"/>
              </a:ext>
            </a:extLst>
          </p:cNvPr>
          <p:cNvSpPr>
            <a:spLocks noGrp="1"/>
          </p:cNvSpPr>
          <p:nvPr>
            <p:ph type="sldNum" sz="quarter" idx="12"/>
          </p:nvPr>
        </p:nvSpPr>
        <p:spPr/>
        <p:txBody>
          <a:bodyPr/>
          <a:lstStyle/>
          <a:p>
            <a:fld id="{92367B23-D481-47B8-9DC9-53041C5CD72C}" type="slidenum">
              <a:rPr lang="en-US" smtClean="0"/>
              <a:t>25</a:t>
            </a:fld>
            <a:endParaRPr lang="en-US"/>
          </a:p>
        </p:txBody>
      </p:sp>
    </p:spTree>
    <p:extLst>
      <p:ext uri="{BB962C8B-B14F-4D97-AF65-F5344CB8AC3E}">
        <p14:creationId xmlns:p14="http://schemas.microsoft.com/office/powerpoint/2010/main" val="393782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72FF9A-82E2-4822-9561-2E64ADF5C2C2}"/>
              </a:ext>
            </a:extLst>
          </p:cNvPr>
          <p:cNvSpPr>
            <a:spLocks noGrp="1"/>
          </p:cNvSpPr>
          <p:nvPr>
            <p:ph type="title"/>
          </p:nvPr>
        </p:nvSpPr>
        <p:spPr/>
        <p:txBody>
          <a:bodyPr/>
          <a:lstStyle/>
          <a:p>
            <a:r>
              <a:rPr lang="en-US" b="1" dirty="0"/>
              <a:t>Writing Activity</a:t>
            </a:r>
          </a:p>
        </p:txBody>
      </p:sp>
      <p:sp>
        <p:nvSpPr>
          <p:cNvPr id="5" name="Content Placeholder 4">
            <a:extLst>
              <a:ext uri="{FF2B5EF4-FFF2-40B4-BE49-F238E27FC236}">
                <a16:creationId xmlns:a16="http://schemas.microsoft.com/office/drawing/2014/main" id="{6358F4BD-48B3-4816-A433-144BDD0BEE84}"/>
              </a:ext>
            </a:extLst>
          </p:cNvPr>
          <p:cNvSpPr>
            <a:spLocks noGrp="1"/>
          </p:cNvSpPr>
          <p:nvPr>
            <p:ph idx="1"/>
          </p:nvPr>
        </p:nvSpPr>
        <p:spPr>
          <a:xfrm>
            <a:off x="765544" y="2434856"/>
            <a:ext cx="7623543" cy="3912781"/>
          </a:xfrm>
        </p:spPr>
        <p:txBody>
          <a:bodyPr>
            <a:normAutofit fontScale="92500" lnSpcReduction="10000"/>
          </a:bodyPr>
          <a:lstStyle/>
          <a:p>
            <a:r>
              <a:rPr lang="en-US" b="1" dirty="0"/>
              <a:t>Quick-Write Closing Activity</a:t>
            </a:r>
          </a:p>
          <a:p>
            <a:pPr lvl="1"/>
            <a:r>
              <a:rPr lang="en-US" b="1" dirty="0"/>
              <a:t>Respond to the following prompt:</a:t>
            </a:r>
          </a:p>
          <a:p>
            <a:pPr lvl="2"/>
            <a:r>
              <a:rPr lang="en-US" dirty="0"/>
              <a:t>Explain which of the issues/events you feel had the biggest impact on the Korean American identity. Use these questions to guide your response:</a:t>
            </a:r>
            <a:br>
              <a:rPr lang="en-US" dirty="0"/>
            </a:br>
            <a:r>
              <a:rPr lang="en-US" dirty="0"/>
              <a:t>• What happened during the event/issue you selected?</a:t>
            </a:r>
            <a:br>
              <a:rPr lang="en-US" dirty="0"/>
            </a:br>
            <a:r>
              <a:rPr lang="en-US" dirty="0"/>
              <a:t>• How did it impact the Korean Independence Movement?</a:t>
            </a:r>
            <a:br>
              <a:rPr lang="en-US" dirty="0"/>
            </a:br>
            <a:r>
              <a:rPr lang="en-US" dirty="0"/>
              <a:t>• How did it impact the formation of the Korean American identity?</a:t>
            </a:r>
          </a:p>
          <a:p>
            <a:r>
              <a:rPr lang="en-US" b="1" dirty="0"/>
              <a:t>Essay Question for Exam</a:t>
            </a:r>
          </a:p>
          <a:p>
            <a:pPr lvl="1"/>
            <a:r>
              <a:rPr lang="en-US" dirty="0"/>
              <a:t>Many events and issues impacted the formation of the Korean American identity. Identify at least five and explain how they influenced Korean American identity formation.</a:t>
            </a:r>
          </a:p>
          <a:p>
            <a:endParaRPr lang="en-US" dirty="0"/>
          </a:p>
        </p:txBody>
      </p:sp>
      <p:sp>
        <p:nvSpPr>
          <p:cNvPr id="2" name="Slide Number Placeholder 1">
            <a:extLst>
              <a:ext uri="{FF2B5EF4-FFF2-40B4-BE49-F238E27FC236}">
                <a16:creationId xmlns:a16="http://schemas.microsoft.com/office/drawing/2014/main" id="{A5F26FE9-2243-1B1F-23D6-BCDD6F4A90FE}"/>
              </a:ext>
            </a:extLst>
          </p:cNvPr>
          <p:cNvSpPr>
            <a:spLocks noGrp="1"/>
          </p:cNvSpPr>
          <p:nvPr>
            <p:ph type="sldNum" sz="quarter" idx="12"/>
          </p:nvPr>
        </p:nvSpPr>
        <p:spPr/>
        <p:txBody>
          <a:bodyPr/>
          <a:lstStyle/>
          <a:p>
            <a:fld id="{92367B23-D481-47B8-9DC9-53041C5CD72C}" type="slidenum">
              <a:rPr lang="en-US" smtClean="0"/>
              <a:t>26</a:t>
            </a:fld>
            <a:endParaRPr lang="en-US"/>
          </a:p>
        </p:txBody>
      </p:sp>
    </p:spTree>
    <p:extLst>
      <p:ext uri="{BB962C8B-B14F-4D97-AF65-F5344CB8AC3E}">
        <p14:creationId xmlns:p14="http://schemas.microsoft.com/office/powerpoint/2010/main" val="183219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Activity 4.1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740465" y="2335696"/>
            <a:ext cx="7663070" cy="3796748"/>
          </a:xfrm>
        </p:spPr>
        <p:txBody>
          <a:bodyPr>
            <a:noAutofit/>
          </a:bodyPr>
          <a:lstStyle/>
          <a:p>
            <a:r>
              <a:rPr lang="en-US" dirty="0">
                <a:solidFill>
                  <a:schemeClr val="tx1"/>
                </a:solidFill>
              </a:rPr>
              <a:t>How does the timeline for Korea’s annexation by Japan and subsequent independence movement correspond to that of World War I and World War II?</a:t>
            </a:r>
          </a:p>
          <a:p>
            <a:r>
              <a:rPr lang="en-US" dirty="0">
                <a:solidFill>
                  <a:schemeClr val="tx1"/>
                </a:solidFill>
              </a:rPr>
              <a:t>What do Wilson’s Fourteen Points say about imperialism, colonialism, and self-determination?</a:t>
            </a:r>
          </a:p>
          <a:p>
            <a:r>
              <a:rPr lang="en-US" dirty="0">
                <a:solidFill>
                  <a:schemeClr val="tx1"/>
                </a:solidFill>
              </a:rPr>
              <a:t>​What was the impact of the Fourteen Points on the Korean Independence Movement?</a:t>
            </a:r>
          </a:p>
          <a:p>
            <a:r>
              <a:rPr lang="en-US" dirty="0">
                <a:solidFill>
                  <a:schemeClr val="tx1"/>
                </a:solidFill>
              </a:rPr>
              <a:t>How did the U.S. government respond to Korea’s hope of independence?</a:t>
            </a:r>
          </a:p>
        </p:txBody>
      </p:sp>
      <p:sp>
        <p:nvSpPr>
          <p:cNvPr id="4" name="Slide Number Placeholder 3">
            <a:extLst>
              <a:ext uri="{FF2B5EF4-FFF2-40B4-BE49-F238E27FC236}">
                <a16:creationId xmlns:a16="http://schemas.microsoft.com/office/drawing/2014/main" id="{4F0843B9-BC64-18D2-70D6-A27A15D648F6}"/>
              </a:ext>
            </a:extLst>
          </p:cNvPr>
          <p:cNvSpPr>
            <a:spLocks noGrp="1"/>
          </p:cNvSpPr>
          <p:nvPr>
            <p:ph type="sldNum" sz="quarter" idx="12"/>
          </p:nvPr>
        </p:nvSpPr>
        <p:spPr/>
        <p:txBody>
          <a:bodyPr/>
          <a:lstStyle/>
          <a:p>
            <a:fld id="{92367B23-D481-47B8-9DC9-53041C5CD72C}" type="slidenum">
              <a:rPr lang="en-US" smtClean="0"/>
              <a:t>3</a:t>
            </a:fld>
            <a:endParaRPr lang="en-US"/>
          </a:p>
        </p:txBody>
      </p:sp>
    </p:spTree>
    <p:extLst>
      <p:ext uri="{BB962C8B-B14F-4D97-AF65-F5344CB8AC3E}">
        <p14:creationId xmlns:p14="http://schemas.microsoft.com/office/powerpoint/2010/main" val="50945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9D2D-1761-4CBF-B89B-EFBC423423F7}"/>
              </a:ext>
            </a:extLst>
          </p:cNvPr>
          <p:cNvSpPr>
            <a:spLocks noGrp="1"/>
          </p:cNvSpPr>
          <p:nvPr>
            <p:ph type="title"/>
          </p:nvPr>
        </p:nvSpPr>
        <p:spPr>
          <a:xfrm>
            <a:off x="1172633" y="665773"/>
            <a:ext cx="6798734" cy="396996"/>
          </a:xfrm>
        </p:spPr>
        <p:txBody>
          <a:bodyPr>
            <a:normAutofit fontScale="90000"/>
          </a:bodyPr>
          <a:lstStyle/>
          <a:p>
            <a:r>
              <a:rPr lang="en-US" dirty="0"/>
              <a:t>Japan’s Annexation of Korea</a:t>
            </a:r>
          </a:p>
        </p:txBody>
      </p:sp>
      <p:sp>
        <p:nvSpPr>
          <p:cNvPr id="6" name="Content Placeholder 5">
            <a:extLst>
              <a:ext uri="{FF2B5EF4-FFF2-40B4-BE49-F238E27FC236}">
                <a16:creationId xmlns:a16="http://schemas.microsoft.com/office/drawing/2014/main" id="{AC7EF380-A53D-46B2-935E-9259548A6C28}"/>
              </a:ext>
            </a:extLst>
          </p:cNvPr>
          <p:cNvSpPr>
            <a:spLocks noGrp="1"/>
          </p:cNvSpPr>
          <p:nvPr>
            <p:ph idx="1"/>
          </p:nvPr>
        </p:nvSpPr>
        <p:spPr>
          <a:xfrm>
            <a:off x="3996266" y="2634068"/>
            <a:ext cx="7738534" cy="3766732"/>
          </a:xfrm>
        </p:spPr>
        <p:txBody>
          <a:bodyPr>
            <a:normAutofit/>
          </a:bodyPr>
          <a:lstStyle/>
          <a:p>
            <a:r>
              <a:rPr lang="en-US" sz="1800" dirty="0"/>
              <a:t>WHY? </a:t>
            </a:r>
          </a:p>
          <a:p>
            <a:r>
              <a:rPr lang="en-US" sz="1800" dirty="0"/>
              <a:t>HOW? </a:t>
            </a:r>
          </a:p>
        </p:txBody>
      </p:sp>
      <p:graphicFrame>
        <p:nvGraphicFramePr>
          <p:cNvPr id="8" name="Table 7">
            <a:extLst>
              <a:ext uri="{FF2B5EF4-FFF2-40B4-BE49-F238E27FC236}">
                <a16:creationId xmlns:a16="http://schemas.microsoft.com/office/drawing/2014/main" id="{FFFF3D25-BB50-44A7-B042-5C225AAD2F28}"/>
              </a:ext>
            </a:extLst>
          </p:cNvPr>
          <p:cNvGraphicFramePr>
            <a:graphicFrameLocks noGrp="1"/>
          </p:cNvGraphicFramePr>
          <p:nvPr>
            <p:extLst>
              <p:ext uri="{D42A27DB-BD31-4B8C-83A1-F6EECF244321}">
                <p14:modId xmlns:p14="http://schemas.microsoft.com/office/powerpoint/2010/main" val="43269358"/>
              </p:ext>
            </p:extLst>
          </p:nvPr>
        </p:nvGraphicFramePr>
        <p:xfrm>
          <a:off x="605367" y="1285862"/>
          <a:ext cx="7933266" cy="4927600"/>
        </p:xfrm>
        <a:graphic>
          <a:graphicData uri="http://schemas.openxmlformats.org/drawingml/2006/table">
            <a:tbl>
              <a:tblPr firstRow="1" bandRow="1">
                <a:tableStyleId>{7DF18680-E054-41AD-8BC1-D1AEF772440D}</a:tableStyleId>
              </a:tblPr>
              <a:tblGrid>
                <a:gridCol w="938556">
                  <a:extLst>
                    <a:ext uri="{9D8B030D-6E8A-4147-A177-3AD203B41FA5}">
                      <a16:colId xmlns:a16="http://schemas.microsoft.com/office/drawing/2014/main" val="2816998898"/>
                    </a:ext>
                  </a:extLst>
                </a:gridCol>
                <a:gridCol w="6994710">
                  <a:extLst>
                    <a:ext uri="{9D8B030D-6E8A-4147-A177-3AD203B41FA5}">
                      <a16:colId xmlns:a16="http://schemas.microsoft.com/office/drawing/2014/main" val="1888513103"/>
                    </a:ext>
                  </a:extLst>
                </a:gridCol>
              </a:tblGrid>
              <a:tr h="1256742">
                <a:tc>
                  <a:txBody>
                    <a:bodyPr/>
                    <a:lstStyle/>
                    <a:p>
                      <a:r>
                        <a:rPr lang="en-US" sz="2000" b="1" dirty="0">
                          <a:latin typeface="Calibri" panose="020F0502020204030204" pitchFamily="34" charset="0"/>
                          <a:cs typeface="Calibri" panose="020F0502020204030204" pitchFamily="34" charset="0"/>
                        </a:rPr>
                        <a:t>WHY?</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Japan believed in the policy of imperialism, where an empire was seen as key to modernization and power. They needed more living space, resources, and slave labor. Japan also wanted to prevent Russia and the United States from controlling Korea.</a:t>
                      </a:r>
                    </a:p>
                  </a:txBody>
                  <a:tcPr/>
                </a:tc>
                <a:extLst>
                  <a:ext uri="{0D108BD9-81ED-4DB2-BD59-A6C34878D82A}">
                    <a16:rowId xmlns:a16="http://schemas.microsoft.com/office/drawing/2014/main" val="3252121481"/>
                  </a:ext>
                </a:extLst>
              </a:tr>
              <a:tr h="3670858">
                <a:tc>
                  <a:txBody>
                    <a:bodyPr/>
                    <a:lstStyle/>
                    <a:p>
                      <a:r>
                        <a:rPr lang="en-US" sz="2000" b="1" dirty="0" err="1">
                          <a:latin typeface="Calibri" panose="020F0502020204030204" pitchFamily="34" charset="0"/>
                          <a:cs typeface="Calibri" panose="020F0502020204030204" pitchFamily="34" charset="0"/>
                        </a:rPr>
                        <a:t>WHENand</a:t>
                      </a:r>
                      <a:r>
                        <a:rPr lang="en-US" sz="2000" b="1" dirty="0">
                          <a:latin typeface="Calibri" panose="020F0502020204030204" pitchFamily="34" charset="0"/>
                          <a:cs typeface="Calibri" panose="020F0502020204030204" pitchFamily="34" charset="0"/>
                        </a:rPr>
                        <a:t> HOW?</a:t>
                      </a:r>
                    </a:p>
                  </a:txBody>
                  <a:tcPr anchor="ctr"/>
                </a:tc>
                <a:tc>
                  <a:txBody>
                    <a:bodyPr/>
                    <a:lstStyle/>
                    <a:p>
                      <a:pPr marL="285750" lvl="1"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In 1910, Korea was annexed by the Empire of Japan after years of war, intimidation, and political machinations; the country was considered part of Japan until 1945.</a:t>
                      </a:r>
                    </a:p>
                    <a:p>
                      <a:pPr marL="0" lvl="1" indent="0">
                        <a:buFont typeface="Arial" panose="020B0604020202020204" pitchFamily="34" charset="0"/>
                        <a:buNone/>
                      </a:pPr>
                      <a:endParaRPr lang="en-US" sz="9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Empire of Japan waged an all-out war on Korean culture. Schools and universities forbade speaking Korean and emphasized manual labor and loyalty to the Emperor. It became a crime to teach history from non-approved texts. Authorities burned </a:t>
                      </a:r>
                      <a:r>
                        <a:rPr lang="en-US" sz="1800" u="none" dirty="0">
                          <a:latin typeface="Calibri" panose="020F0502020204030204" pitchFamily="34" charset="0"/>
                          <a:cs typeface="Calibri" panose="020F0502020204030204" pitchFamily="34" charset="0"/>
                        </a:rPr>
                        <a:t>over 200,000 </a:t>
                      </a:r>
                      <a:r>
                        <a:rPr lang="en-US" sz="1800" dirty="0">
                          <a:latin typeface="Calibri" panose="020F0502020204030204" pitchFamily="34" charset="0"/>
                          <a:cs typeface="Calibri" panose="020F0502020204030204" pitchFamily="34" charset="0"/>
                        </a:rPr>
                        <a:t>Korean historical documents.</a:t>
                      </a:r>
                    </a:p>
                    <a:p>
                      <a:pPr marL="0" lvl="1" indent="0">
                        <a:buFont typeface="Arial" panose="020B0604020202020204" pitchFamily="34" charset="0"/>
                        <a:buNone/>
                      </a:pPr>
                      <a:endParaRPr lang="en-US" sz="9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During the occupation, Japan took over Korea’s labor and land. Nearly 100,000 Japanese families were given land to be settled in Korea; they chopped down trees by the millions and planted non-native species. Nearly 725,000 Korean workers were made to work in Japan.</a:t>
                      </a:r>
                    </a:p>
                  </a:txBody>
                  <a:tcPr/>
                </a:tc>
                <a:extLst>
                  <a:ext uri="{0D108BD9-81ED-4DB2-BD59-A6C34878D82A}">
                    <a16:rowId xmlns:a16="http://schemas.microsoft.com/office/drawing/2014/main" val="1119884953"/>
                  </a:ext>
                </a:extLst>
              </a:tr>
            </a:tbl>
          </a:graphicData>
        </a:graphic>
      </p:graphicFrame>
      <p:sp>
        <p:nvSpPr>
          <p:cNvPr id="3" name="Slide Number Placeholder 2">
            <a:extLst>
              <a:ext uri="{FF2B5EF4-FFF2-40B4-BE49-F238E27FC236}">
                <a16:creationId xmlns:a16="http://schemas.microsoft.com/office/drawing/2014/main" id="{4A6C60FD-58AD-96DB-9B21-630659B8A498}"/>
              </a:ext>
            </a:extLst>
          </p:cNvPr>
          <p:cNvSpPr>
            <a:spLocks noGrp="1"/>
          </p:cNvSpPr>
          <p:nvPr>
            <p:ph type="sldNum" sz="quarter" idx="12"/>
          </p:nvPr>
        </p:nvSpPr>
        <p:spPr/>
        <p:txBody>
          <a:bodyPr/>
          <a:lstStyle/>
          <a:p>
            <a:fld id="{92367B23-D481-47B8-9DC9-53041C5CD72C}" type="slidenum">
              <a:rPr lang="en-US" smtClean="0"/>
              <a:t>4</a:t>
            </a:fld>
            <a:endParaRPr lang="en-US"/>
          </a:p>
        </p:txBody>
      </p:sp>
    </p:spTree>
    <p:extLst>
      <p:ext uri="{BB962C8B-B14F-4D97-AF65-F5344CB8AC3E}">
        <p14:creationId xmlns:p14="http://schemas.microsoft.com/office/powerpoint/2010/main" val="121228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11229-06C9-4D61-B83B-8353E8C503AD}"/>
              </a:ext>
            </a:extLst>
          </p:cNvPr>
          <p:cNvSpPr>
            <a:spLocks noGrp="1"/>
          </p:cNvSpPr>
          <p:nvPr>
            <p:ph type="title"/>
          </p:nvPr>
        </p:nvSpPr>
        <p:spPr>
          <a:xfrm>
            <a:off x="605980" y="602544"/>
            <a:ext cx="2007704" cy="5652912"/>
          </a:xfrm>
          <a:solidFill>
            <a:schemeClr val="bg1"/>
          </a:solidFill>
        </p:spPr>
        <p:txBody>
          <a:bodyPr>
            <a:normAutofit/>
          </a:bodyPr>
          <a:lstStyle/>
          <a:p>
            <a:r>
              <a:rPr lang="en-US" dirty="0"/>
              <a:t>Pivotal Events in Korea 1905-1919</a:t>
            </a:r>
          </a:p>
        </p:txBody>
      </p:sp>
      <p:pic>
        <p:nvPicPr>
          <p:cNvPr id="6" name="Content Placeholder 4" descr="https://miro.medium.com/max/1058/1*IGHqCWwydhTL0gE9fMIYdQ.png">
            <a:extLst>
              <a:ext uri="{FF2B5EF4-FFF2-40B4-BE49-F238E27FC236}">
                <a16:creationId xmlns:a16="http://schemas.microsoft.com/office/drawing/2014/main" id="{308A9AB9-55D3-4BF0-A813-1EA2193DBB7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3322" y="635997"/>
            <a:ext cx="5814698" cy="5561007"/>
          </a:xfrm>
          <a:prstGeom prst="rect">
            <a:avLst/>
          </a:prstGeom>
          <a:noFill/>
          <a:ln>
            <a:noFill/>
          </a:ln>
        </p:spPr>
      </p:pic>
      <p:sp>
        <p:nvSpPr>
          <p:cNvPr id="9" name="TextBox 8">
            <a:extLst>
              <a:ext uri="{FF2B5EF4-FFF2-40B4-BE49-F238E27FC236}">
                <a16:creationId xmlns:a16="http://schemas.microsoft.com/office/drawing/2014/main" id="{DCEC0811-1DE1-4A16-BE1E-DCE4C788B145}"/>
              </a:ext>
            </a:extLst>
          </p:cNvPr>
          <p:cNvSpPr txBox="1"/>
          <p:nvPr/>
        </p:nvSpPr>
        <p:spPr>
          <a:xfrm>
            <a:off x="684241" y="735532"/>
            <a:ext cx="2007704" cy="5416868"/>
          </a:xfrm>
          <a:prstGeom prst="rect">
            <a:avLst/>
          </a:prstGeom>
          <a:solidFill>
            <a:srgbClr val="FFFF00"/>
          </a:solidFill>
          <a:ln w="41275">
            <a:solidFill>
              <a:schemeClr val="tx1"/>
            </a:solidFill>
          </a:ln>
        </p:spPr>
        <p:txBody>
          <a:bodyPr wrap="square" rtlCol="0">
            <a:spAutoFit/>
          </a:bodyPr>
          <a:lstStyle/>
          <a:p>
            <a:pPr algn="ctr"/>
            <a:r>
              <a:rPr lang="en-US" b="1" dirty="0">
                <a:latin typeface="Calibri" panose="020F0502020204030204" pitchFamily="34" charset="0"/>
                <a:cs typeface="Calibri" panose="020F0502020204030204" pitchFamily="34" charset="0"/>
              </a:rPr>
              <a:t>World War I</a:t>
            </a:r>
          </a:p>
          <a:p>
            <a:pPr algn="ctr"/>
            <a:endParaRPr lang="en-US" sz="2000" b="1" dirty="0">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b="1" dirty="0">
                <a:solidFill>
                  <a:srgbClr val="0070C0"/>
                </a:solidFill>
                <a:latin typeface="Calibri" panose="020F0502020204030204" pitchFamily="34" charset="0"/>
                <a:cs typeface="Calibri" panose="020F0502020204030204" pitchFamily="34" charset="0"/>
              </a:rPr>
              <a:t>June 1914: Assassination of Archduke Ferdinand</a:t>
            </a:r>
          </a:p>
          <a:p>
            <a:pPr marL="285750" indent="-285750">
              <a:spcAft>
                <a:spcPts val="600"/>
              </a:spcAft>
              <a:buFont typeface="Arial" panose="020B0604020202020204" pitchFamily="34" charset="0"/>
              <a:buChar char="•"/>
            </a:pPr>
            <a:r>
              <a:rPr lang="en-US" b="1" dirty="0">
                <a:solidFill>
                  <a:srgbClr val="0070C0"/>
                </a:solidFill>
                <a:latin typeface="Calibri" panose="020F0502020204030204" pitchFamily="34" charset="0"/>
                <a:cs typeface="Calibri" panose="020F0502020204030204" pitchFamily="34" charset="0"/>
              </a:rPr>
              <a:t>January 1917: U.S. enters WWI</a:t>
            </a:r>
          </a:p>
          <a:p>
            <a:pPr marL="285750" indent="-285750">
              <a:spcAft>
                <a:spcPts val="600"/>
              </a:spcAft>
              <a:buFont typeface="Arial" panose="020B0604020202020204" pitchFamily="34" charset="0"/>
              <a:buChar char="•"/>
            </a:pPr>
            <a:r>
              <a:rPr lang="en-US" b="1" dirty="0">
                <a:solidFill>
                  <a:srgbClr val="0070C0"/>
                </a:solidFill>
                <a:latin typeface="Calibri" panose="020F0502020204030204" pitchFamily="34" charset="0"/>
                <a:cs typeface="Calibri" panose="020F0502020204030204" pitchFamily="34" charset="0"/>
              </a:rPr>
              <a:t>January 1918: Wilson presents his 14 Points</a:t>
            </a:r>
          </a:p>
          <a:p>
            <a:pPr marL="285750" indent="-285750">
              <a:spcAft>
                <a:spcPts val="600"/>
              </a:spcAft>
              <a:buFont typeface="Arial" panose="020B0604020202020204" pitchFamily="34" charset="0"/>
              <a:buChar char="•"/>
            </a:pPr>
            <a:r>
              <a:rPr lang="en-US" b="1" dirty="0">
                <a:solidFill>
                  <a:srgbClr val="C00000"/>
                </a:solidFill>
                <a:latin typeface="Calibri" panose="020F0502020204030204" pitchFamily="34" charset="0"/>
                <a:cs typeface="Calibri" panose="020F0502020204030204" pitchFamily="34" charset="0"/>
              </a:rPr>
              <a:t>January 1919: Paris Peace Conference</a:t>
            </a:r>
          </a:p>
          <a:p>
            <a:pPr marL="285750" indent="-285750">
              <a:spcAft>
                <a:spcPts val="600"/>
              </a:spcAft>
              <a:buFont typeface="Arial" panose="020B0604020202020204" pitchFamily="34" charset="0"/>
              <a:buChar char="•"/>
            </a:pPr>
            <a:r>
              <a:rPr lang="en-US" b="1" dirty="0">
                <a:solidFill>
                  <a:schemeClr val="accent2"/>
                </a:solidFill>
                <a:latin typeface="Calibri" panose="020F0502020204030204" pitchFamily="34" charset="0"/>
                <a:cs typeface="Calibri" panose="020F0502020204030204" pitchFamily="34" charset="0"/>
              </a:rPr>
              <a:t>June 1919: Treaty of Versailles</a:t>
            </a:r>
          </a:p>
        </p:txBody>
      </p:sp>
      <p:sp>
        <p:nvSpPr>
          <p:cNvPr id="11" name="Arrow: Right 10">
            <a:extLst>
              <a:ext uri="{FF2B5EF4-FFF2-40B4-BE49-F238E27FC236}">
                <a16:creationId xmlns:a16="http://schemas.microsoft.com/office/drawing/2014/main" id="{AD86014A-E647-4536-84FE-198925DD7F60}"/>
              </a:ext>
            </a:extLst>
          </p:cNvPr>
          <p:cNvSpPr/>
          <p:nvPr/>
        </p:nvSpPr>
        <p:spPr>
          <a:xfrm>
            <a:off x="2752056" y="2630356"/>
            <a:ext cx="568712" cy="591015"/>
          </a:xfrm>
          <a:prstGeom prst="rightArrow">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3792A09-7500-4F2B-A85D-5A00BD21C91E}"/>
              </a:ext>
            </a:extLst>
          </p:cNvPr>
          <p:cNvSpPr/>
          <p:nvPr/>
        </p:nvSpPr>
        <p:spPr>
          <a:xfrm>
            <a:off x="2770206" y="3291195"/>
            <a:ext cx="568712" cy="591015"/>
          </a:xfrm>
          <a:prstGeom prst="rightArrow">
            <a:avLst/>
          </a:prstGeom>
          <a:solidFill>
            <a:srgbClr val="FFFF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AE9E948-39AF-4FC8-9C72-5A9DE64DB1B2}"/>
              </a:ext>
            </a:extLst>
          </p:cNvPr>
          <p:cNvSpPr/>
          <p:nvPr/>
        </p:nvSpPr>
        <p:spPr>
          <a:xfrm>
            <a:off x="2770206" y="5705673"/>
            <a:ext cx="568712" cy="591015"/>
          </a:xfrm>
          <a:prstGeom prst="rightArrow">
            <a:avLst/>
          </a:prstGeom>
          <a:solidFill>
            <a:srgbClr val="FFFF00"/>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C4726FA-E099-D5DB-83AA-2BC20FB2AFAC}"/>
              </a:ext>
            </a:extLst>
          </p:cNvPr>
          <p:cNvSpPr>
            <a:spLocks noGrp="1"/>
          </p:cNvSpPr>
          <p:nvPr>
            <p:ph type="sldNum" sz="quarter" idx="12"/>
          </p:nvPr>
        </p:nvSpPr>
        <p:spPr/>
        <p:txBody>
          <a:bodyPr/>
          <a:lstStyle/>
          <a:p>
            <a:fld id="{92367B23-D481-47B8-9DC9-53041C5CD72C}" type="slidenum">
              <a:rPr lang="en-US" smtClean="0"/>
              <a:t>5</a:t>
            </a:fld>
            <a:endParaRPr lang="en-US"/>
          </a:p>
        </p:txBody>
      </p:sp>
    </p:spTree>
    <p:extLst>
      <p:ext uri="{BB962C8B-B14F-4D97-AF65-F5344CB8AC3E}">
        <p14:creationId xmlns:p14="http://schemas.microsoft.com/office/powerpoint/2010/main" val="30796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F5BD400-3B99-43B5-8F07-16F0EE39E40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23807" y="-258745"/>
            <a:ext cx="6321415" cy="6858000"/>
          </a:xfrm>
          <a:prstGeom prst="rect">
            <a:avLst/>
          </a:prstGeom>
        </p:spPr>
      </p:pic>
      <p:pic>
        <p:nvPicPr>
          <p:cNvPr id="30" name="Picture 29">
            <a:extLst>
              <a:ext uri="{FF2B5EF4-FFF2-40B4-BE49-F238E27FC236}">
                <a16:creationId xmlns:a16="http://schemas.microsoft.com/office/drawing/2014/main" id="{67D2B496-177A-4554-B127-EBD880EC211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44474" y="603846"/>
            <a:ext cx="8762872" cy="6034432"/>
          </a:xfrm>
          <a:prstGeom prst="rect">
            <a:avLst/>
          </a:prstGeom>
        </p:spPr>
      </p:pic>
      <p:sp>
        <p:nvSpPr>
          <p:cNvPr id="4" name="Title 3">
            <a:extLst>
              <a:ext uri="{FF2B5EF4-FFF2-40B4-BE49-F238E27FC236}">
                <a16:creationId xmlns:a16="http://schemas.microsoft.com/office/drawing/2014/main" id="{BDDC348C-CED1-4269-A344-DA12DCC8046D}"/>
              </a:ext>
            </a:extLst>
          </p:cNvPr>
          <p:cNvSpPr>
            <a:spLocks noGrp="1"/>
          </p:cNvSpPr>
          <p:nvPr>
            <p:ph type="title"/>
          </p:nvPr>
        </p:nvSpPr>
        <p:spPr>
          <a:xfrm>
            <a:off x="3855246" y="714802"/>
            <a:ext cx="5396029" cy="1198463"/>
          </a:xfrm>
        </p:spPr>
        <p:txBody>
          <a:bodyPr>
            <a:normAutofit fontScale="90000"/>
          </a:bodyPr>
          <a:lstStyle/>
          <a:p>
            <a:r>
              <a:rPr lang="en-US" dirty="0"/>
              <a:t>Japan’s Actions</a:t>
            </a:r>
            <a:br>
              <a:rPr lang="en-US" dirty="0"/>
            </a:br>
            <a:r>
              <a:rPr lang="en-US" dirty="0"/>
              <a:t>Korea’s Objectives </a:t>
            </a:r>
          </a:p>
        </p:txBody>
      </p:sp>
      <p:sp>
        <p:nvSpPr>
          <p:cNvPr id="16" name="Rectangle: Rounded Corners 15">
            <a:extLst>
              <a:ext uri="{FF2B5EF4-FFF2-40B4-BE49-F238E27FC236}">
                <a16:creationId xmlns:a16="http://schemas.microsoft.com/office/drawing/2014/main" id="{2A8EDDB7-9C5A-4665-A2F2-93CCDB606B6B}"/>
              </a:ext>
            </a:extLst>
          </p:cNvPr>
          <p:cNvSpPr/>
          <p:nvPr/>
        </p:nvSpPr>
        <p:spPr>
          <a:xfrm rot="3182416">
            <a:off x="1598172" y="101303"/>
            <a:ext cx="864178" cy="373664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Arial Black" panose="020B0A04020102020204" pitchFamily="34" charset="0"/>
              </a:rPr>
              <a:t>SOVEREIGNTY</a:t>
            </a:r>
            <a:endParaRPr lang="en-US" dirty="0">
              <a:latin typeface="Arial Black" panose="020B0A04020102020204" pitchFamily="34" charset="0"/>
            </a:endParaRPr>
          </a:p>
        </p:txBody>
      </p:sp>
      <p:sp>
        <p:nvSpPr>
          <p:cNvPr id="17" name="Rectangle: Rounded Corners 16">
            <a:extLst>
              <a:ext uri="{FF2B5EF4-FFF2-40B4-BE49-F238E27FC236}">
                <a16:creationId xmlns:a16="http://schemas.microsoft.com/office/drawing/2014/main" id="{2787586F-1E9C-44B0-9DFC-911EECC0F1A5}"/>
              </a:ext>
            </a:extLst>
          </p:cNvPr>
          <p:cNvSpPr/>
          <p:nvPr/>
        </p:nvSpPr>
        <p:spPr>
          <a:xfrm rot="4070735">
            <a:off x="2961124" y="2049155"/>
            <a:ext cx="864178" cy="373664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Arial Black" panose="020B0A04020102020204" pitchFamily="34" charset="0"/>
              </a:rPr>
              <a:t>INDEPENDENCE</a:t>
            </a:r>
            <a:endParaRPr lang="en-US" dirty="0">
              <a:latin typeface="Arial Black" panose="020B0A04020102020204" pitchFamily="34" charset="0"/>
            </a:endParaRPr>
          </a:p>
        </p:txBody>
      </p:sp>
      <p:sp>
        <p:nvSpPr>
          <p:cNvPr id="18" name="Rectangle: Rounded Corners 17">
            <a:extLst>
              <a:ext uri="{FF2B5EF4-FFF2-40B4-BE49-F238E27FC236}">
                <a16:creationId xmlns:a16="http://schemas.microsoft.com/office/drawing/2014/main" id="{33A19E77-D690-4ACE-B181-B579DCBDD1E5}"/>
              </a:ext>
            </a:extLst>
          </p:cNvPr>
          <p:cNvSpPr/>
          <p:nvPr/>
        </p:nvSpPr>
        <p:spPr>
          <a:xfrm rot="3758830">
            <a:off x="2132638" y="824874"/>
            <a:ext cx="864178" cy="4674395"/>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Arial Black" panose="020B0A04020102020204" pitchFamily="34" charset="0"/>
              </a:rPr>
              <a:t>SELF-DETERMINATION</a:t>
            </a:r>
            <a:endParaRPr lang="en-US" dirty="0">
              <a:latin typeface="Arial Black" panose="020B0A04020102020204" pitchFamily="34" charset="0"/>
            </a:endParaRPr>
          </a:p>
        </p:txBody>
      </p:sp>
      <p:sp>
        <p:nvSpPr>
          <p:cNvPr id="33" name="Arrow: Left 32">
            <a:extLst>
              <a:ext uri="{FF2B5EF4-FFF2-40B4-BE49-F238E27FC236}">
                <a16:creationId xmlns:a16="http://schemas.microsoft.com/office/drawing/2014/main" id="{BB3552ED-2F54-4B43-8245-625D87F33814}"/>
              </a:ext>
            </a:extLst>
          </p:cNvPr>
          <p:cNvSpPr/>
          <p:nvPr/>
        </p:nvSpPr>
        <p:spPr>
          <a:xfrm rot="729645">
            <a:off x="5210532" y="2240384"/>
            <a:ext cx="3868574" cy="136506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Arial Black" panose="020B0A04020102020204" pitchFamily="34" charset="0"/>
              </a:rPr>
              <a:t>ANNEXATION</a:t>
            </a:r>
          </a:p>
        </p:txBody>
      </p:sp>
      <p:sp>
        <p:nvSpPr>
          <p:cNvPr id="34" name="Arrow: Left 33">
            <a:extLst>
              <a:ext uri="{FF2B5EF4-FFF2-40B4-BE49-F238E27FC236}">
                <a16:creationId xmlns:a16="http://schemas.microsoft.com/office/drawing/2014/main" id="{450FBCEA-D1E2-4585-8F9A-3C737B7FC797}"/>
              </a:ext>
            </a:extLst>
          </p:cNvPr>
          <p:cNvSpPr/>
          <p:nvPr/>
        </p:nvSpPr>
        <p:spPr>
          <a:xfrm rot="729645">
            <a:off x="5206367" y="3253565"/>
            <a:ext cx="3907764" cy="1263757"/>
          </a:xfrm>
          <a:prstGeom prst="lef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Arial Black" panose="020B0A04020102020204" pitchFamily="34" charset="0"/>
              </a:rPr>
              <a:t>OCCUPATION</a:t>
            </a:r>
          </a:p>
        </p:txBody>
      </p:sp>
      <p:sp>
        <p:nvSpPr>
          <p:cNvPr id="35" name="Arrow: Left 34">
            <a:extLst>
              <a:ext uri="{FF2B5EF4-FFF2-40B4-BE49-F238E27FC236}">
                <a16:creationId xmlns:a16="http://schemas.microsoft.com/office/drawing/2014/main" id="{47DCC6F1-AE07-4EFD-988D-918F806CE5F0}"/>
              </a:ext>
            </a:extLst>
          </p:cNvPr>
          <p:cNvSpPr/>
          <p:nvPr/>
        </p:nvSpPr>
        <p:spPr>
          <a:xfrm rot="729645">
            <a:off x="3261129" y="5029787"/>
            <a:ext cx="4541036" cy="1378088"/>
          </a:xfrm>
          <a:prstGeom prst="lef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Black" panose="020B0A04020102020204" pitchFamily="34" charset="0"/>
              </a:rPr>
              <a:t>IMPERIALISM</a:t>
            </a:r>
          </a:p>
        </p:txBody>
      </p:sp>
      <p:sp>
        <p:nvSpPr>
          <p:cNvPr id="36" name="Arrow: Left 35">
            <a:extLst>
              <a:ext uri="{FF2B5EF4-FFF2-40B4-BE49-F238E27FC236}">
                <a16:creationId xmlns:a16="http://schemas.microsoft.com/office/drawing/2014/main" id="{389583E4-3EBF-4599-8570-F4F62DA1D5D7}"/>
              </a:ext>
            </a:extLst>
          </p:cNvPr>
          <p:cNvSpPr/>
          <p:nvPr/>
        </p:nvSpPr>
        <p:spPr>
          <a:xfrm rot="1073167">
            <a:off x="4165598" y="4086418"/>
            <a:ext cx="4508926" cy="1631653"/>
          </a:xfrm>
          <a:prstGeom prst="lef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latin typeface="Arial Black" panose="020B0A04020102020204" pitchFamily="34" charset="0"/>
              </a:rPr>
              <a:t>COLONIALISM</a:t>
            </a:r>
          </a:p>
        </p:txBody>
      </p:sp>
      <p:sp>
        <p:nvSpPr>
          <p:cNvPr id="37" name="Rectangle 36">
            <a:extLst>
              <a:ext uri="{FF2B5EF4-FFF2-40B4-BE49-F238E27FC236}">
                <a16:creationId xmlns:a16="http://schemas.microsoft.com/office/drawing/2014/main" id="{4D646210-BE9B-4D9B-ADD3-A8F807669617}"/>
              </a:ext>
            </a:extLst>
          </p:cNvPr>
          <p:cNvSpPr/>
          <p:nvPr/>
        </p:nvSpPr>
        <p:spPr>
          <a:xfrm rot="774017">
            <a:off x="5682709" y="2674640"/>
            <a:ext cx="3277433" cy="584775"/>
          </a:xfrm>
          <a:prstGeom prst="rect">
            <a:avLst/>
          </a:prstGeom>
          <a:solidFill>
            <a:schemeClr val="accent1">
              <a:lumMod val="20000"/>
              <a:lumOff val="80000"/>
            </a:schemeClr>
          </a:solidFill>
        </p:spPr>
        <p:txBody>
          <a:bodyPr wrap="square">
            <a:spAutoFit/>
          </a:bodyPr>
          <a:lstStyle/>
          <a:p>
            <a:r>
              <a:rPr lang="en-US" sz="1600" dirty="0">
                <a:solidFill>
                  <a:schemeClr val="accent1"/>
                </a:solidFill>
                <a:latin typeface="Cento"/>
              </a:rPr>
              <a:t>Annexation: forcible acquisition of one state’s territory by another state</a:t>
            </a:r>
            <a:endParaRPr lang="en-US" sz="1600" b="0" i="0" dirty="0">
              <a:solidFill>
                <a:schemeClr val="accent1"/>
              </a:solidFill>
              <a:effectLst/>
              <a:latin typeface="Cento"/>
            </a:endParaRPr>
          </a:p>
        </p:txBody>
      </p:sp>
      <p:sp>
        <p:nvSpPr>
          <p:cNvPr id="38" name="Rectangle 37">
            <a:extLst>
              <a:ext uri="{FF2B5EF4-FFF2-40B4-BE49-F238E27FC236}">
                <a16:creationId xmlns:a16="http://schemas.microsoft.com/office/drawing/2014/main" id="{0D904535-051B-4220-B684-CB754B47A50A}"/>
              </a:ext>
            </a:extLst>
          </p:cNvPr>
          <p:cNvSpPr/>
          <p:nvPr/>
        </p:nvSpPr>
        <p:spPr>
          <a:xfrm rot="713263">
            <a:off x="5533753" y="3593057"/>
            <a:ext cx="3487827" cy="584775"/>
          </a:xfrm>
          <a:prstGeom prst="rect">
            <a:avLst/>
          </a:prstGeom>
          <a:solidFill>
            <a:schemeClr val="accent4">
              <a:lumMod val="20000"/>
              <a:lumOff val="80000"/>
            </a:schemeClr>
          </a:solidFill>
        </p:spPr>
        <p:txBody>
          <a:bodyPr wrap="square">
            <a:spAutoFit/>
          </a:bodyPr>
          <a:lstStyle/>
          <a:p>
            <a:r>
              <a:rPr lang="en-US" sz="1600" dirty="0">
                <a:solidFill>
                  <a:schemeClr val="accent4"/>
                </a:solidFill>
                <a:latin typeface="Calibri" panose="020F0502020204030204" pitchFamily="34" charset="0"/>
                <a:cs typeface="Calibri" panose="020F0502020204030204" pitchFamily="34" charset="0"/>
              </a:rPr>
              <a:t>Occupation: the takeover and control of one country by another</a:t>
            </a:r>
          </a:p>
        </p:txBody>
      </p:sp>
      <p:sp>
        <p:nvSpPr>
          <p:cNvPr id="39" name="Rectangle 38">
            <a:extLst>
              <a:ext uri="{FF2B5EF4-FFF2-40B4-BE49-F238E27FC236}">
                <a16:creationId xmlns:a16="http://schemas.microsoft.com/office/drawing/2014/main" id="{825CA05A-A51E-4B45-9711-84B9302AD22A}"/>
              </a:ext>
            </a:extLst>
          </p:cNvPr>
          <p:cNvSpPr/>
          <p:nvPr/>
        </p:nvSpPr>
        <p:spPr>
          <a:xfrm rot="1050403">
            <a:off x="4720973" y="4572943"/>
            <a:ext cx="3847714" cy="830997"/>
          </a:xfrm>
          <a:prstGeom prst="rect">
            <a:avLst/>
          </a:prstGeom>
          <a:solidFill>
            <a:schemeClr val="accent5">
              <a:lumMod val="20000"/>
              <a:lumOff val="80000"/>
            </a:schemeClr>
          </a:solidFill>
        </p:spPr>
        <p:txBody>
          <a:bodyPr wrap="square">
            <a:spAutoFit/>
          </a:bodyPr>
          <a:lstStyle/>
          <a:p>
            <a:r>
              <a:rPr lang="en-US" sz="1600" dirty="0">
                <a:solidFill>
                  <a:schemeClr val="accent5">
                    <a:lumMod val="75000"/>
                  </a:schemeClr>
                </a:solidFill>
                <a:latin typeface="Calibri" panose="020F0502020204030204" pitchFamily="34" charset="0"/>
                <a:cs typeface="Calibri" panose="020F0502020204030204" pitchFamily="34" charset="0"/>
              </a:rPr>
              <a:t>Colonialism: acquiring control over another country, occupying it with settlers, and exploiting it economically</a:t>
            </a:r>
            <a:endParaRPr lang="en-US" sz="1600" b="0" i="0" dirty="0">
              <a:solidFill>
                <a:schemeClr val="accent5">
                  <a:lumMod val="75000"/>
                </a:schemeClr>
              </a:solidFill>
              <a:effectLst/>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54E65D38-F8C5-4B20-B797-780D9D3DA517}"/>
              </a:ext>
            </a:extLst>
          </p:cNvPr>
          <p:cNvSpPr/>
          <p:nvPr/>
        </p:nvSpPr>
        <p:spPr>
          <a:xfrm rot="704209">
            <a:off x="3574854" y="5466355"/>
            <a:ext cx="4282228" cy="584775"/>
          </a:xfrm>
          <a:prstGeom prst="rect">
            <a:avLst/>
          </a:prstGeom>
          <a:solidFill>
            <a:schemeClr val="accent6">
              <a:lumMod val="20000"/>
              <a:lumOff val="80000"/>
            </a:schemeClr>
          </a:solidFill>
        </p:spPr>
        <p:txBody>
          <a:bodyPr wrap="square">
            <a:spAutoFit/>
          </a:bodyPr>
          <a:lstStyle/>
          <a:p>
            <a:r>
              <a:rPr lang="en-US" sz="1600" dirty="0">
                <a:solidFill>
                  <a:schemeClr val="accent5">
                    <a:lumMod val="75000"/>
                  </a:schemeClr>
                </a:solidFill>
                <a:latin typeface="Calibri" panose="020F0502020204030204" pitchFamily="34" charset="0"/>
                <a:cs typeface="Calibri" panose="020F0502020204030204" pitchFamily="34" charset="0"/>
              </a:rPr>
              <a:t>Imperialism: a policy of extending a country’s power and influence through military force.</a:t>
            </a:r>
          </a:p>
        </p:txBody>
      </p:sp>
      <p:sp>
        <p:nvSpPr>
          <p:cNvPr id="41" name="Rectangle 40">
            <a:extLst>
              <a:ext uri="{FF2B5EF4-FFF2-40B4-BE49-F238E27FC236}">
                <a16:creationId xmlns:a16="http://schemas.microsoft.com/office/drawing/2014/main" id="{172E4324-2261-49EA-B141-96F292C4C4FB}"/>
              </a:ext>
            </a:extLst>
          </p:cNvPr>
          <p:cNvSpPr/>
          <p:nvPr/>
        </p:nvSpPr>
        <p:spPr>
          <a:xfrm rot="20214238">
            <a:off x="1501157" y="3482129"/>
            <a:ext cx="3706561" cy="830997"/>
          </a:xfrm>
          <a:prstGeom prst="rect">
            <a:avLst/>
          </a:prstGeom>
          <a:solidFill>
            <a:schemeClr val="accent4">
              <a:lumMod val="75000"/>
            </a:schemeClr>
          </a:solidFill>
        </p:spPr>
        <p:txBody>
          <a:bodyPr wrap="square">
            <a:spAutoFit/>
          </a:bodyPr>
          <a:lstStyle/>
          <a:p>
            <a:r>
              <a:rPr lang="en-US" sz="1600" dirty="0">
                <a:solidFill>
                  <a:schemeClr val="bg1"/>
                </a:solidFill>
                <a:latin typeface="Calibri" panose="020F0502020204030204" pitchFamily="34" charset="0"/>
                <a:cs typeface="Calibri" panose="020F0502020204030204" pitchFamily="34" charset="0"/>
              </a:rPr>
              <a:t>Independence: condition of a nation in which residents and population exercise self-government over its territory</a:t>
            </a:r>
          </a:p>
        </p:txBody>
      </p:sp>
      <p:sp>
        <p:nvSpPr>
          <p:cNvPr id="43" name="Rectangle 42">
            <a:extLst>
              <a:ext uri="{FF2B5EF4-FFF2-40B4-BE49-F238E27FC236}">
                <a16:creationId xmlns:a16="http://schemas.microsoft.com/office/drawing/2014/main" id="{18641F4A-A153-4D6F-A71B-15C333DF9C81}"/>
              </a:ext>
            </a:extLst>
          </p:cNvPr>
          <p:cNvSpPr/>
          <p:nvPr/>
        </p:nvSpPr>
        <p:spPr>
          <a:xfrm rot="19836903">
            <a:off x="277915" y="2675866"/>
            <a:ext cx="450951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Self-determination: the process by which a country determines its own statehood and forms its own allegiances and government</a:t>
            </a:r>
          </a:p>
        </p:txBody>
      </p:sp>
      <p:sp>
        <p:nvSpPr>
          <p:cNvPr id="44" name="Rectangle 43">
            <a:extLst>
              <a:ext uri="{FF2B5EF4-FFF2-40B4-BE49-F238E27FC236}">
                <a16:creationId xmlns:a16="http://schemas.microsoft.com/office/drawing/2014/main" id="{BABD8221-2910-445F-8F3A-95D8B7BAD9E9}"/>
              </a:ext>
            </a:extLst>
          </p:cNvPr>
          <p:cNvSpPr/>
          <p:nvPr/>
        </p:nvSpPr>
        <p:spPr>
          <a:xfrm rot="19433773">
            <a:off x="305731" y="1565449"/>
            <a:ext cx="3560389" cy="646331"/>
          </a:xfrm>
          <a:prstGeom prst="rect">
            <a:avLst/>
          </a:prstGeom>
          <a:solidFill>
            <a:schemeClr val="accent2"/>
          </a:solid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Sovereignty: the authority of a state to govern itself</a:t>
            </a:r>
          </a:p>
        </p:txBody>
      </p:sp>
      <p:sp>
        <p:nvSpPr>
          <p:cNvPr id="2" name="Slide Number Placeholder 1">
            <a:extLst>
              <a:ext uri="{FF2B5EF4-FFF2-40B4-BE49-F238E27FC236}">
                <a16:creationId xmlns:a16="http://schemas.microsoft.com/office/drawing/2014/main" id="{FF0FF0C6-F850-B5E8-F15F-792D279106CE}"/>
              </a:ext>
            </a:extLst>
          </p:cNvPr>
          <p:cNvSpPr>
            <a:spLocks noGrp="1"/>
          </p:cNvSpPr>
          <p:nvPr>
            <p:ph type="sldNum" sz="quarter" idx="12"/>
          </p:nvPr>
        </p:nvSpPr>
        <p:spPr/>
        <p:txBody>
          <a:bodyPr/>
          <a:lstStyle/>
          <a:p>
            <a:fld id="{92367B23-D481-47B8-9DC9-53041C5CD72C}" type="slidenum">
              <a:rPr lang="en-US" smtClean="0"/>
              <a:t>6</a:t>
            </a:fld>
            <a:endParaRPr lang="en-US"/>
          </a:p>
        </p:txBody>
      </p:sp>
    </p:spTree>
    <p:extLst>
      <p:ext uri="{BB962C8B-B14F-4D97-AF65-F5344CB8AC3E}">
        <p14:creationId xmlns:p14="http://schemas.microsoft.com/office/powerpoint/2010/main" val="14444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AF24-7A61-4C9C-BCEB-08E7A642C5E9}"/>
              </a:ext>
            </a:extLst>
          </p:cNvPr>
          <p:cNvSpPr>
            <a:spLocks noGrp="1"/>
          </p:cNvSpPr>
          <p:nvPr>
            <p:ph type="title"/>
          </p:nvPr>
        </p:nvSpPr>
        <p:spPr>
          <a:xfrm>
            <a:off x="712033" y="915337"/>
            <a:ext cx="7719934" cy="1303867"/>
          </a:xfrm>
        </p:spPr>
        <p:txBody>
          <a:bodyPr>
            <a:normAutofit fontScale="90000"/>
          </a:bodyPr>
          <a:lstStyle/>
          <a:p>
            <a:r>
              <a:rPr lang="en-US" dirty="0"/>
              <a:t>What Were Wilson’s Fourteen Points?</a:t>
            </a:r>
          </a:p>
        </p:txBody>
      </p:sp>
      <p:sp>
        <p:nvSpPr>
          <p:cNvPr id="3" name="Content Placeholder 2">
            <a:extLst>
              <a:ext uri="{FF2B5EF4-FFF2-40B4-BE49-F238E27FC236}">
                <a16:creationId xmlns:a16="http://schemas.microsoft.com/office/drawing/2014/main" id="{AE16AC0F-8BA8-44C4-8827-635313049B7C}"/>
              </a:ext>
            </a:extLst>
          </p:cNvPr>
          <p:cNvSpPr>
            <a:spLocks noGrp="1"/>
          </p:cNvSpPr>
          <p:nvPr>
            <p:ph idx="1"/>
          </p:nvPr>
        </p:nvSpPr>
        <p:spPr>
          <a:xfrm>
            <a:off x="712033" y="2638269"/>
            <a:ext cx="7562537" cy="3605134"/>
          </a:xfrm>
        </p:spPr>
        <p:txBody>
          <a:bodyPr>
            <a:normAutofit fontScale="92500" lnSpcReduction="20000"/>
          </a:bodyPr>
          <a:lstStyle/>
          <a:p>
            <a:r>
              <a:rPr lang="en-US" dirty="0">
                <a:solidFill>
                  <a:schemeClr val="tx1"/>
                </a:solidFill>
              </a:rPr>
              <a:t>The </a:t>
            </a:r>
            <a:r>
              <a:rPr lang="en-US" b="1" dirty="0">
                <a:solidFill>
                  <a:schemeClr val="tx1"/>
                </a:solidFill>
              </a:rPr>
              <a:t>Fourteen Points Peace Program </a:t>
            </a:r>
            <a:r>
              <a:rPr lang="en-US" dirty="0">
                <a:solidFill>
                  <a:schemeClr val="tx1"/>
                </a:solidFill>
              </a:rPr>
              <a:t>was a statement of principles for peace that was to be used for peace negotiations to end World War I. </a:t>
            </a:r>
          </a:p>
          <a:p>
            <a:r>
              <a:rPr lang="en-US" dirty="0">
                <a:solidFill>
                  <a:schemeClr val="tx1"/>
                </a:solidFill>
              </a:rPr>
              <a:t>The principles were outlined in a</a:t>
            </a:r>
            <a:r>
              <a:rPr lang="en-US" b="1" dirty="0">
                <a:solidFill>
                  <a:schemeClr val="tx1"/>
                </a:solidFill>
              </a:rPr>
              <a:t> January 8, 1918, </a:t>
            </a:r>
            <a:r>
              <a:rPr lang="en-US" dirty="0">
                <a:solidFill>
                  <a:schemeClr val="tx1"/>
                </a:solidFill>
              </a:rPr>
              <a:t>speech on peace terms to the U.S. Congress by President Woodrow Wilson.</a:t>
            </a:r>
          </a:p>
          <a:p>
            <a:r>
              <a:rPr lang="en-US" dirty="0">
                <a:solidFill>
                  <a:schemeClr val="tx1"/>
                </a:solidFill>
              </a:rPr>
              <a:t>Designed as guidelines for the rebuilding of the postwar world, the points included Wilson’s ideas regarding the </a:t>
            </a:r>
            <a:r>
              <a:rPr lang="en-US" b="1" dirty="0">
                <a:solidFill>
                  <a:schemeClr val="tx1"/>
                </a:solidFill>
              </a:rPr>
              <a:t>concept of national self-determination</a:t>
            </a:r>
            <a:r>
              <a:rPr lang="en-US" dirty="0">
                <a:solidFill>
                  <a:schemeClr val="tx1"/>
                </a:solidFill>
              </a:rPr>
              <a:t>, with the achievement of this through the dismantling of European empires and the creation of new states.</a:t>
            </a:r>
          </a:p>
        </p:txBody>
      </p:sp>
      <p:sp>
        <p:nvSpPr>
          <p:cNvPr id="4" name="Slide Number Placeholder 3">
            <a:extLst>
              <a:ext uri="{FF2B5EF4-FFF2-40B4-BE49-F238E27FC236}">
                <a16:creationId xmlns:a16="http://schemas.microsoft.com/office/drawing/2014/main" id="{FDC1C7A4-F50D-408F-8501-FB9E673C7C2E}"/>
              </a:ext>
            </a:extLst>
          </p:cNvPr>
          <p:cNvSpPr>
            <a:spLocks noGrp="1"/>
          </p:cNvSpPr>
          <p:nvPr>
            <p:ph type="sldNum" sz="quarter" idx="12"/>
          </p:nvPr>
        </p:nvSpPr>
        <p:spPr/>
        <p:txBody>
          <a:bodyPr/>
          <a:lstStyle/>
          <a:p>
            <a:fld id="{92367B23-D481-47B8-9DC9-53041C5CD72C}" type="slidenum">
              <a:rPr lang="en-US" smtClean="0"/>
              <a:t>7</a:t>
            </a:fld>
            <a:endParaRPr lang="en-US"/>
          </a:p>
        </p:txBody>
      </p:sp>
    </p:spTree>
    <p:extLst>
      <p:ext uri="{BB962C8B-B14F-4D97-AF65-F5344CB8AC3E}">
        <p14:creationId xmlns:p14="http://schemas.microsoft.com/office/powerpoint/2010/main" val="356817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BC8A17-3864-4D27-89E7-ADA0AADBE76F}"/>
              </a:ext>
            </a:extLst>
          </p:cNvPr>
          <p:cNvSpPr>
            <a:spLocks noGrp="1"/>
          </p:cNvSpPr>
          <p:nvPr>
            <p:ph type="title"/>
          </p:nvPr>
        </p:nvSpPr>
        <p:spPr>
          <a:xfrm>
            <a:off x="4429593" y="1050248"/>
            <a:ext cx="3541774" cy="1303867"/>
          </a:xfrm>
        </p:spPr>
        <p:txBody>
          <a:bodyPr>
            <a:normAutofit fontScale="90000"/>
          </a:bodyPr>
          <a:lstStyle/>
          <a:p>
            <a:r>
              <a:rPr lang="en-US" dirty="0"/>
              <a:t>Summary of the Fourteen Points</a:t>
            </a:r>
          </a:p>
        </p:txBody>
      </p:sp>
      <p:sp>
        <p:nvSpPr>
          <p:cNvPr id="13" name="Rectangle 12">
            <a:extLst>
              <a:ext uri="{FF2B5EF4-FFF2-40B4-BE49-F238E27FC236}">
                <a16:creationId xmlns:a16="http://schemas.microsoft.com/office/drawing/2014/main" id="{ED344975-5E51-4DFD-877D-BDD4D4953C2F}"/>
              </a:ext>
            </a:extLst>
          </p:cNvPr>
          <p:cNvSpPr/>
          <p:nvPr/>
        </p:nvSpPr>
        <p:spPr>
          <a:xfrm>
            <a:off x="4509135" y="2354115"/>
            <a:ext cx="3617219" cy="3139321"/>
          </a:xfrm>
          <a:prstGeom prst="rect">
            <a:avLst/>
          </a:prstGeom>
        </p:spPr>
        <p:txBody>
          <a:bodyPr wrap="square">
            <a:spAutoFit/>
          </a:bodyPr>
          <a:lstStyle/>
          <a:p>
            <a:r>
              <a:rPr lang="en-US" b="1" dirty="0">
                <a:latin typeface="Roboto"/>
              </a:rPr>
              <a:t>The Fourteen Points consisted of:</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8 directions on how to resolve specific territorial issues among WWI combatant nations;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5 principles for a peaceful world; and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 plan to establish a League of Nations to enforce peace and protect all countries great and small.</a:t>
            </a:r>
          </a:p>
        </p:txBody>
      </p:sp>
      <p:sp>
        <p:nvSpPr>
          <p:cNvPr id="15" name="TextBox 14">
            <a:extLst>
              <a:ext uri="{FF2B5EF4-FFF2-40B4-BE49-F238E27FC236}">
                <a16:creationId xmlns:a16="http://schemas.microsoft.com/office/drawing/2014/main" id="{FFE32FFE-FD5A-4E7E-BFA9-38F66FE9A3B0}"/>
              </a:ext>
            </a:extLst>
          </p:cNvPr>
          <p:cNvSpPr txBox="1"/>
          <p:nvPr/>
        </p:nvSpPr>
        <p:spPr>
          <a:xfrm>
            <a:off x="4509135" y="5467763"/>
            <a:ext cx="3937821" cy="646331"/>
          </a:xfrm>
          <a:prstGeom prst="rect">
            <a:avLst/>
          </a:prstGeom>
          <a:solidFill>
            <a:srgbClr val="FFFF00"/>
          </a:solidFill>
        </p:spPr>
        <p:txBody>
          <a:bodyPr wrap="square" rtlCol="0">
            <a:spAutoFit/>
          </a:bodyPr>
          <a:lstStyle/>
          <a:p>
            <a:r>
              <a:rPr lang="en-US" b="1" dirty="0">
                <a:latin typeface="Calibri" panose="020F0502020204030204" pitchFamily="34" charset="0"/>
                <a:cs typeface="Calibri" panose="020F0502020204030204" pitchFamily="34" charset="0"/>
              </a:rPr>
              <a:t>Which point was of most importance to the Korean Independence Movement? </a:t>
            </a:r>
          </a:p>
        </p:txBody>
      </p:sp>
      <p:pic>
        <p:nvPicPr>
          <p:cNvPr id="3" name="Picture 2">
            <a:extLst>
              <a:ext uri="{FF2B5EF4-FFF2-40B4-BE49-F238E27FC236}">
                <a16:creationId xmlns:a16="http://schemas.microsoft.com/office/drawing/2014/main" id="{26A1EEEA-8442-4DBA-9984-EFD9CB28B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68" y="254060"/>
            <a:ext cx="4258425" cy="6581326"/>
          </a:xfrm>
          <a:prstGeom prst="rect">
            <a:avLst/>
          </a:prstGeom>
        </p:spPr>
      </p:pic>
      <p:sp>
        <p:nvSpPr>
          <p:cNvPr id="2" name="Slide Number Placeholder 1">
            <a:extLst>
              <a:ext uri="{FF2B5EF4-FFF2-40B4-BE49-F238E27FC236}">
                <a16:creationId xmlns:a16="http://schemas.microsoft.com/office/drawing/2014/main" id="{14D4CA23-EF73-C6DE-9150-19C7E8CBF86A}"/>
              </a:ext>
            </a:extLst>
          </p:cNvPr>
          <p:cNvSpPr>
            <a:spLocks noGrp="1"/>
          </p:cNvSpPr>
          <p:nvPr>
            <p:ph type="sldNum" sz="quarter" idx="12"/>
          </p:nvPr>
        </p:nvSpPr>
        <p:spPr/>
        <p:txBody>
          <a:bodyPr/>
          <a:lstStyle/>
          <a:p>
            <a:fld id="{92367B23-D481-47B8-9DC9-53041C5CD72C}" type="slidenum">
              <a:rPr lang="en-US" smtClean="0"/>
              <a:t>8</a:t>
            </a:fld>
            <a:endParaRPr lang="en-US"/>
          </a:p>
        </p:txBody>
      </p:sp>
    </p:spTree>
    <p:extLst>
      <p:ext uri="{BB962C8B-B14F-4D97-AF65-F5344CB8AC3E}">
        <p14:creationId xmlns:p14="http://schemas.microsoft.com/office/powerpoint/2010/main" val="277733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A860-CDD9-48F3-9959-539767C6ACF4}"/>
              </a:ext>
            </a:extLst>
          </p:cNvPr>
          <p:cNvSpPr>
            <a:spLocks noGrp="1"/>
          </p:cNvSpPr>
          <p:nvPr>
            <p:ph type="title"/>
          </p:nvPr>
        </p:nvSpPr>
        <p:spPr>
          <a:xfrm>
            <a:off x="996845" y="1191718"/>
            <a:ext cx="7045377" cy="1027486"/>
          </a:xfrm>
          <a:solidFill>
            <a:srgbClr val="FFFF00"/>
          </a:solidFill>
        </p:spPr>
        <p:txBody>
          <a:bodyPr>
            <a:normAutofit/>
          </a:bodyPr>
          <a:lstStyle/>
          <a:p>
            <a:r>
              <a:rPr lang="en-US" sz="2800" dirty="0"/>
              <a:t>What Did the Fourteen Points Mean for </a:t>
            </a:r>
            <a:br>
              <a:rPr lang="en-US" sz="2800" dirty="0"/>
            </a:br>
            <a:r>
              <a:rPr lang="en-US" sz="2800" dirty="0"/>
              <a:t>Koreans Living Under Japanese Colonial Rule? </a:t>
            </a:r>
          </a:p>
        </p:txBody>
      </p:sp>
      <p:sp>
        <p:nvSpPr>
          <p:cNvPr id="3" name="Content Placeholder 2">
            <a:extLst>
              <a:ext uri="{FF2B5EF4-FFF2-40B4-BE49-F238E27FC236}">
                <a16:creationId xmlns:a16="http://schemas.microsoft.com/office/drawing/2014/main" id="{761C7E47-13DB-4491-BCDE-35DDB3965235}"/>
              </a:ext>
            </a:extLst>
          </p:cNvPr>
          <p:cNvSpPr>
            <a:spLocks noGrp="1"/>
          </p:cNvSpPr>
          <p:nvPr>
            <p:ph idx="1"/>
          </p:nvPr>
        </p:nvSpPr>
        <p:spPr>
          <a:xfrm>
            <a:off x="824459" y="2490136"/>
            <a:ext cx="7555043" cy="1384821"/>
          </a:xfrm>
        </p:spPr>
        <p:txBody>
          <a:bodyPr>
            <a:normAutofit fontScale="92500" lnSpcReduction="10000"/>
          </a:bodyPr>
          <a:lstStyle/>
          <a:p>
            <a:pPr marL="0" indent="0">
              <a:buNone/>
            </a:pPr>
            <a:r>
              <a:rPr lang="en-US" sz="1800" b="1" dirty="0">
                <a:solidFill>
                  <a:schemeClr val="tx1"/>
                </a:solidFill>
              </a:rPr>
              <a:t>FULL TEXT OF POINT FIVE: </a:t>
            </a:r>
            <a:r>
              <a:rPr lang="en-US" sz="1800" dirty="0">
                <a:solidFill>
                  <a:schemeClr val="tx1"/>
                </a:solidFill>
              </a:rPr>
              <a:t>A free, open-minded, and absolutely impartial adjustment of all colonial claims, based upon a strict observance of the principle that in determining all such questions of sovereignty the interests of the populations concerned must have equal weight with the equitable claims of the government whose title is to be determined. </a:t>
            </a:r>
          </a:p>
        </p:txBody>
      </p:sp>
      <p:sp>
        <p:nvSpPr>
          <p:cNvPr id="4" name="Rectangle 3">
            <a:extLst>
              <a:ext uri="{FF2B5EF4-FFF2-40B4-BE49-F238E27FC236}">
                <a16:creationId xmlns:a16="http://schemas.microsoft.com/office/drawing/2014/main" id="{CCB19578-BCCB-4FBC-BC77-DE93F7B1D1C0}"/>
              </a:ext>
            </a:extLst>
          </p:cNvPr>
          <p:cNvSpPr/>
          <p:nvPr/>
        </p:nvSpPr>
        <p:spPr>
          <a:xfrm>
            <a:off x="839449" y="3979889"/>
            <a:ext cx="7465102" cy="2062103"/>
          </a:xfrm>
          <a:prstGeom prst="rect">
            <a:avLst/>
          </a:prstGeom>
        </p:spPr>
        <p:txBody>
          <a:bodyPr wrap="square">
            <a:spAutoFit/>
          </a:bodyPr>
          <a:lstStyle/>
          <a:p>
            <a:r>
              <a:rPr lang="en-US" sz="1600" b="1" dirty="0">
                <a:latin typeface="Calibri" panose="020F0502020204030204" pitchFamily="34" charset="0"/>
                <a:cs typeface="Calibri" panose="020F0502020204030204" pitchFamily="34" charset="0"/>
              </a:rPr>
              <a:t>EXCERPT FROM END OF WILSON’S SPEECH: </a:t>
            </a:r>
            <a:r>
              <a:rPr lang="en-US" sz="1600" dirty="0">
                <a:latin typeface="Calibri" panose="020F0502020204030204" pitchFamily="34" charset="0"/>
                <a:cs typeface="Calibri" panose="020F0502020204030204" pitchFamily="34" charset="0"/>
              </a:rPr>
              <a:t>W</a:t>
            </a:r>
            <a:r>
              <a:rPr lang="en-US" sz="1400" dirty="0">
                <a:latin typeface="Calibri" panose="020F0502020204030204" pitchFamily="34" charset="0"/>
                <a:cs typeface="Calibri" panose="020F0502020204030204" pitchFamily="34" charset="0"/>
              </a:rPr>
              <a:t>e have spoken now, surely, in terms too concrete to admit of any further doubt or question. An evident principle runs through the whole program I have outlined. It is the principle of justice to all peoples and nationalities, and their right to live on equal terms of liberty and safety with one another, whether they be strong or weak. Unless this principle be made its foundation no part of the structure of international justice can stand. The people of the United States could act upon no other principle; and to the vindication of this principle they are ready to devote their lives, their honor, and everything that they possess. The moral climax of this the culminating and final war for human liberty has come, and they are ready to put their own strength, their own highest purpose, their own integrity and devotion to the test. </a:t>
            </a:r>
          </a:p>
        </p:txBody>
      </p:sp>
      <p:sp>
        <p:nvSpPr>
          <p:cNvPr id="5" name="Slide Number Placeholder 4">
            <a:extLst>
              <a:ext uri="{FF2B5EF4-FFF2-40B4-BE49-F238E27FC236}">
                <a16:creationId xmlns:a16="http://schemas.microsoft.com/office/drawing/2014/main" id="{EEDE71EB-1CCF-2FAB-FA37-F80F780FA2BC}"/>
              </a:ext>
            </a:extLst>
          </p:cNvPr>
          <p:cNvSpPr>
            <a:spLocks noGrp="1"/>
          </p:cNvSpPr>
          <p:nvPr>
            <p:ph type="sldNum" sz="quarter" idx="12"/>
          </p:nvPr>
        </p:nvSpPr>
        <p:spPr/>
        <p:txBody>
          <a:bodyPr/>
          <a:lstStyle/>
          <a:p>
            <a:fld id="{92367B23-D481-47B8-9DC9-53041C5CD72C}" type="slidenum">
              <a:rPr lang="en-US" smtClean="0"/>
              <a:t>9</a:t>
            </a:fld>
            <a:endParaRPr lang="en-US"/>
          </a:p>
        </p:txBody>
      </p:sp>
    </p:spTree>
    <p:extLst>
      <p:ext uri="{BB962C8B-B14F-4D97-AF65-F5344CB8AC3E}">
        <p14:creationId xmlns:p14="http://schemas.microsoft.com/office/powerpoint/2010/main" val="780193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14351</TotalTime>
  <Words>2477</Words>
  <Application>Microsoft Office PowerPoint</Application>
  <PresentationFormat>On-screen Show (4:3)</PresentationFormat>
  <Paragraphs>195</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avenir-lt-w01_35-light1475496</vt:lpstr>
      <vt:lpstr>Cento</vt:lpstr>
      <vt:lpstr>Arial</vt:lpstr>
      <vt:lpstr>Arial Black</vt:lpstr>
      <vt:lpstr>Calibri</vt:lpstr>
      <vt:lpstr>Garamond</vt:lpstr>
      <vt:lpstr>Roboto</vt:lpstr>
      <vt:lpstr>Organic</vt:lpstr>
      <vt:lpstr>Lesson 4</vt:lpstr>
      <vt:lpstr>Activity 4.1</vt:lpstr>
      <vt:lpstr>Activity 4.1 Discussion Questions</vt:lpstr>
      <vt:lpstr>Japan’s Annexation of Korea</vt:lpstr>
      <vt:lpstr>Pivotal Events in Korea 1905-1919</vt:lpstr>
      <vt:lpstr>Japan’s Actions Korea’s Objectives </vt:lpstr>
      <vt:lpstr>What Were Wilson’s Fourteen Points?</vt:lpstr>
      <vt:lpstr>Summary of the Fourteen Points</vt:lpstr>
      <vt:lpstr>What Did the Fourteen Points Mean for  Koreans Living Under Japanese Colonial Rule? </vt:lpstr>
      <vt:lpstr>What Was the Korean Independence Movement?</vt:lpstr>
      <vt:lpstr>How Schoolgirls Became Independence Fighters in 1919</vt:lpstr>
      <vt:lpstr>Activity 4.1</vt:lpstr>
      <vt:lpstr>Activity 4.2</vt:lpstr>
      <vt:lpstr>Lesson 4.2 Discussion Questions</vt:lpstr>
      <vt:lpstr>How did the Korean Independence Movement Shape and Become Shaped by the Formation of the Korean American Identity in the United States? </vt:lpstr>
      <vt:lpstr>Jigsaw Activity</vt:lpstr>
      <vt:lpstr>PowerPoint Presentation</vt:lpstr>
      <vt:lpstr>Group Topics</vt:lpstr>
      <vt:lpstr>Expert Groups Assignment</vt:lpstr>
      <vt:lpstr>Home Group Assignment</vt:lpstr>
      <vt:lpstr>Summative Assessment</vt:lpstr>
      <vt:lpstr>What Is a Persuasive Letter?</vt:lpstr>
      <vt:lpstr>Persuasive Letter</vt:lpstr>
      <vt:lpstr>PowerPoint Presentation</vt:lpstr>
      <vt:lpstr>Writing Extension</vt:lpstr>
      <vt:lpstr>Writing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dc:title>
  <dc:creator>Costa, Victoria</dc:creator>
  <cp:keywords>star</cp:keywords>
  <cp:lastModifiedBy>Cho, Grace</cp:lastModifiedBy>
  <cp:revision>137</cp:revision>
  <cp:lastPrinted>2022-04-06T16:48:45Z</cp:lastPrinted>
  <dcterms:created xsi:type="dcterms:W3CDTF">2021-09-28T14:21:12Z</dcterms:created>
  <dcterms:modified xsi:type="dcterms:W3CDTF">2024-01-22T07:30:56Z</dcterms:modified>
</cp:coreProperties>
</file>