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handoutMasterIdLst>
    <p:handoutMasterId r:id="rId29"/>
  </p:handoutMasterIdLst>
  <p:sldIdLst>
    <p:sldId id="256" r:id="rId2"/>
    <p:sldId id="259" r:id="rId3"/>
    <p:sldId id="264" r:id="rId4"/>
    <p:sldId id="257" r:id="rId5"/>
    <p:sldId id="261" r:id="rId6"/>
    <p:sldId id="265" r:id="rId7"/>
    <p:sldId id="258" r:id="rId8"/>
    <p:sldId id="262" r:id="rId9"/>
    <p:sldId id="274" r:id="rId10"/>
    <p:sldId id="273" r:id="rId11"/>
    <p:sldId id="263" r:id="rId12"/>
    <p:sldId id="267" r:id="rId13"/>
    <p:sldId id="272" r:id="rId14"/>
    <p:sldId id="269" r:id="rId15"/>
    <p:sldId id="270" r:id="rId16"/>
    <p:sldId id="275" r:id="rId17"/>
    <p:sldId id="268" r:id="rId18"/>
    <p:sldId id="271" r:id="rId19"/>
    <p:sldId id="276" r:id="rId20"/>
    <p:sldId id="277" r:id="rId21"/>
    <p:sldId id="280" r:id="rId22"/>
    <p:sldId id="278" r:id="rId23"/>
    <p:sldId id="285" r:id="rId24"/>
    <p:sldId id="283" r:id="rId25"/>
    <p:sldId id="281" r:id="rId26"/>
    <p:sldId id="282" r:id="rId27"/>
    <p:sldId id="284" r:id="rId28"/>
  </p:sldIdLst>
  <p:sldSz cx="9144000" cy="6858000" type="screen4x3"/>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20" autoAdjust="0"/>
    <p:restoredTop sz="94660"/>
  </p:normalViewPr>
  <p:slideViewPr>
    <p:cSldViewPr snapToGrid="0">
      <p:cViewPr varScale="1">
        <p:scale>
          <a:sx n="161" d="100"/>
          <a:sy n="161" d="100"/>
        </p:scale>
        <p:origin x="1628" y="108"/>
      </p:cViewPr>
      <p:guideLst/>
    </p:cSldViewPr>
  </p:slideViewPr>
  <p:notesTextViewPr>
    <p:cViewPr>
      <p:scale>
        <a:sx n="1" d="1"/>
        <a:sy n="1" d="1"/>
      </p:scale>
      <p:origin x="0" y="0"/>
    </p:cViewPr>
  </p:notesTextViewPr>
  <p:notesViewPr>
    <p:cSldViewPr snapToGrid="0">
      <p:cViewPr varScale="1">
        <p:scale>
          <a:sx n="49" d="100"/>
          <a:sy n="49" d="100"/>
        </p:scale>
        <p:origin x="266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CEE50-4541-41B4-939D-C2491B13DDC4}" type="doc">
      <dgm:prSet loTypeId="urn:microsoft.com/office/officeart/2005/8/layout/hProcess9" loCatId="process" qsTypeId="urn:microsoft.com/office/officeart/2005/8/quickstyle/simple1" qsCatId="simple" csTypeId="urn:microsoft.com/office/officeart/2005/8/colors/colorful1" csCatId="colorful" phldr="1"/>
      <dgm:spPr/>
    </dgm:pt>
    <dgm:pt modelId="{0842A1CE-2086-47D6-90F9-11A21C3B9408}">
      <dgm:prSet phldrT="[Text]"/>
      <dgm:spPr/>
      <dgm:t>
        <a:bodyPr/>
        <a:lstStyle/>
        <a:p>
          <a:r>
            <a:rPr lang="en-US" dirty="0">
              <a:latin typeface="Arial Black" panose="020B0A04020102020204" pitchFamily="34" charset="0"/>
            </a:rPr>
            <a:t>PREWRITE</a:t>
          </a:r>
        </a:p>
      </dgm:t>
    </dgm:pt>
    <dgm:pt modelId="{EFD6ACEB-9773-486F-9713-55787745795D}" type="parTrans" cxnId="{386F9455-C28A-46CA-AE64-091EC54EFD46}">
      <dgm:prSet/>
      <dgm:spPr/>
      <dgm:t>
        <a:bodyPr/>
        <a:lstStyle/>
        <a:p>
          <a:endParaRPr lang="en-US">
            <a:latin typeface="Arial Black" panose="020B0A04020102020204" pitchFamily="34" charset="0"/>
          </a:endParaRPr>
        </a:p>
      </dgm:t>
    </dgm:pt>
    <dgm:pt modelId="{A8E4FC78-C603-4047-81E0-89CE1748B88D}" type="sibTrans" cxnId="{386F9455-C28A-46CA-AE64-091EC54EFD46}">
      <dgm:prSet/>
      <dgm:spPr/>
      <dgm:t>
        <a:bodyPr/>
        <a:lstStyle/>
        <a:p>
          <a:endParaRPr lang="en-US">
            <a:latin typeface="Arial Black" panose="020B0A04020102020204" pitchFamily="34" charset="0"/>
          </a:endParaRPr>
        </a:p>
      </dgm:t>
    </dgm:pt>
    <dgm:pt modelId="{52D54763-0D43-45E5-A1C2-37C1243065F4}">
      <dgm:prSet phldrT="[Text]"/>
      <dgm:spPr/>
      <dgm:t>
        <a:bodyPr/>
        <a:lstStyle/>
        <a:p>
          <a:r>
            <a:rPr lang="en-US" dirty="0">
              <a:latin typeface="Arial Black" panose="020B0A04020102020204" pitchFamily="34" charset="0"/>
            </a:rPr>
            <a:t>REVIEW &amp; REVISE</a:t>
          </a:r>
        </a:p>
      </dgm:t>
    </dgm:pt>
    <dgm:pt modelId="{9F715589-07DD-4915-9B5E-676446A408E9}" type="parTrans" cxnId="{2CF919C8-8849-4056-960A-DD1D8396F787}">
      <dgm:prSet/>
      <dgm:spPr/>
      <dgm:t>
        <a:bodyPr/>
        <a:lstStyle/>
        <a:p>
          <a:endParaRPr lang="en-US">
            <a:latin typeface="Arial Black" panose="020B0A04020102020204" pitchFamily="34" charset="0"/>
          </a:endParaRPr>
        </a:p>
      </dgm:t>
    </dgm:pt>
    <dgm:pt modelId="{4901D5F7-92FF-4C1E-9D6A-46A27F6824B0}" type="sibTrans" cxnId="{2CF919C8-8849-4056-960A-DD1D8396F787}">
      <dgm:prSet/>
      <dgm:spPr/>
      <dgm:t>
        <a:bodyPr/>
        <a:lstStyle/>
        <a:p>
          <a:endParaRPr lang="en-US">
            <a:latin typeface="Arial Black" panose="020B0A04020102020204" pitchFamily="34" charset="0"/>
          </a:endParaRPr>
        </a:p>
      </dgm:t>
    </dgm:pt>
    <dgm:pt modelId="{90BE9A8A-4B7C-4CA3-A6C9-0B594286AF80}">
      <dgm:prSet phldrT="[Text]"/>
      <dgm:spPr/>
      <dgm:t>
        <a:bodyPr/>
        <a:lstStyle/>
        <a:p>
          <a:r>
            <a:rPr lang="en-US" dirty="0">
              <a:latin typeface="Arial Black" panose="020B0A04020102020204" pitchFamily="34" charset="0"/>
            </a:rPr>
            <a:t>EDIT &amp; PUBLISH</a:t>
          </a:r>
        </a:p>
      </dgm:t>
    </dgm:pt>
    <dgm:pt modelId="{A17217B7-3DD0-48A8-88A5-870CAFF79886}" type="parTrans" cxnId="{801174D2-C332-4DD5-98D4-F5F4B23512F4}">
      <dgm:prSet/>
      <dgm:spPr/>
      <dgm:t>
        <a:bodyPr/>
        <a:lstStyle/>
        <a:p>
          <a:endParaRPr lang="en-US">
            <a:latin typeface="Arial Black" panose="020B0A04020102020204" pitchFamily="34" charset="0"/>
          </a:endParaRPr>
        </a:p>
      </dgm:t>
    </dgm:pt>
    <dgm:pt modelId="{E404A994-BED1-40D2-B355-40DEF2D80758}" type="sibTrans" cxnId="{801174D2-C332-4DD5-98D4-F5F4B23512F4}">
      <dgm:prSet/>
      <dgm:spPr/>
      <dgm:t>
        <a:bodyPr/>
        <a:lstStyle/>
        <a:p>
          <a:endParaRPr lang="en-US">
            <a:latin typeface="Arial Black" panose="020B0A04020102020204" pitchFamily="34" charset="0"/>
          </a:endParaRPr>
        </a:p>
      </dgm:t>
    </dgm:pt>
    <dgm:pt modelId="{E7BA14A2-A511-416F-951A-E0B1FE3A7ACD}">
      <dgm:prSet/>
      <dgm:spPr/>
      <dgm:t>
        <a:bodyPr/>
        <a:lstStyle/>
        <a:p>
          <a:r>
            <a:rPr lang="en-US" dirty="0">
              <a:latin typeface="Arial Black" panose="020B0A04020102020204" pitchFamily="34" charset="0"/>
            </a:rPr>
            <a:t>PLAN &amp; OUTLINE</a:t>
          </a:r>
        </a:p>
      </dgm:t>
    </dgm:pt>
    <dgm:pt modelId="{E3B36CA3-293E-40F8-AE43-09BE4BC0DE7A}" type="parTrans" cxnId="{15C3391C-E378-4D4C-B290-9443B7296A55}">
      <dgm:prSet/>
      <dgm:spPr/>
      <dgm:t>
        <a:bodyPr/>
        <a:lstStyle/>
        <a:p>
          <a:endParaRPr lang="en-US">
            <a:latin typeface="Arial Black" panose="020B0A04020102020204" pitchFamily="34" charset="0"/>
          </a:endParaRPr>
        </a:p>
      </dgm:t>
    </dgm:pt>
    <dgm:pt modelId="{C68FAC5F-EB35-46FF-81C8-B65A50966D99}" type="sibTrans" cxnId="{15C3391C-E378-4D4C-B290-9443B7296A55}">
      <dgm:prSet/>
      <dgm:spPr/>
      <dgm:t>
        <a:bodyPr/>
        <a:lstStyle/>
        <a:p>
          <a:endParaRPr lang="en-US">
            <a:latin typeface="Arial Black" panose="020B0A04020102020204" pitchFamily="34" charset="0"/>
          </a:endParaRPr>
        </a:p>
      </dgm:t>
    </dgm:pt>
    <dgm:pt modelId="{D4A16B02-734A-4AC2-BC35-00D83E09DADB}">
      <dgm:prSet/>
      <dgm:spPr/>
      <dgm:t>
        <a:bodyPr/>
        <a:lstStyle/>
        <a:p>
          <a:r>
            <a:rPr lang="en-US" dirty="0">
              <a:latin typeface="Arial Black" panose="020B0A04020102020204" pitchFamily="34" charset="0"/>
            </a:rPr>
            <a:t>COMPOSE FIRST DRAFT</a:t>
          </a:r>
        </a:p>
      </dgm:t>
    </dgm:pt>
    <dgm:pt modelId="{711AA693-2D78-4BFE-8C97-82958023B0B2}" type="parTrans" cxnId="{8D0900F4-92AC-4570-968C-EB4B9BE59523}">
      <dgm:prSet/>
      <dgm:spPr/>
      <dgm:t>
        <a:bodyPr/>
        <a:lstStyle/>
        <a:p>
          <a:endParaRPr lang="en-US">
            <a:latin typeface="Arial Black" panose="020B0A04020102020204" pitchFamily="34" charset="0"/>
          </a:endParaRPr>
        </a:p>
      </dgm:t>
    </dgm:pt>
    <dgm:pt modelId="{FC98E6E6-CA99-48A2-9761-D3BF2C9CB649}" type="sibTrans" cxnId="{8D0900F4-92AC-4570-968C-EB4B9BE59523}">
      <dgm:prSet/>
      <dgm:spPr/>
      <dgm:t>
        <a:bodyPr/>
        <a:lstStyle/>
        <a:p>
          <a:endParaRPr lang="en-US">
            <a:latin typeface="Arial Black" panose="020B0A04020102020204" pitchFamily="34" charset="0"/>
          </a:endParaRPr>
        </a:p>
      </dgm:t>
    </dgm:pt>
    <dgm:pt modelId="{63AECC52-F55A-4C70-9EDF-F37100391A5C}" type="pres">
      <dgm:prSet presAssocID="{4C4CEE50-4541-41B4-939D-C2491B13DDC4}" presName="CompostProcess" presStyleCnt="0">
        <dgm:presLayoutVars>
          <dgm:dir/>
          <dgm:resizeHandles val="exact"/>
        </dgm:presLayoutVars>
      </dgm:prSet>
      <dgm:spPr/>
    </dgm:pt>
    <dgm:pt modelId="{3D1EB0D5-D811-4F76-8F16-A08ABDB17E9D}" type="pres">
      <dgm:prSet presAssocID="{4C4CEE50-4541-41B4-939D-C2491B13DDC4}" presName="arrow" presStyleLbl="bgShp" presStyleIdx="0" presStyleCnt="1" custScaleX="117647"/>
      <dgm:spPr>
        <a:ln w="38100">
          <a:solidFill>
            <a:srgbClr val="002060"/>
          </a:solidFill>
        </a:ln>
      </dgm:spPr>
    </dgm:pt>
    <dgm:pt modelId="{E4D22819-305B-4E5A-8513-6767FA97AAFB}" type="pres">
      <dgm:prSet presAssocID="{4C4CEE50-4541-41B4-939D-C2491B13DDC4}" presName="linearProcess" presStyleCnt="0"/>
      <dgm:spPr/>
    </dgm:pt>
    <dgm:pt modelId="{662433D3-54AB-43C1-BB04-0FDBA45B6534}" type="pres">
      <dgm:prSet presAssocID="{0842A1CE-2086-47D6-90F9-11A21C3B9408}" presName="textNode" presStyleLbl="node1" presStyleIdx="0" presStyleCnt="5" custLinFactX="2988" custLinFactNeighborX="100000">
        <dgm:presLayoutVars>
          <dgm:bulletEnabled val="1"/>
        </dgm:presLayoutVars>
      </dgm:prSet>
      <dgm:spPr/>
    </dgm:pt>
    <dgm:pt modelId="{1B9045FC-5023-46CF-8C74-9C23A71D4D21}" type="pres">
      <dgm:prSet presAssocID="{A8E4FC78-C603-4047-81E0-89CE1748B88D}" presName="sibTrans" presStyleCnt="0"/>
      <dgm:spPr/>
    </dgm:pt>
    <dgm:pt modelId="{E34834FA-BA6B-4AB3-B512-AEBEFB28A961}" type="pres">
      <dgm:prSet presAssocID="{E7BA14A2-A511-416F-951A-E0B1FE3A7ACD}" presName="textNode" presStyleLbl="node1" presStyleIdx="1" presStyleCnt="5" custLinFactX="990" custLinFactNeighborX="100000">
        <dgm:presLayoutVars>
          <dgm:bulletEnabled val="1"/>
        </dgm:presLayoutVars>
      </dgm:prSet>
      <dgm:spPr/>
    </dgm:pt>
    <dgm:pt modelId="{1EC860EA-5B07-4B1C-98B8-FD3CF3F83A27}" type="pres">
      <dgm:prSet presAssocID="{C68FAC5F-EB35-46FF-81C8-B65A50966D99}" presName="sibTrans" presStyleCnt="0"/>
      <dgm:spPr/>
    </dgm:pt>
    <dgm:pt modelId="{CCF7EF3F-C825-48A7-817F-3735DEAF18C6}" type="pres">
      <dgm:prSet presAssocID="{D4A16B02-734A-4AC2-BC35-00D83E09DADB}" presName="textNode" presStyleLbl="node1" presStyleIdx="2" presStyleCnt="5" custLinFactNeighborX="79866">
        <dgm:presLayoutVars>
          <dgm:bulletEnabled val="1"/>
        </dgm:presLayoutVars>
      </dgm:prSet>
      <dgm:spPr/>
    </dgm:pt>
    <dgm:pt modelId="{AB279017-7AA1-413E-AFCA-B6C931A3FD18}" type="pres">
      <dgm:prSet presAssocID="{FC98E6E6-CA99-48A2-9761-D3BF2C9CB649}" presName="sibTrans" presStyleCnt="0"/>
      <dgm:spPr/>
    </dgm:pt>
    <dgm:pt modelId="{F57C763A-48B2-4B8D-9C65-2F91CDCE26A7}" type="pres">
      <dgm:prSet presAssocID="{52D54763-0D43-45E5-A1C2-37C1243065F4}" presName="textNode" presStyleLbl="node1" presStyleIdx="3" presStyleCnt="5" custLinFactNeighborX="39933">
        <dgm:presLayoutVars>
          <dgm:bulletEnabled val="1"/>
        </dgm:presLayoutVars>
      </dgm:prSet>
      <dgm:spPr/>
    </dgm:pt>
    <dgm:pt modelId="{AA8E7269-F47F-4B2E-BB72-6F39A804E096}" type="pres">
      <dgm:prSet presAssocID="{4901D5F7-92FF-4C1E-9D6A-46A27F6824B0}" presName="sibTrans" presStyleCnt="0"/>
      <dgm:spPr/>
    </dgm:pt>
    <dgm:pt modelId="{B3D083C0-84CC-4F01-A635-DC9191AFE1CF}" type="pres">
      <dgm:prSet presAssocID="{90BE9A8A-4B7C-4CA3-A6C9-0B594286AF80}" presName="textNode" presStyleLbl="node1" presStyleIdx="4" presStyleCnt="5">
        <dgm:presLayoutVars>
          <dgm:bulletEnabled val="1"/>
        </dgm:presLayoutVars>
      </dgm:prSet>
      <dgm:spPr/>
    </dgm:pt>
  </dgm:ptLst>
  <dgm:cxnLst>
    <dgm:cxn modelId="{15C3391C-E378-4D4C-B290-9443B7296A55}" srcId="{4C4CEE50-4541-41B4-939D-C2491B13DDC4}" destId="{E7BA14A2-A511-416F-951A-E0B1FE3A7ACD}" srcOrd="1" destOrd="0" parTransId="{E3B36CA3-293E-40F8-AE43-09BE4BC0DE7A}" sibTransId="{C68FAC5F-EB35-46FF-81C8-B65A50966D99}"/>
    <dgm:cxn modelId="{43533B20-D12B-4AD8-87D9-13FC363C3C25}" type="presOf" srcId="{D4A16B02-734A-4AC2-BC35-00D83E09DADB}" destId="{CCF7EF3F-C825-48A7-817F-3735DEAF18C6}" srcOrd="0" destOrd="0" presId="urn:microsoft.com/office/officeart/2005/8/layout/hProcess9"/>
    <dgm:cxn modelId="{4D8F412F-101C-45D3-AE00-714388C55864}" type="presOf" srcId="{52D54763-0D43-45E5-A1C2-37C1243065F4}" destId="{F57C763A-48B2-4B8D-9C65-2F91CDCE26A7}" srcOrd="0" destOrd="0" presId="urn:microsoft.com/office/officeart/2005/8/layout/hProcess9"/>
    <dgm:cxn modelId="{E1A68862-134A-4672-8AAC-845EED4D2AC4}" type="presOf" srcId="{E7BA14A2-A511-416F-951A-E0B1FE3A7ACD}" destId="{E34834FA-BA6B-4AB3-B512-AEBEFB28A961}" srcOrd="0" destOrd="0" presId="urn:microsoft.com/office/officeart/2005/8/layout/hProcess9"/>
    <dgm:cxn modelId="{386F9455-C28A-46CA-AE64-091EC54EFD46}" srcId="{4C4CEE50-4541-41B4-939D-C2491B13DDC4}" destId="{0842A1CE-2086-47D6-90F9-11A21C3B9408}" srcOrd="0" destOrd="0" parTransId="{EFD6ACEB-9773-486F-9713-55787745795D}" sibTransId="{A8E4FC78-C603-4047-81E0-89CE1748B88D}"/>
    <dgm:cxn modelId="{61700999-CA0F-43D5-AC7D-F16AF493B56D}" type="presOf" srcId="{4C4CEE50-4541-41B4-939D-C2491B13DDC4}" destId="{63AECC52-F55A-4C70-9EDF-F37100391A5C}" srcOrd="0" destOrd="0" presId="urn:microsoft.com/office/officeart/2005/8/layout/hProcess9"/>
    <dgm:cxn modelId="{A5276EC0-4670-48A1-B38D-B5EC9F911949}" type="presOf" srcId="{0842A1CE-2086-47D6-90F9-11A21C3B9408}" destId="{662433D3-54AB-43C1-BB04-0FDBA45B6534}" srcOrd="0" destOrd="0" presId="urn:microsoft.com/office/officeart/2005/8/layout/hProcess9"/>
    <dgm:cxn modelId="{2CF919C8-8849-4056-960A-DD1D8396F787}" srcId="{4C4CEE50-4541-41B4-939D-C2491B13DDC4}" destId="{52D54763-0D43-45E5-A1C2-37C1243065F4}" srcOrd="3" destOrd="0" parTransId="{9F715589-07DD-4915-9B5E-676446A408E9}" sibTransId="{4901D5F7-92FF-4C1E-9D6A-46A27F6824B0}"/>
    <dgm:cxn modelId="{801174D2-C332-4DD5-98D4-F5F4B23512F4}" srcId="{4C4CEE50-4541-41B4-939D-C2491B13DDC4}" destId="{90BE9A8A-4B7C-4CA3-A6C9-0B594286AF80}" srcOrd="4" destOrd="0" parTransId="{A17217B7-3DD0-48A8-88A5-870CAFF79886}" sibTransId="{E404A994-BED1-40D2-B355-40DEF2D80758}"/>
    <dgm:cxn modelId="{3B16A9D9-BBE9-4283-80C2-45C7180E6889}" type="presOf" srcId="{90BE9A8A-4B7C-4CA3-A6C9-0B594286AF80}" destId="{B3D083C0-84CC-4F01-A635-DC9191AFE1CF}" srcOrd="0" destOrd="0" presId="urn:microsoft.com/office/officeart/2005/8/layout/hProcess9"/>
    <dgm:cxn modelId="{8D0900F4-92AC-4570-968C-EB4B9BE59523}" srcId="{4C4CEE50-4541-41B4-939D-C2491B13DDC4}" destId="{D4A16B02-734A-4AC2-BC35-00D83E09DADB}" srcOrd="2" destOrd="0" parTransId="{711AA693-2D78-4BFE-8C97-82958023B0B2}" sibTransId="{FC98E6E6-CA99-48A2-9761-D3BF2C9CB649}"/>
    <dgm:cxn modelId="{D0B6CB45-95E5-4712-88DD-065EC9DE86D7}" type="presParOf" srcId="{63AECC52-F55A-4C70-9EDF-F37100391A5C}" destId="{3D1EB0D5-D811-4F76-8F16-A08ABDB17E9D}" srcOrd="0" destOrd="0" presId="urn:microsoft.com/office/officeart/2005/8/layout/hProcess9"/>
    <dgm:cxn modelId="{91E8A9E8-8EEE-465E-95BC-1C13E9CD420A}" type="presParOf" srcId="{63AECC52-F55A-4C70-9EDF-F37100391A5C}" destId="{E4D22819-305B-4E5A-8513-6767FA97AAFB}" srcOrd="1" destOrd="0" presId="urn:microsoft.com/office/officeart/2005/8/layout/hProcess9"/>
    <dgm:cxn modelId="{8836CAC6-A163-4D29-96F9-ED9C60620957}" type="presParOf" srcId="{E4D22819-305B-4E5A-8513-6767FA97AAFB}" destId="{662433D3-54AB-43C1-BB04-0FDBA45B6534}" srcOrd="0" destOrd="0" presId="urn:microsoft.com/office/officeart/2005/8/layout/hProcess9"/>
    <dgm:cxn modelId="{7C365B31-9383-4E2A-8C8C-A92B175E9FB9}" type="presParOf" srcId="{E4D22819-305B-4E5A-8513-6767FA97AAFB}" destId="{1B9045FC-5023-46CF-8C74-9C23A71D4D21}" srcOrd="1" destOrd="0" presId="urn:microsoft.com/office/officeart/2005/8/layout/hProcess9"/>
    <dgm:cxn modelId="{C2C52097-486B-4927-AA4A-2968C08F3C25}" type="presParOf" srcId="{E4D22819-305B-4E5A-8513-6767FA97AAFB}" destId="{E34834FA-BA6B-4AB3-B512-AEBEFB28A961}" srcOrd="2" destOrd="0" presId="urn:microsoft.com/office/officeart/2005/8/layout/hProcess9"/>
    <dgm:cxn modelId="{97A194C8-4DD9-432F-8138-536DDE87E410}" type="presParOf" srcId="{E4D22819-305B-4E5A-8513-6767FA97AAFB}" destId="{1EC860EA-5B07-4B1C-98B8-FD3CF3F83A27}" srcOrd="3" destOrd="0" presId="urn:microsoft.com/office/officeart/2005/8/layout/hProcess9"/>
    <dgm:cxn modelId="{BD4ADA09-734A-4A58-BCE6-494C57404C7C}" type="presParOf" srcId="{E4D22819-305B-4E5A-8513-6767FA97AAFB}" destId="{CCF7EF3F-C825-48A7-817F-3735DEAF18C6}" srcOrd="4" destOrd="0" presId="urn:microsoft.com/office/officeart/2005/8/layout/hProcess9"/>
    <dgm:cxn modelId="{7A4E13D1-4540-4E31-A261-F7156F1056B2}" type="presParOf" srcId="{E4D22819-305B-4E5A-8513-6767FA97AAFB}" destId="{AB279017-7AA1-413E-AFCA-B6C931A3FD18}" srcOrd="5" destOrd="0" presId="urn:microsoft.com/office/officeart/2005/8/layout/hProcess9"/>
    <dgm:cxn modelId="{9318E64B-A9D4-4A21-85BE-470C63AFBCF1}" type="presParOf" srcId="{E4D22819-305B-4E5A-8513-6767FA97AAFB}" destId="{F57C763A-48B2-4B8D-9C65-2F91CDCE26A7}" srcOrd="6" destOrd="0" presId="urn:microsoft.com/office/officeart/2005/8/layout/hProcess9"/>
    <dgm:cxn modelId="{0AF1DD71-3A06-47FB-AE2A-59E43C1FF9E0}" type="presParOf" srcId="{E4D22819-305B-4E5A-8513-6767FA97AAFB}" destId="{AA8E7269-F47F-4B2E-BB72-6F39A804E096}" srcOrd="7" destOrd="0" presId="urn:microsoft.com/office/officeart/2005/8/layout/hProcess9"/>
    <dgm:cxn modelId="{11FD6F41-3686-4378-9307-89225C1BB7AC}" type="presParOf" srcId="{E4D22819-305B-4E5A-8513-6767FA97AAFB}" destId="{B3D083C0-84CC-4F01-A635-DC9191AFE1C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EB0D5-D811-4F76-8F16-A08ABDB17E9D}">
      <dsp:nvSpPr>
        <dsp:cNvPr id="0" name=""/>
        <dsp:cNvSpPr/>
      </dsp:nvSpPr>
      <dsp:spPr>
        <a:xfrm>
          <a:off x="1" y="0"/>
          <a:ext cx="7583551" cy="3985591"/>
        </a:xfrm>
        <a:prstGeom prst="rightArrow">
          <a:avLst/>
        </a:prstGeom>
        <a:solidFill>
          <a:schemeClr val="accent2">
            <a:tint val="40000"/>
            <a:hueOff val="0"/>
            <a:satOff val="0"/>
            <a:lumOff val="0"/>
            <a:alphaOff val="0"/>
          </a:schemeClr>
        </a:solidFill>
        <a:ln w="38100">
          <a:solidFill>
            <a:srgbClr val="002060"/>
          </a:solidFill>
        </a:ln>
        <a:effectLst/>
      </dsp:spPr>
      <dsp:style>
        <a:lnRef idx="0">
          <a:scrgbClr r="0" g="0" b="0"/>
        </a:lnRef>
        <a:fillRef idx="1">
          <a:scrgbClr r="0" g="0" b="0"/>
        </a:fillRef>
        <a:effectRef idx="0">
          <a:scrgbClr r="0" g="0" b="0"/>
        </a:effectRef>
        <a:fontRef idx="minor"/>
      </dsp:style>
    </dsp:sp>
    <dsp:sp modelId="{662433D3-54AB-43C1-BB04-0FDBA45B6534}">
      <dsp:nvSpPr>
        <dsp:cNvPr id="0" name=""/>
        <dsp:cNvSpPr/>
      </dsp:nvSpPr>
      <dsp:spPr>
        <a:xfrm>
          <a:off x="119725" y="1195677"/>
          <a:ext cx="1457094" cy="159423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PREWRITE</a:t>
          </a:r>
        </a:p>
      </dsp:txBody>
      <dsp:txXfrm>
        <a:off x="190854" y="1266806"/>
        <a:ext cx="1314836" cy="1451978"/>
      </dsp:txXfrm>
    </dsp:sp>
    <dsp:sp modelId="{E34834FA-BA6B-4AB3-B512-AEBEFB28A961}">
      <dsp:nvSpPr>
        <dsp:cNvPr id="0" name=""/>
        <dsp:cNvSpPr/>
      </dsp:nvSpPr>
      <dsp:spPr>
        <a:xfrm>
          <a:off x="1620561" y="1195677"/>
          <a:ext cx="1457094" cy="159423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PLAN &amp; OUTLINE</a:t>
          </a:r>
        </a:p>
      </dsp:txBody>
      <dsp:txXfrm>
        <a:off x="1691690" y="1266806"/>
        <a:ext cx="1314836" cy="1451978"/>
      </dsp:txXfrm>
    </dsp:sp>
    <dsp:sp modelId="{CCF7EF3F-C825-48A7-817F-3735DEAF18C6}">
      <dsp:nvSpPr>
        <dsp:cNvPr id="0" name=""/>
        <dsp:cNvSpPr/>
      </dsp:nvSpPr>
      <dsp:spPr>
        <a:xfrm>
          <a:off x="3121416" y="1195677"/>
          <a:ext cx="1457094" cy="159423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COMPOSE FIRST DRAFT</a:t>
          </a:r>
        </a:p>
      </dsp:txBody>
      <dsp:txXfrm>
        <a:off x="3192545" y="1266806"/>
        <a:ext cx="1314836" cy="1451978"/>
      </dsp:txXfrm>
    </dsp:sp>
    <dsp:sp modelId="{F57C763A-48B2-4B8D-9C65-2F91CDCE26A7}">
      <dsp:nvSpPr>
        <dsp:cNvPr id="0" name=""/>
        <dsp:cNvSpPr/>
      </dsp:nvSpPr>
      <dsp:spPr>
        <a:xfrm>
          <a:off x="4622272" y="1195677"/>
          <a:ext cx="1457094" cy="159423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REVIEW &amp; REVISE</a:t>
          </a:r>
        </a:p>
      </dsp:txBody>
      <dsp:txXfrm>
        <a:off x="4693401" y="1266806"/>
        <a:ext cx="1314836" cy="1451978"/>
      </dsp:txXfrm>
    </dsp:sp>
    <dsp:sp modelId="{B3D083C0-84CC-4F01-A635-DC9191AFE1CF}">
      <dsp:nvSpPr>
        <dsp:cNvPr id="0" name=""/>
        <dsp:cNvSpPr/>
      </dsp:nvSpPr>
      <dsp:spPr>
        <a:xfrm>
          <a:off x="6123128" y="1195677"/>
          <a:ext cx="1457094" cy="1594236"/>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EDIT &amp; PUBLISH</a:t>
          </a:r>
        </a:p>
      </dsp:txBody>
      <dsp:txXfrm>
        <a:off x="6194257" y="1266806"/>
        <a:ext cx="1314836" cy="14519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EAEB8A-C214-47F9-B286-22477033E814}"/>
              </a:ext>
            </a:extLst>
          </p:cNvPr>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E9288EB3-2B98-403C-822A-3862267FD8DF}"/>
              </a:ext>
            </a:extLst>
          </p:cNvPr>
          <p:cNvSpPr>
            <a:spLocks noGrp="1"/>
          </p:cNvSpPr>
          <p:nvPr>
            <p:ph type="dt" sz="quarter" idx="1"/>
          </p:nvPr>
        </p:nvSpPr>
        <p:spPr>
          <a:xfrm>
            <a:off x="5438458" y="0"/>
            <a:ext cx="4160520" cy="367030"/>
          </a:xfrm>
          <a:prstGeom prst="rect">
            <a:avLst/>
          </a:prstGeom>
        </p:spPr>
        <p:txBody>
          <a:bodyPr vert="horz" lIns="96661" tIns="48331" rIns="96661" bIns="48331" rtlCol="0"/>
          <a:lstStyle>
            <a:lvl1pPr algn="r">
              <a:defRPr sz="1300"/>
            </a:lvl1pPr>
          </a:lstStyle>
          <a:p>
            <a:fld id="{EBCD34B3-DCCC-4977-AC69-F15B4A0B3948}" type="datetimeFigureOut">
              <a:rPr lang="en-US" smtClean="0"/>
              <a:t>2/14/2024</a:t>
            </a:fld>
            <a:endParaRPr lang="en-US"/>
          </a:p>
        </p:txBody>
      </p:sp>
      <p:sp>
        <p:nvSpPr>
          <p:cNvPr id="4" name="Footer Placeholder 3">
            <a:extLst>
              <a:ext uri="{FF2B5EF4-FFF2-40B4-BE49-F238E27FC236}">
                <a16:creationId xmlns:a16="http://schemas.microsoft.com/office/drawing/2014/main" id="{A035BA47-E130-4D0B-AF14-42640C7622D2}"/>
              </a:ext>
            </a:extLst>
          </p:cNvPr>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5D7D7EF-E06A-446C-A934-B9FD97BCAEA8}"/>
              </a:ext>
            </a:extLst>
          </p:cNvPr>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46E41042-21B7-4BB4-9E48-D230D9354739}" type="slidenum">
              <a:rPr lang="en-US" smtClean="0"/>
              <a:t>‹#›</a:t>
            </a:fld>
            <a:endParaRPr lang="en-US"/>
          </a:p>
        </p:txBody>
      </p:sp>
    </p:spTree>
    <p:extLst>
      <p:ext uri="{BB962C8B-B14F-4D97-AF65-F5344CB8AC3E}">
        <p14:creationId xmlns:p14="http://schemas.microsoft.com/office/powerpoint/2010/main" val="21434548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8767D78-78EF-4450-89A9-C2AB9F31396D}" type="datetimeFigureOut">
              <a:rPr lang="en-US" smtClean="0"/>
              <a:t>2/14/2024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92367B23-D481-47B8-9DC9-53041C5CD72C}"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71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767D78-78EF-4450-89A9-C2AB9F31396D}"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102379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21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94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61690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23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79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7D78-78EF-4450-89A9-C2AB9F31396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14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7D78-78EF-4450-89A9-C2AB9F31396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89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67D78-78EF-4450-89A9-C2AB9F31396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12992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8767D78-78EF-4450-89A9-C2AB9F31396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55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8767D78-78EF-4450-89A9-C2AB9F31396D}"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339204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767D78-78EF-4450-89A9-C2AB9F31396D}"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367B23-D481-47B8-9DC9-53041C5CD72C}"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767D78-78EF-4450-89A9-C2AB9F31396D}"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367B23-D481-47B8-9DC9-53041C5CD72C}"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94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67D78-78EF-4450-89A9-C2AB9F31396D}"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304604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767D78-78EF-4450-89A9-C2AB9F31396D}"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8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767D78-78EF-4450-89A9-C2AB9F31396D}"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92967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767D78-78EF-4450-89A9-C2AB9F31396D}" type="datetimeFigureOut">
              <a:rPr lang="en-US" smtClean="0"/>
              <a:t>2/14/2024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367B23-D481-47B8-9DC9-53041C5CD72C}" type="slidenum">
              <a:rPr lang="en-US" smtClean="0"/>
              <a:t>‹#›</a:t>
            </a:fld>
            <a:endParaRPr lang="en-US"/>
          </a:p>
        </p:txBody>
      </p:sp>
    </p:spTree>
    <p:extLst>
      <p:ext uri="{BB962C8B-B14F-4D97-AF65-F5344CB8AC3E}">
        <p14:creationId xmlns:p14="http://schemas.microsoft.com/office/powerpoint/2010/main" val="153105206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sammyleestor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mmigrationhistory.org/timelin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immigrationhistory.org/timelin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hanacenter.org/" TargetMode="External"/><Relationship Id="rId2" Type="http://schemas.openxmlformats.org/officeDocument/2006/relationships/hyperlink" Target="http://www.naka.org/" TargetMode="External"/><Relationship Id="rId1" Type="http://schemas.openxmlformats.org/officeDocument/2006/relationships/slideLayout" Target="../slideLayouts/slideLayout2.xml"/><Relationship Id="rId5" Type="http://schemas.openxmlformats.org/officeDocument/2006/relationships/hyperlink" Target="https://www.aaldef.org/" TargetMode="External"/><Relationship Id="rId4" Type="http://schemas.openxmlformats.org/officeDocument/2006/relationships/hyperlink" Target="https://advancingjustice-la.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hesammyleestor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mazon.com/Sixteen-Years-Seconds-Sammy-Story/dp/1600604536"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8267-4D1F-4F8D-8C02-D0806D582286}"/>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Lesson 3</a:t>
            </a:r>
          </a:p>
        </p:txBody>
      </p:sp>
      <p:sp>
        <p:nvSpPr>
          <p:cNvPr id="3" name="Subtitle 2">
            <a:extLst>
              <a:ext uri="{FF2B5EF4-FFF2-40B4-BE49-F238E27FC236}">
                <a16:creationId xmlns:a16="http://schemas.microsoft.com/office/drawing/2014/main" id="{19598F0F-6C09-49D0-9DE5-AA267219AC09}"/>
              </a:ext>
            </a:extLst>
          </p:cNvPr>
          <p:cNvSpPr>
            <a:spLocks noGrp="1"/>
          </p:cNvSpPr>
          <p:nvPr>
            <p:ph type="subTitle" idx="1"/>
          </p:nvPr>
        </p:nvSpPr>
        <p:spPr/>
        <p:txBody>
          <a:bodyPr>
            <a:normAutofit lnSpcReduction="10000"/>
          </a:bodyPr>
          <a:lstStyle/>
          <a:p>
            <a:r>
              <a:rPr lang="en-US" sz="3000" b="1" dirty="0">
                <a:latin typeface="Calibri" panose="020F0502020204030204" pitchFamily="34" charset="0"/>
                <a:cs typeface="Calibri" panose="020F0502020204030204" pitchFamily="34" charset="0"/>
              </a:rPr>
              <a:t>Immigrant Experiences of Korean Americans: </a:t>
            </a:r>
            <a:br>
              <a:rPr lang="en-US" sz="3000" b="1" dirty="0">
                <a:latin typeface="Calibri" panose="020F0502020204030204" pitchFamily="34" charset="0"/>
                <a:cs typeface="Calibri" panose="020F0502020204030204" pitchFamily="34" charset="0"/>
              </a:rPr>
            </a:br>
            <a:r>
              <a:rPr lang="en-US" sz="3000" b="1" dirty="0">
                <a:latin typeface="Calibri" panose="020F0502020204030204" pitchFamily="34" charset="0"/>
                <a:cs typeface="Calibri" panose="020F0502020204030204" pitchFamily="34" charset="0"/>
              </a:rPr>
              <a:t>The Sammy Lee Story</a:t>
            </a:r>
          </a:p>
        </p:txBody>
      </p:sp>
    </p:spTree>
    <p:extLst>
      <p:ext uri="{BB962C8B-B14F-4D97-AF65-F5344CB8AC3E}">
        <p14:creationId xmlns:p14="http://schemas.microsoft.com/office/powerpoint/2010/main" val="2002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FCED-E6FC-4363-867D-C1109251C314}"/>
              </a:ext>
            </a:extLst>
          </p:cNvPr>
          <p:cNvSpPr>
            <a:spLocks noGrp="1"/>
          </p:cNvSpPr>
          <p:nvPr>
            <p:ph type="title"/>
          </p:nvPr>
        </p:nvSpPr>
        <p:spPr/>
        <p:txBody>
          <a:bodyPr>
            <a:normAutofit fontScale="90000"/>
          </a:bodyPr>
          <a:lstStyle/>
          <a:p>
            <a:r>
              <a:rPr lang="en-US" b="1" dirty="0"/>
              <a:t>Analyze </a:t>
            </a:r>
            <a:r>
              <a:rPr lang="en-US" b="1" i="1" dirty="0"/>
              <a:t>A Biography of </a:t>
            </a:r>
            <a:br>
              <a:rPr lang="en-US" b="1" i="1" dirty="0"/>
            </a:br>
            <a:r>
              <a:rPr lang="en-US" b="1" i="1" dirty="0"/>
              <a:t>Sammy Lee</a:t>
            </a:r>
          </a:p>
        </p:txBody>
      </p:sp>
      <p:sp>
        <p:nvSpPr>
          <p:cNvPr id="3" name="Content Placeholder 2">
            <a:extLst>
              <a:ext uri="{FF2B5EF4-FFF2-40B4-BE49-F238E27FC236}">
                <a16:creationId xmlns:a16="http://schemas.microsoft.com/office/drawing/2014/main" id="{2DD33343-D7D3-473C-957C-E31266ED140E}"/>
              </a:ext>
            </a:extLst>
          </p:cNvPr>
          <p:cNvSpPr>
            <a:spLocks noGrp="1"/>
          </p:cNvSpPr>
          <p:nvPr>
            <p:ph idx="1"/>
          </p:nvPr>
        </p:nvSpPr>
        <p:spPr>
          <a:xfrm>
            <a:off x="971551" y="2395330"/>
            <a:ext cx="5487593" cy="3935896"/>
          </a:xfrm>
        </p:spPr>
        <p:txBody>
          <a:bodyPr>
            <a:normAutofit fontScale="77500" lnSpcReduction="20000"/>
          </a:bodyPr>
          <a:lstStyle/>
          <a:p>
            <a:r>
              <a:rPr lang="en-US" dirty="0"/>
              <a:t>Read the following sections of </a:t>
            </a:r>
            <a:r>
              <a:rPr lang="en-US" b="1" i="1" dirty="0"/>
              <a:t>A Biography of Sammy Lee</a:t>
            </a:r>
            <a:r>
              <a:rPr lang="en-US" b="1" dirty="0"/>
              <a:t>: </a:t>
            </a:r>
          </a:p>
          <a:p>
            <a:pPr lvl="1"/>
            <a:r>
              <a:rPr lang="en-US" b="1" i="1" dirty="0"/>
              <a:t>Introduction</a:t>
            </a:r>
            <a:r>
              <a:rPr lang="en-US" i="1" dirty="0"/>
              <a:t> (p. 1)</a:t>
            </a:r>
          </a:p>
          <a:p>
            <a:pPr lvl="1"/>
            <a:r>
              <a:rPr lang="en-US" b="1" i="1" dirty="0"/>
              <a:t>Sammy Lee's Early Years with Family </a:t>
            </a:r>
            <a:r>
              <a:rPr lang="en-US" dirty="0"/>
              <a:t>(pp. 1–2)</a:t>
            </a:r>
          </a:p>
          <a:p>
            <a:r>
              <a:rPr lang="en-US" dirty="0"/>
              <a:t>As you read, </a:t>
            </a:r>
          </a:p>
          <a:p>
            <a:pPr lvl="1"/>
            <a:r>
              <a:rPr lang="en-US" u="sng" dirty="0"/>
              <a:t>UNDERLINE</a:t>
            </a:r>
            <a:r>
              <a:rPr lang="en-US" dirty="0"/>
              <a:t> key information about his life.</a:t>
            </a:r>
          </a:p>
          <a:p>
            <a:pPr lvl="1"/>
            <a:r>
              <a:rPr lang="en-US" dirty="0">
                <a:highlight>
                  <a:srgbClr val="FFFF00"/>
                </a:highlight>
              </a:rPr>
              <a:t>HIGHLIGHT</a:t>
            </a:r>
            <a:r>
              <a:rPr lang="en-US" dirty="0"/>
              <a:t> issues encountered by Sammy and his family members because of their immigration status. </a:t>
            </a:r>
          </a:p>
          <a:p>
            <a:pPr lvl="1"/>
            <a:r>
              <a:rPr lang="en-US" dirty="0"/>
              <a:t>Use information on the slide, </a:t>
            </a:r>
            <a:r>
              <a:rPr lang="en-US" b="1" i="1" dirty="0"/>
              <a:t>Top Issues Faced by Immigrants</a:t>
            </a:r>
            <a:r>
              <a:rPr lang="en-US" dirty="0"/>
              <a:t>, to identify which issues were encountered.</a:t>
            </a:r>
          </a:p>
          <a:p>
            <a:r>
              <a:rPr lang="en-US" dirty="0"/>
              <a:t>Compare your findings with a partner and be prepared to share with the class.</a:t>
            </a:r>
          </a:p>
          <a:p>
            <a:pPr marL="0" indent="0">
              <a:buNone/>
            </a:pPr>
            <a:endParaRPr lang="en-US" dirty="0"/>
          </a:p>
        </p:txBody>
      </p:sp>
      <p:pic>
        <p:nvPicPr>
          <p:cNvPr id="5" name="Picture 4">
            <a:extLst>
              <a:ext uri="{FF2B5EF4-FFF2-40B4-BE49-F238E27FC236}">
                <a16:creationId xmlns:a16="http://schemas.microsoft.com/office/drawing/2014/main" id="{D82D3ECD-E935-4822-9ADE-769B97A219C3}"/>
              </a:ext>
            </a:extLst>
          </p:cNvPr>
          <p:cNvPicPr>
            <a:picLocks noChangeAspect="1"/>
          </p:cNvPicPr>
          <p:nvPr/>
        </p:nvPicPr>
        <p:blipFill rotWithShape="1">
          <a:blip r:embed="rId2">
            <a:extLst>
              <a:ext uri="{28A0092B-C50C-407E-A947-70E740481C1C}">
                <a14:useLocalDpi xmlns:a14="http://schemas.microsoft.com/office/drawing/2010/main" val="0"/>
              </a:ext>
            </a:extLst>
          </a:blip>
          <a:srcRect l="5801" r="12807"/>
          <a:stretch/>
        </p:blipFill>
        <p:spPr>
          <a:xfrm>
            <a:off x="6459144" y="2774950"/>
            <a:ext cx="1710949" cy="2197101"/>
          </a:xfrm>
          <a:prstGeom prst="rect">
            <a:avLst/>
          </a:prstGeom>
        </p:spPr>
      </p:pic>
      <p:sp>
        <p:nvSpPr>
          <p:cNvPr id="4" name="Rectangle 3">
            <a:extLst>
              <a:ext uri="{FF2B5EF4-FFF2-40B4-BE49-F238E27FC236}">
                <a16:creationId xmlns:a16="http://schemas.microsoft.com/office/drawing/2014/main" id="{FCAFA0A9-4B47-402A-9C7C-3BF39320A3A4}"/>
              </a:ext>
            </a:extLst>
          </p:cNvPr>
          <p:cNvSpPr/>
          <p:nvPr/>
        </p:nvSpPr>
        <p:spPr>
          <a:xfrm>
            <a:off x="6102753" y="4972051"/>
            <a:ext cx="2633742" cy="830997"/>
          </a:xfrm>
          <a:prstGeom prst="rect">
            <a:avLst/>
          </a:prstGeom>
        </p:spPr>
        <p:txBody>
          <a:bodyPr wrap="square">
            <a:spAutoFit/>
          </a:bodyPr>
          <a:lstStyle/>
          <a:p>
            <a:r>
              <a:rPr lang="en-US" sz="1200" i="1" dirty="0">
                <a:solidFill>
                  <a:srgbClr val="000000"/>
                </a:solidFill>
                <a:latin typeface="avenir-lt-w01_35-light1475496"/>
              </a:rPr>
              <a:t>Sammy Lee in costume and on a photographer's pony, circa 1928. Source: Courtesy of Los Angeles Public Library.</a:t>
            </a:r>
            <a:endParaRPr lang="en-US" sz="1200" dirty="0"/>
          </a:p>
        </p:txBody>
      </p:sp>
    </p:spTree>
    <p:extLst>
      <p:ext uri="{BB962C8B-B14F-4D97-AF65-F5344CB8AC3E}">
        <p14:creationId xmlns:p14="http://schemas.microsoft.com/office/powerpoint/2010/main" val="70858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9250-545F-48B3-8C5F-F75116668A1D}"/>
              </a:ext>
            </a:extLst>
          </p:cNvPr>
          <p:cNvSpPr>
            <a:spLocks noGrp="1"/>
          </p:cNvSpPr>
          <p:nvPr>
            <p:ph type="title"/>
          </p:nvPr>
        </p:nvSpPr>
        <p:spPr>
          <a:xfrm>
            <a:off x="971552" y="1593850"/>
            <a:ext cx="7200897" cy="977900"/>
          </a:xfrm>
        </p:spPr>
        <p:txBody>
          <a:bodyPr/>
          <a:lstStyle/>
          <a:p>
            <a:r>
              <a:rPr lang="en-US" b="1" dirty="0"/>
              <a:t>Quick-Write Addition</a:t>
            </a:r>
          </a:p>
        </p:txBody>
      </p:sp>
      <p:sp>
        <p:nvSpPr>
          <p:cNvPr id="3" name="Content Placeholder 2">
            <a:extLst>
              <a:ext uri="{FF2B5EF4-FFF2-40B4-BE49-F238E27FC236}">
                <a16:creationId xmlns:a16="http://schemas.microsoft.com/office/drawing/2014/main" id="{D5260AB7-7696-44A6-A229-921B1BA97A0D}"/>
              </a:ext>
            </a:extLst>
          </p:cNvPr>
          <p:cNvSpPr>
            <a:spLocks noGrp="1"/>
          </p:cNvSpPr>
          <p:nvPr>
            <p:ph idx="1"/>
          </p:nvPr>
        </p:nvSpPr>
        <p:spPr>
          <a:xfrm>
            <a:off x="906370" y="2774949"/>
            <a:ext cx="3966209" cy="3387312"/>
          </a:xfrm>
        </p:spPr>
        <p:txBody>
          <a:bodyPr>
            <a:normAutofit fontScale="85000" lnSpcReduction="20000"/>
          </a:bodyPr>
          <a:lstStyle/>
          <a:p>
            <a:r>
              <a:rPr lang="en-US" sz="2550" dirty="0"/>
              <a:t>Return to your Quick-Write and identify at least two similarities and two differences between Sammy Lee and the  immigrant you wrote about. </a:t>
            </a:r>
          </a:p>
          <a:p>
            <a:r>
              <a:rPr lang="en-US" sz="2550" dirty="0"/>
              <a:t>Use a Venn diagram to help you organize your ideas.</a:t>
            </a:r>
          </a:p>
          <a:p>
            <a:r>
              <a:rPr lang="en-US" sz="2550" dirty="0"/>
              <a:t>Be prepared to share your findings with the class.</a:t>
            </a:r>
          </a:p>
          <a:p>
            <a:pPr marL="0" indent="0">
              <a:buNone/>
            </a:pPr>
            <a:endParaRPr lang="en-US" dirty="0"/>
          </a:p>
        </p:txBody>
      </p:sp>
      <p:sp>
        <p:nvSpPr>
          <p:cNvPr id="4" name="Oval 3">
            <a:extLst>
              <a:ext uri="{FF2B5EF4-FFF2-40B4-BE49-F238E27FC236}">
                <a16:creationId xmlns:a16="http://schemas.microsoft.com/office/drawing/2014/main" id="{57D3F056-7156-48AC-B32A-84F630231A33}"/>
              </a:ext>
            </a:extLst>
          </p:cNvPr>
          <p:cNvSpPr/>
          <p:nvPr/>
        </p:nvSpPr>
        <p:spPr>
          <a:xfrm>
            <a:off x="4708001" y="2774949"/>
            <a:ext cx="2354580" cy="23408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0D1CC43F-5BAE-4659-82BC-6E400F3C845A}"/>
              </a:ext>
            </a:extLst>
          </p:cNvPr>
          <p:cNvSpPr txBox="1"/>
          <p:nvPr/>
        </p:nvSpPr>
        <p:spPr>
          <a:xfrm>
            <a:off x="7120479" y="3623845"/>
            <a:ext cx="1313704" cy="715581"/>
          </a:xfrm>
          <a:prstGeom prst="rect">
            <a:avLst/>
          </a:prstGeom>
          <a:noFill/>
        </p:spPr>
        <p:txBody>
          <a:bodyPr wrap="square" rtlCol="0">
            <a:spAutoFit/>
          </a:bodyPr>
          <a:lstStyle/>
          <a:p>
            <a:pPr algn="ctr"/>
            <a:r>
              <a:rPr lang="en-US" sz="1350" b="1" dirty="0">
                <a:latin typeface="Calibri" panose="020F0502020204030204" pitchFamily="34" charset="0"/>
                <a:cs typeface="Calibri" panose="020F0502020204030204" pitchFamily="34" charset="0"/>
              </a:rPr>
              <a:t>Sammy Lee’s Story Differences</a:t>
            </a:r>
          </a:p>
        </p:txBody>
      </p:sp>
      <p:sp>
        <p:nvSpPr>
          <p:cNvPr id="8" name="TextBox 7">
            <a:extLst>
              <a:ext uri="{FF2B5EF4-FFF2-40B4-BE49-F238E27FC236}">
                <a16:creationId xmlns:a16="http://schemas.microsoft.com/office/drawing/2014/main" id="{C56A2C31-71D2-4F2A-858E-CA58F2DE4D34}"/>
              </a:ext>
            </a:extLst>
          </p:cNvPr>
          <p:cNvSpPr txBox="1"/>
          <p:nvPr/>
        </p:nvSpPr>
        <p:spPr>
          <a:xfrm>
            <a:off x="4786853" y="3623845"/>
            <a:ext cx="1281730" cy="715581"/>
          </a:xfrm>
          <a:prstGeom prst="rect">
            <a:avLst/>
          </a:prstGeom>
          <a:noFill/>
        </p:spPr>
        <p:txBody>
          <a:bodyPr wrap="square" rtlCol="0">
            <a:spAutoFit/>
          </a:bodyPr>
          <a:lstStyle/>
          <a:p>
            <a:pPr algn="ctr"/>
            <a:r>
              <a:rPr lang="en-US" sz="1350" b="1" dirty="0">
                <a:latin typeface="Calibri" panose="020F0502020204030204" pitchFamily="34" charset="0"/>
                <a:cs typeface="Calibri" panose="020F0502020204030204" pitchFamily="34" charset="0"/>
              </a:rPr>
              <a:t>Your Immigrant Story Differences </a:t>
            </a:r>
          </a:p>
        </p:txBody>
      </p:sp>
      <p:sp>
        <p:nvSpPr>
          <p:cNvPr id="11" name="TextBox 10">
            <a:extLst>
              <a:ext uri="{FF2B5EF4-FFF2-40B4-BE49-F238E27FC236}">
                <a16:creationId xmlns:a16="http://schemas.microsoft.com/office/drawing/2014/main" id="{0038ECC9-1862-491C-9B83-962CA160C462}"/>
              </a:ext>
            </a:extLst>
          </p:cNvPr>
          <p:cNvSpPr txBox="1"/>
          <p:nvPr/>
        </p:nvSpPr>
        <p:spPr>
          <a:xfrm>
            <a:off x="6073140" y="3577628"/>
            <a:ext cx="1088835" cy="715581"/>
          </a:xfrm>
          <a:prstGeom prst="rect">
            <a:avLst/>
          </a:prstGeom>
          <a:noFill/>
        </p:spPr>
        <p:txBody>
          <a:bodyPr wrap="square" rtlCol="0">
            <a:spAutoFit/>
          </a:bodyPr>
          <a:lstStyle/>
          <a:p>
            <a:pPr algn="ctr"/>
            <a:r>
              <a:rPr lang="en-US" sz="1350" b="1" dirty="0">
                <a:latin typeface="Calibri" panose="020F0502020204030204" pitchFamily="34" charset="0"/>
                <a:cs typeface="Calibri" panose="020F0502020204030204" pitchFamily="34" charset="0"/>
              </a:rPr>
              <a:t>Similarities in Both Stories</a:t>
            </a:r>
          </a:p>
        </p:txBody>
      </p:sp>
      <p:sp>
        <p:nvSpPr>
          <p:cNvPr id="13" name="Oval 12">
            <a:extLst>
              <a:ext uri="{FF2B5EF4-FFF2-40B4-BE49-F238E27FC236}">
                <a16:creationId xmlns:a16="http://schemas.microsoft.com/office/drawing/2014/main" id="{78560F12-35FC-41C0-9B2D-DCE7A975FC5D}"/>
              </a:ext>
            </a:extLst>
          </p:cNvPr>
          <p:cNvSpPr/>
          <p:nvPr/>
        </p:nvSpPr>
        <p:spPr>
          <a:xfrm>
            <a:off x="6126480" y="2774949"/>
            <a:ext cx="2354580" cy="23408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905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Lesson 3.2</a:t>
            </a:r>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3000" b="1" dirty="0">
                <a:solidFill>
                  <a:srgbClr val="0070C0"/>
                </a:solidFill>
              </a:rPr>
              <a:t>How Did U.S. Immigration Laws Shape Sammy Lee’s Life?</a:t>
            </a:r>
          </a:p>
        </p:txBody>
      </p:sp>
    </p:spTree>
    <p:extLst>
      <p:ext uri="{BB962C8B-B14F-4D97-AF65-F5344CB8AC3E}">
        <p14:creationId xmlns:p14="http://schemas.microsoft.com/office/powerpoint/2010/main" val="2771151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4843-E02F-453B-B981-BFE4B30C2C15}"/>
              </a:ext>
            </a:extLst>
          </p:cNvPr>
          <p:cNvSpPr>
            <a:spLocks noGrp="1"/>
          </p:cNvSpPr>
          <p:nvPr>
            <p:ph type="title"/>
          </p:nvPr>
        </p:nvSpPr>
        <p:spPr/>
        <p:txBody>
          <a:bodyPr>
            <a:normAutofit fontScale="90000"/>
          </a:bodyPr>
          <a:lstStyle/>
          <a:p>
            <a:r>
              <a:rPr lang="en-US" b="1" dirty="0"/>
              <a:t>Lesson 3.2 Discussion Questions</a:t>
            </a:r>
          </a:p>
        </p:txBody>
      </p:sp>
      <p:sp>
        <p:nvSpPr>
          <p:cNvPr id="3" name="Content Placeholder 2">
            <a:extLst>
              <a:ext uri="{FF2B5EF4-FFF2-40B4-BE49-F238E27FC236}">
                <a16:creationId xmlns:a16="http://schemas.microsoft.com/office/drawing/2014/main" id="{CD543AEF-B773-4FD6-9349-9445B00A0B92}"/>
              </a:ext>
            </a:extLst>
          </p:cNvPr>
          <p:cNvSpPr>
            <a:spLocks noGrp="1"/>
          </p:cNvSpPr>
          <p:nvPr>
            <p:ph idx="1"/>
          </p:nvPr>
        </p:nvSpPr>
        <p:spPr>
          <a:xfrm>
            <a:off x="1033669" y="2454965"/>
            <a:ext cx="7415103" cy="3747051"/>
          </a:xfrm>
        </p:spPr>
        <p:txBody>
          <a:bodyPr>
            <a:noAutofit/>
          </a:bodyPr>
          <a:lstStyle/>
          <a:p>
            <a:pPr marL="457200" indent="-457200">
              <a:spcBef>
                <a:spcPts val="0"/>
              </a:spcBef>
              <a:spcAft>
                <a:spcPts val="0"/>
              </a:spcAft>
              <a:buClrTx/>
              <a:buFont typeface="+mj-lt"/>
              <a:buAutoNum type="arabicPeriod"/>
            </a:pPr>
            <a:r>
              <a:rPr lang="en-US" dirty="0">
                <a:solidFill>
                  <a:schemeClr val="tx1"/>
                </a:solidFill>
              </a:rPr>
              <a:t>How did U.S. immigration laws impact Sammy Lee and his family?  </a:t>
            </a:r>
          </a:p>
          <a:p>
            <a:pPr marL="457200" indent="-457200">
              <a:spcBef>
                <a:spcPts val="0"/>
              </a:spcBef>
              <a:spcAft>
                <a:spcPts val="0"/>
              </a:spcAft>
              <a:buClrTx/>
              <a:buFont typeface="+mj-lt"/>
              <a:buAutoNum type="arabicPeriod"/>
            </a:pPr>
            <a:r>
              <a:rPr lang="en-US" dirty="0">
                <a:solidFill>
                  <a:schemeClr val="tx1"/>
                </a:solidFill>
              </a:rPr>
              <a:t>How did immigration laws in the United States evolve during the 20th century?</a:t>
            </a:r>
          </a:p>
          <a:p>
            <a:pPr marL="457200" indent="-457200">
              <a:spcBef>
                <a:spcPts val="0"/>
              </a:spcBef>
              <a:spcAft>
                <a:spcPts val="0"/>
              </a:spcAft>
              <a:buClrTx/>
              <a:buFont typeface="+mj-lt"/>
              <a:buAutoNum type="arabicPeriod"/>
            </a:pPr>
            <a:r>
              <a:rPr lang="en-US" dirty="0">
                <a:solidFill>
                  <a:schemeClr val="tx1"/>
                </a:solidFill>
              </a:rPr>
              <a:t>How do these laws impact Korean Americans today?</a:t>
            </a:r>
          </a:p>
          <a:p>
            <a:pPr marL="457200" indent="-457200">
              <a:spcBef>
                <a:spcPts val="0"/>
              </a:spcBef>
              <a:spcAft>
                <a:spcPts val="0"/>
              </a:spcAft>
              <a:buClrTx/>
              <a:buFont typeface="+mj-lt"/>
              <a:buAutoNum type="arabicPeriod"/>
            </a:pPr>
            <a:r>
              <a:rPr lang="en-US" dirty="0">
                <a:solidFill>
                  <a:schemeClr val="tx1"/>
                </a:solidFill>
              </a:rPr>
              <a:t>What remains to be done to improve U.S. immigration laws?</a:t>
            </a:r>
          </a:p>
          <a:p>
            <a:pPr marL="457200" indent="-457200">
              <a:spcBef>
                <a:spcPts val="0"/>
              </a:spcBef>
              <a:spcAft>
                <a:spcPts val="0"/>
              </a:spcAft>
              <a:buClrTx/>
              <a:buFont typeface="+mj-lt"/>
              <a:buAutoNum type="arabicPeriod"/>
            </a:pPr>
            <a:r>
              <a:rPr lang="en-US" dirty="0">
                <a:solidFill>
                  <a:schemeClr val="tx1"/>
                </a:solidFill>
              </a:rPr>
              <a:t>How can we advocate for Korean American immigrants?</a:t>
            </a:r>
          </a:p>
        </p:txBody>
      </p:sp>
    </p:spTree>
    <p:extLst>
      <p:ext uri="{BB962C8B-B14F-4D97-AF65-F5344CB8AC3E}">
        <p14:creationId xmlns:p14="http://schemas.microsoft.com/office/powerpoint/2010/main" val="222899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74B0-832C-4C7B-9411-14D5F19BE67D}"/>
              </a:ext>
            </a:extLst>
          </p:cNvPr>
          <p:cNvSpPr>
            <a:spLocks noGrp="1"/>
          </p:cNvSpPr>
          <p:nvPr>
            <p:ph type="title"/>
          </p:nvPr>
        </p:nvSpPr>
        <p:spPr/>
        <p:txBody>
          <a:bodyPr/>
          <a:lstStyle/>
          <a:p>
            <a:r>
              <a:rPr lang="en-US" b="1" dirty="0"/>
              <a:t>Think-Pair-Share</a:t>
            </a:r>
          </a:p>
        </p:txBody>
      </p:sp>
      <p:sp>
        <p:nvSpPr>
          <p:cNvPr id="3" name="Content Placeholder 2">
            <a:extLst>
              <a:ext uri="{FF2B5EF4-FFF2-40B4-BE49-F238E27FC236}">
                <a16:creationId xmlns:a16="http://schemas.microsoft.com/office/drawing/2014/main" id="{3A0DE8F3-B0D1-4247-910F-554FFF5FDB2D}"/>
              </a:ext>
            </a:extLst>
          </p:cNvPr>
          <p:cNvSpPr>
            <a:spLocks noGrp="1"/>
          </p:cNvSpPr>
          <p:nvPr>
            <p:ph idx="1"/>
          </p:nvPr>
        </p:nvSpPr>
        <p:spPr>
          <a:xfrm>
            <a:off x="983974" y="2490135"/>
            <a:ext cx="6991627" cy="3821213"/>
          </a:xfrm>
        </p:spPr>
        <p:txBody>
          <a:bodyPr>
            <a:normAutofit fontScale="92500" lnSpcReduction="10000"/>
          </a:bodyPr>
          <a:lstStyle/>
          <a:p>
            <a:r>
              <a:rPr lang="en-US" dirty="0"/>
              <a:t>Pair up and brainstorm the definitions of the following key concepts: </a:t>
            </a:r>
          </a:p>
          <a:p>
            <a:pPr lvl="1"/>
            <a:r>
              <a:rPr lang="en-US" dirty="0"/>
              <a:t>discrimination</a:t>
            </a:r>
          </a:p>
          <a:p>
            <a:pPr lvl="1"/>
            <a:r>
              <a:rPr lang="en-US" dirty="0"/>
              <a:t>white supremacy</a:t>
            </a:r>
          </a:p>
          <a:p>
            <a:pPr lvl="1"/>
            <a:r>
              <a:rPr lang="en-US" dirty="0"/>
              <a:t>immigration law</a:t>
            </a:r>
          </a:p>
          <a:p>
            <a:pPr lvl="1"/>
            <a:r>
              <a:rPr lang="en-US" dirty="0"/>
              <a:t>race-based segregation</a:t>
            </a:r>
          </a:p>
          <a:p>
            <a:pPr lvl="1"/>
            <a:r>
              <a:rPr lang="en-US" dirty="0"/>
              <a:t>aliens ineligible for citizenship</a:t>
            </a:r>
          </a:p>
          <a:p>
            <a:pPr lvl="1"/>
            <a:r>
              <a:rPr lang="en-US" dirty="0"/>
              <a:t>Dixiecrats</a:t>
            </a:r>
          </a:p>
          <a:p>
            <a:r>
              <a:rPr lang="en-US" dirty="0"/>
              <a:t>Be prepared to share your ideas with your partner and the class.</a:t>
            </a:r>
          </a:p>
        </p:txBody>
      </p:sp>
    </p:spTree>
    <p:extLst>
      <p:ext uri="{BB962C8B-B14F-4D97-AF65-F5344CB8AC3E}">
        <p14:creationId xmlns:p14="http://schemas.microsoft.com/office/powerpoint/2010/main" val="168690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FCED-E6FC-4363-867D-C1109251C314}"/>
              </a:ext>
            </a:extLst>
          </p:cNvPr>
          <p:cNvSpPr>
            <a:spLocks noGrp="1"/>
          </p:cNvSpPr>
          <p:nvPr>
            <p:ph type="title"/>
          </p:nvPr>
        </p:nvSpPr>
        <p:spPr/>
        <p:txBody>
          <a:bodyPr>
            <a:normAutofit fontScale="90000"/>
          </a:bodyPr>
          <a:lstStyle/>
          <a:p>
            <a:r>
              <a:rPr lang="en-US" b="1" dirty="0"/>
              <a:t>Activity: </a:t>
            </a:r>
            <a:r>
              <a:rPr lang="en-US" b="1" i="1" dirty="0">
                <a:solidFill>
                  <a:schemeClr val="accent2"/>
                </a:solidFill>
                <a:hlinkClick r:id="rId2">
                  <a:extLst>
                    <a:ext uri="{A12FA001-AC4F-418D-AE19-62706E023703}">
                      <ahyp:hlinkClr xmlns:ahyp="http://schemas.microsoft.com/office/drawing/2018/hyperlinkcolor" val="tx"/>
                    </a:ext>
                  </a:extLst>
                </a:hlinkClick>
              </a:rPr>
              <a:t>A Life Well Lived </a:t>
            </a:r>
            <a:r>
              <a:rPr lang="en-US" b="1" dirty="0">
                <a:solidFill>
                  <a:schemeClr val="accent2"/>
                </a:solidFill>
                <a:hlinkClick r:id="rId2">
                  <a:extLst>
                    <a:ext uri="{A12FA001-AC4F-418D-AE19-62706E023703}">
                      <ahyp:hlinkClr xmlns:ahyp="http://schemas.microsoft.com/office/drawing/2018/hyperlinkcolor" val="tx"/>
                    </a:ext>
                  </a:extLst>
                </a:hlinkClick>
              </a:rPr>
              <a:t>Website</a:t>
            </a:r>
            <a:r>
              <a:rPr lang="en-US" b="1" dirty="0">
                <a:solidFill>
                  <a:schemeClr val="accent2"/>
                </a:solidFill>
              </a:rPr>
              <a:t> </a:t>
            </a:r>
            <a:br>
              <a:rPr lang="en-US" b="1" dirty="0"/>
            </a:br>
            <a:r>
              <a:rPr lang="en-US" b="1" dirty="0"/>
              <a:t>and A Biography of Sammy Lee</a:t>
            </a:r>
          </a:p>
        </p:txBody>
      </p:sp>
      <p:sp>
        <p:nvSpPr>
          <p:cNvPr id="3" name="Content Placeholder 2">
            <a:extLst>
              <a:ext uri="{FF2B5EF4-FFF2-40B4-BE49-F238E27FC236}">
                <a16:creationId xmlns:a16="http://schemas.microsoft.com/office/drawing/2014/main" id="{2DD33343-D7D3-473C-957C-E31266ED140E}"/>
              </a:ext>
            </a:extLst>
          </p:cNvPr>
          <p:cNvSpPr>
            <a:spLocks noGrp="1"/>
          </p:cNvSpPr>
          <p:nvPr>
            <p:ph idx="1"/>
          </p:nvPr>
        </p:nvSpPr>
        <p:spPr>
          <a:xfrm>
            <a:off x="754963" y="2425148"/>
            <a:ext cx="7750448" cy="3667539"/>
          </a:xfrm>
        </p:spPr>
        <p:txBody>
          <a:bodyPr>
            <a:normAutofit lnSpcReduction="10000"/>
          </a:bodyPr>
          <a:lstStyle/>
          <a:p>
            <a:r>
              <a:rPr lang="en-US" sz="1600" dirty="0"/>
              <a:t>At </a:t>
            </a:r>
            <a:r>
              <a:rPr lang="en-US" sz="1600" dirty="0">
                <a:solidFill>
                  <a:schemeClr val="accent2"/>
                </a:solidFill>
                <a:hlinkClick r:id="rId2">
                  <a:extLst>
                    <a:ext uri="{A12FA001-AC4F-418D-AE19-62706E023703}">
                      <ahyp:hlinkClr xmlns:ahyp="http://schemas.microsoft.com/office/drawing/2018/hyperlinkcolor" val="tx"/>
                    </a:ext>
                  </a:extLst>
                </a:hlinkClick>
              </a:rPr>
              <a:t>https://www.thesammyleestory.com</a:t>
            </a:r>
            <a:r>
              <a:rPr lang="en-US" sz="1600" dirty="0"/>
              <a:t>, under the tab </a:t>
            </a:r>
            <a:r>
              <a:rPr lang="en-US" sz="1600" i="1" dirty="0"/>
              <a:t>The Sammy Lee Story</a:t>
            </a:r>
            <a:r>
              <a:rPr lang="en-US" sz="1600" dirty="0"/>
              <a:t>, read the section </a:t>
            </a:r>
            <a:r>
              <a:rPr lang="en-US" sz="1600" i="1" dirty="0"/>
              <a:t>A Civil Rights Champion</a:t>
            </a:r>
            <a:r>
              <a:rPr lang="en-US" sz="1600" dirty="0"/>
              <a:t>.  </a:t>
            </a:r>
          </a:p>
          <a:p>
            <a:pPr lvl="1"/>
            <a:r>
              <a:rPr lang="en-US" sz="1200" dirty="0"/>
              <a:t> As you read, make note of any discrimination Sammy Lee faced.</a:t>
            </a:r>
          </a:p>
          <a:p>
            <a:pPr>
              <a:spcBef>
                <a:spcPts val="0"/>
              </a:spcBef>
            </a:pPr>
            <a:r>
              <a:rPr lang="en-US" sz="1600" dirty="0"/>
              <a:t>Read the next two sections of </a:t>
            </a:r>
            <a:r>
              <a:rPr lang="en-US" sz="1600" i="1" dirty="0"/>
              <a:t>A</a:t>
            </a:r>
            <a:r>
              <a:rPr lang="en-US" sz="1600" dirty="0"/>
              <a:t> </a:t>
            </a:r>
            <a:r>
              <a:rPr lang="en-US" sz="1600" i="1" dirty="0"/>
              <a:t>Biography of Sammy Lee </a:t>
            </a:r>
            <a:r>
              <a:rPr lang="en-US" sz="1600" dirty="0"/>
              <a:t>titled</a:t>
            </a:r>
            <a:r>
              <a:rPr lang="en-US" sz="1600" i="1" dirty="0"/>
              <a:t> Issues of Race, Identity, and Citizenship </a:t>
            </a:r>
            <a:r>
              <a:rPr lang="en-US" sz="1600" dirty="0"/>
              <a:t>and </a:t>
            </a:r>
            <a:r>
              <a:rPr lang="en-US" sz="1600" i="1" dirty="0"/>
              <a:t>Sammy’s Teens and Twenties. </a:t>
            </a:r>
            <a:r>
              <a:rPr lang="en-US" sz="1600" dirty="0"/>
              <a:t>As you read, </a:t>
            </a:r>
            <a:endParaRPr lang="en-US" sz="1600" i="1" dirty="0"/>
          </a:p>
          <a:p>
            <a:pPr lvl="1">
              <a:spcBef>
                <a:spcPts val="0"/>
              </a:spcBef>
            </a:pPr>
            <a:r>
              <a:rPr lang="en-US" sz="1200" dirty="0">
                <a:highlight>
                  <a:srgbClr val="FF00FF"/>
                </a:highlight>
              </a:rPr>
              <a:t>HIGHLIGHT</a:t>
            </a:r>
            <a:r>
              <a:rPr lang="en-US" sz="1200" dirty="0"/>
              <a:t> (with a different color, if possible) where the following terms are used:</a:t>
            </a:r>
          </a:p>
          <a:p>
            <a:pPr marL="342900" lvl="1" indent="0">
              <a:spcBef>
                <a:spcPts val="0"/>
              </a:spcBef>
              <a:buNone/>
            </a:pPr>
            <a:endParaRPr lang="en-US" sz="1200" dirty="0"/>
          </a:p>
          <a:p>
            <a:pPr marL="342900" lvl="1" indent="0">
              <a:spcBef>
                <a:spcPts val="0"/>
              </a:spcBef>
              <a:buNone/>
            </a:pPr>
            <a:endParaRPr lang="en-US" sz="1200" dirty="0"/>
          </a:p>
          <a:p>
            <a:pPr marL="342900" lvl="1" indent="0">
              <a:spcBef>
                <a:spcPts val="0"/>
              </a:spcBef>
              <a:buNone/>
            </a:pPr>
            <a:endParaRPr lang="en-US" sz="1200" dirty="0"/>
          </a:p>
          <a:p>
            <a:pPr marL="342900" lvl="1" indent="0">
              <a:spcBef>
                <a:spcPts val="0"/>
              </a:spcBef>
              <a:buNone/>
            </a:pPr>
            <a:endParaRPr lang="en-US" sz="1200" dirty="0"/>
          </a:p>
          <a:p>
            <a:pPr lvl="1">
              <a:spcBef>
                <a:spcPts val="0"/>
              </a:spcBef>
            </a:pPr>
            <a:r>
              <a:rPr lang="en-US" sz="1200" u="sng" dirty="0"/>
              <a:t>UNDERLINE</a:t>
            </a:r>
            <a:r>
              <a:rPr lang="en-US" sz="1200" dirty="0"/>
              <a:t> references to immigration laws, court cases, and policies that impacted Sammy Lee and his family.</a:t>
            </a:r>
          </a:p>
          <a:p>
            <a:pPr>
              <a:spcBef>
                <a:spcPts val="0"/>
              </a:spcBef>
            </a:pPr>
            <a:r>
              <a:rPr lang="en-US" sz="1600" dirty="0"/>
              <a:t>Compare your findings with your partner and add an example to each of your definitions.</a:t>
            </a:r>
          </a:p>
          <a:p>
            <a:pPr>
              <a:spcBef>
                <a:spcPts val="0"/>
              </a:spcBef>
            </a:pPr>
            <a:r>
              <a:rPr lang="en-US" sz="1600" dirty="0"/>
              <a:t>Be ready to share your findings with the class.</a:t>
            </a:r>
          </a:p>
        </p:txBody>
      </p:sp>
      <p:graphicFrame>
        <p:nvGraphicFramePr>
          <p:cNvPr id="4" name="Table 3">
            <a:extLst>
              <a:ext uri="{FF2B5EF4-FFF2-40B4-BE49-F238E27FC236}">
                <a16:creationId xmlns:a16="http://schemas.microsoft.com/office/drawing/2014/main" id="{B0D1C09E-1FB9-451B-BE2B-D404D73A4E31}"/>
              </a:ext>
            </a:extLst>
          </p:cNvPr>
          <p:cNvGraphicFramePr>
            <a:graphicFrameLocks noGrp="1"/>
          </p:cNvGraphicFramePr>
          <p:nvPr>
            <p:extLst>
              <p:ext uri="{D42A27DB-BD31-4B8C-83A1-F6EECF244321}">
                <p14:modId xmlns:p14="http://schemas.microsoft.com/office/powerpoint/2010/main" val="1347641603"/>
              </p:ext>
            </p:extLst>
          </p:nvPr>
        </p:nvGraphicFramePr>
        <p:xfrm>
          <a:off x="2115139" y="4018744"/>
          <a:ext cx="4913722" cy="817140"/>
        </p:xfrm>
        <a:graphic>
          <a:graphicData uri="http://schemas.openxmlformats.org/drawingml/2006/table">
            <a:tbl>
              <a:tblPr firstRow="1" bandRow="1">
                <a:tableStyleId>{16D9F66E-5EB9-4882-86FB-DCBF35E3C3E4}</a:tableStyleId>
              </a:tblPr>
              <a:tblGrid>
                <a:gridCol w="2456861">
                  <a:extLst>
                    <a:ext uri="{9D8B030D-6E8A-4147-A177-3AD203B41FA5}">
                      <a16:colId xmlns:a16="http://schemas.microsoft.com/office/drawing/2014/main" val="3237659413"/>
                    </a:ext>
                  </a:extLst>
                </a:gridCol>
                <a:gridCol w="2456861">
                  <a:extLst>
                    <a:ext uri="{9D8B030D-6E8A-4147-A177-3AD203B41FA5}">
                      <a16:colId xmlns:a16="http://schemas.microsoft.com/office/drawing/2014/main" val="2160313038"/>
                    </a:ext>
                  </a:extLst>
                </a:gridCol>
              </a:tblGrid>
              <a:tr h="185508">
                <a:tc>
                  <a:txBody>
                    <a:bodyPr/>
                    <a:lstStyle/>
                    <a:p>
                      <a:pPr marL="0" lvl="1" indent="0" algn="ctr" defTabSz="487363"/>
                      <a:r>
                        <a:rPr lang="en-US" sz="1200" dirty="0">
                          <a:latin typeface="Calibri" panose="020F0502020204030204" pitchFamily="34" charset="0"/>
                          <a:cs typeface="Calibri" panose="020F0502020204030204" pitchFamily="34" charset="0"/>
                        </a:rPr>
                        <a:t>discrimination</a:t>
                      </a:r>
                      <a:endParaRPr lang="en-US" sz="1200" b="1"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race-based segregation</a:t>
                      </a:r>
                      <a:endParaRPr lang="en-US" sz="1200" b="1"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29861353"/>
                  </a:ext>
                </a:extLst>
              </a:tr>
              <a:tr h="2875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white supremacy</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aliens ineligible for citizenship</a:t>
                      </a:r>
                    </a:p>
                  </a:txBody>
                  <a:tcPr marL="68580" marR="68580" marT="34290" marB="34290"/>
                </a:tc>
                <a:extLst>
                  <a:ext uri="{0D108BD9-81ED-4DB2-BD59-A6C34878D82A}">
                    <a16:rowId xmlns:a16="http://schemas.microsoft.com/office/drawing/2014/main" val="3593945767"/>
                  </a:ext>
                </a:extLst>
              </a:tr>
              <a:tr h="2781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immigration law</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Dixiecrats</a:t>
                      </a:r>
                    </a:p>
                  </a:txBody>
                  <a:tcPr marL="68580" marR="68580" marT="34290" marB="34290"/>
                </a:tc>
                <a:extLst>
                  <a:ext uri="{0D108BD9-81ED-4DB2-BD59-A6C34878D82A}">
                    <a16:rowId xmlns:a16="http://schemas.microsoft.com/office/drawing/2014/main" val="3773280389"/>
                  </a:ext>
                </a:extLst>
              </a:tr>
            </a:tbl>
          </a:graphicData>
        </a:graphic>
      </p:graphicFrame>
    </p:spTree>
    <p:extLst>
      <p:ext uri="{BB962C8B-B14F-4D97-AF65-F5344CB8AC3E}">
        <p14:creationId xmlns:p14="http://schemas.microsoft.com/office/powerpoint/2010/main" val="188150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A0E28-7C5C-41AC-8AF0-B4D13CB468D7}"/>
              </a:ext>
            </a:extLst>
          </p:cNvPr>
          <p:cNvSpPr>
            <a:spLocks noGrp="1"/>
          </p:cNvSpPr>
          <p:nvPr>
            <p:ph type="title"/>
          </p:nvPr>
        </p:nvSpPr>
        <p:spPr/>
        <p:txBody>
          <a:bodyPr>
            <a:normAutofit/>
          </a:bodyPr>
          <a:lstStyle/>
          <a:p>
            <a:r>
              <a:rPr lang="en-US" b="1" dirty="0"/>
              <a:t>What Is Immigration Law?</a:t>
            </a:r>
          </a:p>
        </p:txBody>
      </p:sp>
      <p:sp>
        <p:nvSpPr>
          <p:cNvPr id="3" name="Content Placeholder 2">
            <a:extLst>
              <a:ext uri="{FF2B5EF4-FFF2-40B4-BE49-F238E27FC236}">
                <a16:creationId xmlns:a16="http://schemas.microsoft.com/office/drawing/2014/main" id="{6F6F9D50-E1D7-4E4D-9E7A-AF7F1DD38973}"/>
              </a:ext>
            </a:extLst>
          </p:cNvPr>
          <p:cNvSpPr>
            <a:spLocks noGrp="1"/>
          </p:cNvSpPr>
          <p:nvPr>
            <p:ph idx="1"/>
          </p:nvPr>
        </p:nvSpPr>
        <p:spPr>
          <a:xfrm>
            <a:off x="692870" y="2405270"/>
            <a:ext cx="7784183" cy="3426004"/>
          </a:xfrm>
        </p:spPr>
        <p:txBody>
          <a:bodyPr>
            <a:normAutofit/>
          </a:bodyPr>
          <a:lstStyle/>
          <a:p>
            <a:pPr lvl="1"/>
            <a:r>
              <a:rPr lang="en-US" dirty="0"/>
              <a:t>Immigration law refers to the rules established by the federal government for determining who may enter, how long they may stay, and when they must leave.</a:t>
            </a:r>
          </a:p>
          <a:p>
            <a:pPr lvl="1"/>
            <a:r>
              <a:rPr lang="en-US" dirty="0"/>
              <a:t>Immigration law defines a person's citizenship and residency status, which binds them with rights and obligations. It also manages how a non-resident of the U.S. may gain residency, citizenship, or visitation rights. Deportation is also a part of immigration law.</a:t>
            </a:r>
          </a:p>
          <a:p>
            <a:pPr marL="342900" lvl="1" indent="0">
              <a:buNone/>
            </a:pPr>
            <a:endParaRPr lang="en-US" dirty="0"/>
          </a:p>
        </p:txBody>
      </p:sp>
      <p:sp>
        <p:nvSpPr>
          <p:cNvPr id="4" name="TextBox 3">
            <a:extLst>
              <a:ext uri="{FF2B5EF4-FFF2-40B4-BE49-F238E27FC236}">
                <a16:creationId xmlns:a16="http://schemas.microsoft.com/office/drawing/2014/main" id="{26921685-C9D9-49EB-BF7C-A1240F77373C}"/>
              </a:ext>
            </a:extLst>
          </p:cNvPr>
          <p:cNvSpPr txBox="1"/>
          <p:nvPr/>
        </p:nvSpPr>
        <p:spPr>
          <a:xfrm>
            <a:off x="826573" y="5831274"/>
            <a:ext cx="7650480" cy="369332"/>
          </a:xfrm>
          <a:prstGeom prst="rect">
            <a:avLst/>
          </a:prstGeom>
          <a:solidFill>
            <a:srgbClr val="FFFF00"/>
          </a:solidFill>
        </p:spPr>
        <p:txBody>
          <a:bodyPr wrap="square" rtlCol="0">
            <a:spAutoFit/>
          </a:bodyPr>
          <a:lstStyle/>
          <a:p>
            <a:pPr algn="ctr"/>
            <a:r>
              <a:rPr lang="en-US" b="1" dirty="0">
                <a:latin typeface="Calibri" panose="020F0502020204030204" pitchFamily="34" charset="0"/>
                <a:cs typeface="Calibri" panose="020F0502020204030204" pitchFamily="34" charset="0"/>
              </a:rPr>
              <a:t>How was Sammy Lee impacted by immigration law? </a:t>
            </a:r>
          </a:p>
        </p:txBody>
      </p:sp>
    </p:spTree>
    <p:extLst>
      <p:ext uri="{BB962C8B-B14F-4D97-AF65-F5344CB8AC3E}">
        <p14:creationId xmlns:p14="http://schemas.microsoft.com/office/powerpoint/2010/main" val="43604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0CC12-9C85-4374-BE99-A2A1518DE3E1}"/>
              </a:ext>
            </a:extLst>
          </p:cNvPr>
          <p:cNvSpPr>
            <a:spLocks noGrp="1"/>
          </p:cNvSpPr>
          <p:nvPr>
            <p:ph type="title"/>
          </p:nvPr>
        </p:nvSpPr>
        <p:spPr/>
        <p:txBody>
          <a:bodyPr/>
          <a:lstStyle/>
          <a:p>
            <a:r>
              <a:rPr lang="en-US" b="1" dirty="0"/>
              <a:t>Immigration Laws (1870–1927)</a:t>
            </a:r>
          </a:p>
        </p:txBody>
      </p:sp>
      <p:sp>
        <p:nvSpPr>
          <p:cNvPr id="5" name="Content Placeholder 4">
            <a:extLst>
              <a:ext uri="{FF2B5EF4-FFF2-40B4-BE49-F238E27FC236}">
                <a16:creationId xmlns:a16="http://schemas.microsoft.com/office/drawing/2014/main" id="{36A9C118-A997-4C68-A925-E4D63AAFB757}"/>
              </a:ext>
            </a:extLst>
          </p:cNvPr>
          <p:cNvSpPr>
            <a:spLocks noGrp="1"/>
          </p:cNvSpPr>
          <p:nvPr>
            <p:ph idx="1"/>
          </p:nvPr>
        </p:nvSpPr>
        <p:spPr>
          <a:xfrm>
            <a:off x="657520" y="2395329"/>
            <a:ext cx="7847813" cy="3478083"/>
          </a:xfrm>
        </p:spPr>
        <p:txBody>
          <a:bodyPr>
            <a:noAutofit/>
          </a:bodyPr>
          <a:lstStyle/>
          <a:p>
            <a:pPr>
              <a:spcBef>
                <a:spcPts val="0"/>
              </a:spcBef>
            </a:pPr>
            <a:r>
              <a:rPr lang="en-US" sz="1200" b="1" dirty="0"/>
              <a:t>1870: Naturalization Act: </a:t>
            </a:r>
            <a:r>
              <a:rPr lang="en-US" sz="1200" dirty="0"/>
              <a:t>This act explicitly extended naturalization rights already enjoyed by white immigrants to “aliens of African nativity and to persons of African descent,” thus denying access to the rights and protections of citizenship to other non-white immigrant groups.</a:t>
            </a:r>
          </a:p>
          <a:p>
            <a:pPr>
              <a:spcBef>
                <a:spcPts val="0"/>
              </a:spcBef>
            </a:pPr>
            <a:r>
              <a:rPr lang="en-US" sz="1200" b="1" dirty="0"/>
              <a:t>1882: Chinese Exclusion Act: </a:t>
            </a:r>
            <a:r>
              <a:rPr lang="en-US" sz="1200" dirty="0"/>
              <a:t>This act barred Chinese laborers from entering the U.S.</a:t>
            </a:r>
          </a:p>
          <a:p>
            <a:pPr>
              <a:spcBef>
                <a:spcPts val="0"/>
              </a:spcBef>
            </a:pPr>
            <a:r>
              <a:rPr lang="en-US" sz="1200" b="1" dirty="0">
                <a:solidFill>
                  <a:schemeClr val="tx1"/>
                </a:solidFill>
              </a:rPr>
              <a:t>1898: </a:t>
            </a:r>
            <a:r>
              <a:rPr lang="en-US" sz="1200" b="1" i="1" dirty="0">
                <a:solidFill>
                  <a:schemeClr val="tx1"/>
                </a:solidFill>
              </a:rPr>
              <a:t>United States v. Wong Kim Ark:</a:t>
            </a:r>
            <a:r>
              <a:rPr lang="en-US" sz="1200" b="1" dirty="0">
                <a:solidFill>
                  <a:schemeClr val="tx1"/>
                </a:solidFill>
              </a:rPr>
              <a:t> </a:t>
            </a:r>
            <a:r>
              <a:rPr lang="en-US" sz="1200" dirty="0">
                <a:solidFill>
                  <a:schemeClr val="tx1"/>
                </a:solidFill>
              </a:rPr>
              <a:t>This Supreme Court case established the precedent that any person born in the United States is a citizen by birth regardless of race or parents’ status.</a:t>
            </a:r>
          </a:p>
          <a:p>
            <a:pPr>
              <a:spcBef>
                <a:spcPts val="0"/>
              </a:spcBef>
            </a:pPr>
            <a:r>
              <a:rPr lang="en-US" sz="1200" b="1" dirty="0"/>
              <a:t>1907: Gentlemen’s Agreement:</a:t>
            </a:r>
            <a:r>
              <a:rPr lang="en-US" sz="1200" dirty="0"/>
              <a:t> Rather than enacting racially discriminatory and offensive immigration laws, President Theodore Roosevelt sought to avoid offending the rising world power of Japan through this negotiated agreement by which the Japanese government limited the immigration of its own citizens.</a:t>
            </a:r>
          </a:p>
          <a:p>
            <a:pPr>
              <a:spcBef>
                <a:spcPts val="0"/>
              </a:spcBef>
            </a:pPr>
            <a:r>
              <a:rPr lang="en-US" sz="1200" b="1" dirty="0"/>
              <a:t>1913 and 1920: Alien Land Laws: </a:t>
            </a:r>
            <a:r>
              <a:rPr lang="en-US" sz="1200" dirty="0"/>
              <a:t>California, along with many other western states, enacted laws that banned "aliens ineligible for citizenship" from owning or leasing land. The Supreme Court upheld these laws as constitutional.</a:t>
            </a:r>
          </a:p>
          <a:p>
            <a:pPr>
              <a:spcBef>
                <a:spcPts val="0"/>
              </a:spcBef>
            </a:pPr>
            <a:r>
              <a:rPr lang="en-US" sz="1200" b="1" dirty="0"/>
              <a:t>1917: Immigration Act (Barred Zone Act):</a:t>
            </a:r>
            <a:r>
              <a:rPr lang="en-US" sz="1200" dirty="0"/>
              <a:t> This act</a:t>
            </a:r>
            <a:r>
              <a:rPr lang="en-US" sz="1200" b="1" dirty="0"/>
              <a:t> </a:t>
            </a:r>
            <a:r>
              <a:rPr lang="en-US" sz="1200" dirty="0"/>
              <a:t>created a “barred zone” extending from the Middle East to Southeast Asia from which no persons were allowed to enter the United States.</a:t>
            </a:r>
          </a:p>
          <a:p>
            <a:pPr>
              <a:spcBef>
                <a:spcPts val="0"/>
              </a:spcBef>
            </a:pPr>
            <a:r>
              <a:rPr lang="en-US" sz="1200" b="1" dirty="0"/>
              <a:t>1927:</a:t>
            </a:r>
            <a:r>
              <a:rPr lang="en-US" sz="1200" dirty="0"/>
              <a:t> </a:t>
            </a:r>
            <a:r>
              <a:rPr lang="en-US" sz="1200" b="1" i="1" dirty="0"/>
              <a:t>Gong Lum v. Rice: </a:t>
            </a:r>
            <a:r>
              <a:rPr lang="en-US" sz="1200" dirty="0"/>
              <a:t>The Supreme Court ruled that a child of Chinese ancestry is “yellow,” and thus “colored.” Public officials throughout the United States relied on this case to segregate children of Asian ancestry across several public school systems.</a:t>
            </a:r>
          </a:p>
        </p:txBody>
      </p:sp>
      <p:sp>
        <p:nvSpPr>
          <p:cNvPr id="7" name="TextBox 6">
            <a:extLst>
              <a:ext uri="{FF2B5EF4-FFF2-40B4-BE49-F238E27FC236}">
                <a16:creationId xmlns:a16="http://schemas.microsoft.com/office/drawing/2014/main" id="{4FF4E74E-5189-46D6-AB47-4AEB3F7EE905}"/>
              </a:ext>
            </a:extLst>
          </p:cNvPr>
          <p:cNvSpPr txBox="1"/>
          <p:nvPr/>
        </p:nvSpPr>
        <p:spPr>
          <a:xfrm>
            <a:off x="2274216" y="6507358"/>
            <a:ext cx="4595567" cy="300082"/>
          </a:xfrm>
          <a:prstGeom prst="rect">
            <a:avLst/>
          </a:prstGeom>
          <a:noFill/>
        </p:spPr>
        <p:txBody>
          <a:bodyPr wrap="square" rtlCol="0">
            <a:spAutoFit/>
          </a:bodyPr>
          <a:lstStyle/>
          <a:p>
            <a:pPr algn="r"/>
            <a:r>
              <a:rPr lang="en-US" sz="1350" b="1" dirty="0">
                <a:latin typeface="Calibri" panose="020F0502020204030204" pitchFamily="34" charset="0"/>
                <a:cs typeface="Calibri" panose="020F0502020204030204" pitchFamily="34" charset="0"/>
              </a:rPr>
              <a:t>See additional immigration laws at </a:t>
            </a:r>
            <a:r>
              <a:rPr lang="en-US" sz="1350" b="1"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Immigration History</a:t>
            </a:r>
            <a:r>
              <a:rPr lang="en-US" sz="1350" b="1" dirty="0">
                <a:solidFill>
                  <a:srgbClr val="0070C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CC6E77E4-75C6-4CF1-A055-62A2F6AAA6AD}"/>
              </a:ext>
            </a:extLst>
          </p:cNvPr>
          <p:cNvSpPr txBox="1"/>
          <p:nvPr/>
        </p:nvSpPr>
        <p:spPr>
          <a:xfrm>
            <a:off x="746760" y="5873413"/>
            <a:ext cx="7650480" cy="369332"/>
          </a:xfrm>
          <a:prstGeom prst="rect">
            <a:avLst/>
          </a:prstGeom>
          <a:solidFill>
            <a:srgbClr val="FFFF00"/>
          </a:solidFill>
        </p:spPr>
        <p:txBody>
          <a:bodyPr wrap="square" rtlCol="0">
            <a:spAutoFit/>
          </a:bodyPr>
          <a:lstStyle/>
          <a:p>
            <a:pPr algn="ctr"/>
            <a:r>
              <a:rPr lang="en-US" b="1" dirty="0">
                <a:latin typeface="Calibri" panose="020F0502020204030204" pitchFamily="34" charset="0"/>
                <a:cs typeface="Calibri" panose="020F0502020204030204" pitchFamily="34" charset="0"/>
              </a:rPr>
              <a:t>In what ways did these laws impact Sammy Lee’s life?  </a:t>
            </a:r>
          </a:p>
        </p:txBody>
      </p:sp>
    </p:spTree>
    <p:extLst>
      <p:ext uri="{BB962C8B-B14F-4D97-AF65-F5344CB8AC3E}">
        <p14:creationId xmlns:p14="http://schemas.microsoft.com/office/powerpoint/2010/main" val="348973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0CC12-9C85-4374-BE99-A2A1518DE3E1}"/>
              </a:ext>
            </a:extLst>
          </p:cNvPr>
          <p:cNvSpPr>
            <a:spLocks noGrp="1"/>
          </p:cNvSpPr>
          <p:nvPr>
            <p:ph type="title"/>
          </p:nvPr>
        </p:nvSpPr>
        <p:spPr/>
        <p:txBody>
          <a:bodyPr>
            <a:normAutofit fontScale="90000"/>
          </a:bodyPr>
          <a:lstStyle/>
          <a:p>
            <a:r>
              <a:rPr lang="en-US" b="1" dirty="0"/>
              <a:t>Immigration Laws (1950–present)</a:t>
            </a:r>
          </a:p>
        </p:txBody>
      </p:sp>
      <p:sp>
        <p:nvSpPr>
          <p:cNvPr id="5" name="Content Placeholder 4">
            <a:extLst>
              <a:ext uri="{FF2B5EF4-FFF2-40B4-BE49-F238E27FC236}">
                <a16:creationId xmlns:a16="http://schemas.microsoft.com/office/drawing/2014/main" id="{36A9C118-A997-4C68-A925-E4D63AAFB757}"/>
              </a:ext>
            </a:extLst>
          </p:cNvPr>
          <p:cNvSpPr>
            <a:spLocks noGrp="1"/>
          </p:cNvSpPr>
          <p:nvPr>
            <p:ph idx="1"/>
          </p:nvPr>
        </p:nvSpPr>
        <p:spPr>
          <a:xfrm>
            <a:off x="566529" y="2355574"/>
            <a:ext cx="7971183" cy="3539755"/>
          </a:xfrm>
        </p:spPr>
        <p:txBody>
          <a:bodyPr>
            <a:normAutofit fontScale="92500"/>
          </a:bodyPr>
          <a:lstStyle/>
          <a:p>
            <a:r>
              <a:rPr lang="en-US" sz="1300" b="1" dirty="0"/>
              <a:t>1943: Magnuson Act:</a:t>
            </a:r>
            <a:r>
              <a:rPr lang="en-US" sz="1300" dirty="0"/>
              <a:t> This act</a:t>
            </a:r>
            <a:r>
              <a:rPr lang="en-US" sz="1300" b="1" dirty="0"/>
              <a:t> </a:t>
            </a:r>
            <a:r>
              <a:rPr lang="en-US" sz="1300" dirty="0"/>
              <a:t>repealed the Chinese Exclusion Act and made Chinese eligible for U.S. citizenship.</a:t>
            </a:r>
          </a:p>
          <a:p>
            <a:r>
              <a:rPr lang="en-US" sz="1300" b="1" dirty="0"/>
              <a:t>1952: Immigration and Nationality Act </a:t>
            </a:r>
            <a:r>
              <a:rPr lang="en-US" sz="1300" b="1" i="0" dirty="0">
                <a:solidFill>
                  <a:schemeClr val="tx1"/>
                </a:solidFill>
                <a:effectLst/>
              </a:rPr>
              <a:t>(McCarran–Walter Act)</a:t>
            </a:r>
            <a:r>
              <a:rPr lang="en-US" sz="1300" b="1" dirty="0">
                <a:solidFill>
                  <a:schemeClr val="tx1"/>
                </a:solidFill>
              </a:rPr>
              <a:t>: </a:t>
            </a:r>
            <a:r>
              <a:rPr lang="en-US" sz="1300" dirty="0"/>
              <a:t>This act</a:t>
            </a:r>
            <a:r>
              <a:rPr lang="en-US" sz="1300" b="1" dirty="0"/>
              <a:t> </a:t>
            </a:r>
            <a:r>
              <a:rPr lang="en-US" sz="1300" dirty="0"/>
              <a:t>amended federal citizenship laws to allow Asian immigrants to apply for naturalized citizenship but retained the controversial national origins quota system.</a:t>
            </a:r>
          </a:p>
          <a:p>
            <a:r>
              <a:rPr lang="en-US" sz="1300" b="1" dirty="0"/>
              <a:t>1965: Immigration and Nationality Act (Hart-</a:t>
            </a:r>
            <a:r>
              <a:rPr lang="en-US" sz="1300" b="1" dirty="0" err="1"/>
              <a:t>Celler</a:t>
            </a:r>
            <a:r>
              <a:rPr lang="en-US" sz="1300" b="1" dirty="0"/>
              <a:t> Act):</a:t>
            </a:r>
            <a:r>
              <a:rPr lang="en-US" sz="1300" dirty="0"/>
              <a:t> This act</a:t>
            </a:r>
            <a:r>
              <a:rPr lang="en-US" sz="1300" b="1" dirty="0"/>
              <a:t> </a:t>
            </a:r>
            <a:r>
              <a:rPr lang="en-US" sz="1300" dirty="0"/>
              <a:t>abolished the national origins quota system and introduced a system of preferences based on skill and family reunification. It</a:t>
            </a:r>
            <a:r>
              <a:rPr lang="en-US" sz="1300" b="1" dirty="0"/>
              <a:t> </a:t>
            </a:r>
            <a:r>
              <a:rPr lang="en-US" sz="1300" dirty="0"/>
              <a:t>set the main principles for immigration regulation still enforced today. It applied a system of preferences for family reunification (75%), employment (20%), and refugees (5%).</a:t>
            </a:r>
          </a:p>
          <a:p>
            <a:r>
              <a:rPr lang="en-US" sz="1300" b="1" dirty="0"/>
              <a:t>1990:</a:t>
            </a:r>
            <a:r>
              <a:rPr lang="en-US" sz="1300" dirty="0"/>
              <a:t> </a:t>
            </a:r>
            <a:r>
              <a:rPr lang="en-US" sz="1300" b="1" dirty="0"/>
              <a:t>Immigration Act: </a:t>
            </a:r>
            <a:r>
              <a:rPr lang="en-US" sz="1300" dirty="0"/>
              <a:t>This act implemented the H-1B visa program for skilled temporary workers, with some provisions for conversion to permanent status.</a:t>
            </a:r>
          </a:p>
          <a:p>
            <a:r>
              <a:rPr lang="en-US" sz="1300" b="1" dirty="0"/>
              <a:t>2012: Deferred Action for Childhood Arrivals (DACA): </a:t>
            </a:r>
            <a:r>
              <a:rPr lang="en-US" sz="1300" dirty="0"/>
              <a:t>To address the long-term residence of millions of unauthorized immigrants, this executive order provided protection from deportation and work authorization to persons who arrived as minor children and had lived in the United States since June 15, 2007.</a:t>
            </a:r>
          </a:p>
          <a:p>
            <a:r>
              <a:rPr lang="en-US" sz="1300" b="1" dirty="0"/>
              <a:t>2014: Deferred​ Action for Parents of Americans and Lawful Permanent Residents (DAPA) and DACA Program expanded </a:t>
            </a:r>
            <a:r>
              <a:rPr lang="en-US" sz="1300" dirty="0"/>
              <a:t>deferred deportation and some other protections for unauthorized immigrants whose children were either American citizens or lawful permanent residents.</a:t>
            </a:r>
          </a:p>
          <a:p>
            <a:endParaRPr lang="en-US" sz="1000" dirty="0"/>
          </a:p>
        </p:txBody>
      </p:sp>
      <p:sp>
        <p:nvSpPr>
          <p:cNvPr id="2" name="TextBox 1">
            <a:extLst>
              <a:ext uri="{FF2B5EF4-FFF2-40B4-BE49-F238E27FC236}">
                <a16:creationId xmlns:a16="http://schemas.microsoft.com/office/drawing/2014/main" id="{B29D9DA6-F20D-4DEE-A37E-99D85B6D95BD}"/>
              </a:ext>
            </a:extLst>
          </p:cNvPr>
          <p:cNvSpPr txBox="1"/>
          <p:nvPr/>
        </p:nvSpPr>
        <p:spPr>
          <a:xfrm>
            <a:off x="2274216" y="6557918"/>
            <a:ext cx="4595567" cy="300082"/>
          </a:xfrm>
          <a:prstGeom prst="rect">
            <a:avLst/>
          </a:prstGeom>
          <a:noFill/>
        </p:spPr>
        <p:txBody>
          <a:bodyPr wrap="square" rtlCol="0">
            <a:spAutoFit/>
          </a:bodyPr>
          <a:lstStyle/>
          <a:p>
            <a:pPr algn="r"/>
            <a:r>
              <a:rPr lang="en-US" sz="1350" b="1" dirty="0">
                <a:latin typeface="Calibri" panose="020F0502020204030204" pitchFamily="34" charset="0"/>
                <a:cs typeface="Calibri" panose="020F0502020204030204" pitchFamily="34" charset="0"/>
              </a:rPr>
              <a:t>See additional immigration laws at </a:t>
            </a:r>
            <a:r>
              <a:rPr lang="en-US" sz="1350" b="1"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Immigration History</a:t>
            </a:r>
            <a:r>
              <a:rPr lang="en-US" sz="1350" b="1" dirty="0">
                <a:solidFill>
                  <a:srgbClr val="0070C0"/>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3E65AA96-BA93-431A-85E1-C89E09233303}"/>
              </a:ext>
            </a:extLst>
          </p:cNvPr>
          <p:cNvSpPr txBox="1"/>
          <p:nvPr/>
        </p:nvSpPr>
        <p:spPr>
          <a:xfrm>
            <a:off x="745582" y="5895329"/>
            <a:ext cx="7650480" cy="369332"/>
          </a:xfrm>
          <a:prstGeom prst="rect">
            <a:avLst/>
          </a:prstGeom>
          <a:solidFill>
            <a:srgbClr val="FFFF00"/>
          </a:solidFill>
        </p:spPr>
        <p:txBody>
          <a:bodyPr wrap="square" rtlCol="0">
            <a:spAutoFit/>
          </a:bodyPr>
          <a:lstStyle/>
          <a:p>
            <a:pPr algn="ctr"/>
            <a:r>
              <a:rPr lang="en-US" b="1" dirty="0">
                <a:latin typeface="Calibri" panose="020F0502020204030204" pitchFamily="34" charset="0"/>
                <a:cs typeface="Calibri" panose="020F0502020204030204" pitchFamily="34" charset="0"/>
              </a:rPr>
              <a:t>How might these laws impact Korean American immigrants today?  </a:t>
            </a:r>
          </a:p>
        </p:txBody>
      </p:sp>
    </p:spTree>
    <p:extLst>
      <p:ext uri="{BB962C8B-B14F-4D97-AF65-F5344CB8AC3E}">
        <p14:creationId xmlns:p14="http://schemas.microsoft.com/office/powerpoint/2010/main" val="2786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1ED5-C877-4C87-8CD5-CEB91F4AD108}"/>
              </a:ext>
            </a:extLst>
          </p:cNvPr>
          <p:cNvSpPr>
            <a:spLocks noGrp="1"/>
          </p:cNvSpPr>
          <p:nvPr>
            <p:ph type="title"/>
          </p:nvPr>
        </p:nvSpPr>
        <p:spPr/>
        <p:txBody>
          <a:bodyPr>
            <a:normAutofit fontScale="90000"/>
          </a:bodyPr>
          <a:lstStyle/>
          <a:p>
            <a:r>
              <a:rPr lang="en-US" b="1" dirty="0"/>
              <a:t>What Ideals Now Govern United States Immigration Law?</a:t>
            </a:r>
          </a:p>
        </p:txBody>
      </p:sp>
      <p:sp>
        <p:nvSpPr>
          <p:cNvPr id="3" name="Content Placeholder 2">
            <a:extLst>
              <a:ext uri="{FF2B5EF4-FFF2-40B4-BE49-F238E27FC236}">
                <a16:creationId xmlns:a16="http://schemas.microsoft.com/office/drawing/2014/main" id="{59749560-4B0F-49F0-9B6E-04A5676DD569}"/>
              </a:ext>
            </a:extLst>
          </p:cNvPr>
          <p:cNvSpPr>
            <a:spLocks noGrp="1"/>
          </p:cNvSpPr>
          <p:nvPr>
            <p:ph idx="1"/>
          </p:nvPr>
        </p:nvSpPr>
        <p:spPr>
          <a:xfrm>
            <a:off x="971551" y="2893440"/>
            <a:ext cx="7200897" cy="2370711"/>
          </a:xfrm>
        </p:spPr>
        <p:txBody>
          <a:bodyPr/>
          <a:lstStyle/>
          <a:p>
            <a:pPr lvl="1"/>
            <a:r>
              <a:rPr lang="en-US" sz="2100" dirty="0"/>
              <a:t>To unify families that have been dispersed</a:t>
            </a:r>
          </a:p>
          <a:p>
            <a:pPr lvl="1"/>
            <a:r>
              <a:rPr lang="en-US" sz="2100" dirty="0"/>
              <a:t>To bring foreign nationals who have skills to contribute to the U.S. economy</a:t>
            </a:r>
          </a:p>
          <a:p>
            <a:pPr lvl="1"/>
            <a:r>
              <a:rPr lang="en-US" sz="2100" dirty="0"/>
              <a:t>To protect refugees and people at risk</a:t>
            </a:r>
          </a:p>
          <a:p>
            <a:pPr lvl="1"/>
            <a:r>
              <a:rPr lang="en-US" sz="2100" dirty="0"/>
              <a:t>To increase diversity</a:t>
            </a:r>
          </a:p>
          <a:p>
            <a:endParaRPr lang="en-US" dirty="0"/>
          </a:p>
        </p:txBody>
      </p:sp>
    </p:spTree>
    <p:extLst>
      <p:ext uri="{BB962C8B-B14F-4D97-AF65-F5344CB8AC3E}">
        <p14:creationId xmlns:p14="http://schemas.microsoft.com/office/powerpoint/2010/main" val="97988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Lesson 3.1</a:t>
            </a:r>
            <a:endParaRPr lang="en-US" dirty="0"/>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2400" b="1" dirty="0">
                <a:solidFill>
                  <a:srgbClr val="0070C0"/>
                </a:solidFill>
              </a:rPr>
              <a:t>Who was Sammy Lee? </a:t>
            </a:r>
          </a:p>
          <a:p>
            <a:r>
              <a:rPr lang="en-US" sz="2400" b="1" dirty="0">
                <a:solidFill>
                  <a:srgbClr val="0070C0"/>
                </a:solidFill>
              </a:rPr>
              <a:t>What were the immigrant experiences </a:t>
            </a:r>
            <a:br>
              <a:rPr lang="en-US" sz="2400" b="1" dirty="0">
                <a:solidFill>
                  <a:srgbClr val="0070C0"/>
                </a:solidFill>
              </a:rPr>
            </a:br>
            <a:r>
              <a:rPr lang="en-US" sz="2400" b="1" dirty="0">
                <a:solidFill>
                  <a:srgbClr val="0070C0"/>
                </a:solidFill>
              </a:rPr>
              <a:t>of his family?</a:t>
            </a:r>
            <a:endParaRPr lang="en-US" sz="2400" dirty="0">
              <a:solidFill>
                <a:srgbClr val="0070C0"/>
              </a:solidFill>
            </a:endParaRPr>
          </a:p>
        </p:txBody>
      </p:sp>
    </p:spTree>
    <p:extLst>
      <p:ext uri="{BB962C8B-B14F-4D97-AF65-F5344CB8AC3E}">
        <p14:creationId xmlns:p14="http://schemas.microsoft.com/office/powerpoint/2010/main" val="3893081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689E-C5F1-424E-959A-924F868A4B3A}"/>
              </a:ext>
            </a:extLst>
          </p:cNvPr>
          <p:cNvSpPr>
            <a:spLocks noGrp="1"/>
          </p:cNvSpPr>
          <p:nvPr>
            <p:ph type="title"/>
          </p:nvPr>
        </p:nvSpPr>
        <p:spPr/>
        <p:txBody>
          <a:bodyPr>
            <a:normAutofit fontScale="90000"/>
          </a:bodyPr>
          <a:lstStyle/>
          <a:p>
            <a:r>
              <a:rPr lang="en-US" b="1" dirty="0"/>
              <a:t>Advocates for Korean American Immigrants</a:t>
            </a:r>
          </a:p>
        </p:txBody>
      </p:sp>
      <p:sp>
        <p:nvSpPr>
          <p:cNvPr id="3" name="Content Placeholder 2">
            <a:extLst>
              <a:ext uri="{FF2B5EF4-FFF2-40B4-BE49-F238E27FC236}">
                <a16:creationId xmlns:a16="http://schemas.microsoft.com/office/drawing/2014/main" id="{C9FC517C-E8BD-4A57-A3FC-1F59EF47613E}"/>
              </a:ext>
            </a:extLst>
          </p:cNvPr>
          <p:cNvSpPr>
            <a:spLocks noGrp="1"/>
          </p:cNvSpPr>
          <p:nvPr>
            <p:ph idx="1"/>
          </p:nvPr>
        </p:nvSpPr>
        <p:spPr>
          <a:xfrm>
            <a:off x="763571" y="2454965"/>
            <a:ext cx="7600361" cy="3456779"/>
          </a:xfrm>
        </p:spPr>
        <p:txBody>
          <a:bodyPr>
            <a:normAutofit fontScale="92500" lnSpcReduction="20000"/>
          </a:bodyPr>
          <a:lstStyle/>
          <a:p>
            <a:r>
              <a:rPr lang="en-US" sz="1600" b="1" dirty="0">
                <a:solidFill>
                  <a:srgbClr val="0070C0"/>
                </a:solidFill>
                <a:hlinkClick r:id="rId2">
                  <a:extLst>
                    <a:ext uri="{A12FA001-AC4F-418D-AE19-62706E023703}">
                      <ahyp:hlinkClr xmlns:ahyp="http://schemas.microsoft.com/office/drawing/2018/hyperlinkcolor" val="tx"/>
                    </a:ext>
                  </a:extLst>
                </a:hlinkClick>
              </a:rPr>
              <a:t>National Association of Korean Americans</a:t>
            </a:r>
            <a:r>
              <a:rPr lang="en-US" sz="1600" b="1" dirty="0">
                <a:solidFill>
                  <a:srgbClr val="0070C0"/>
                </a:solidFill>
              </a:rPr>
              <a:t>:</a:t>
            </a:r>
            <a:r>
              <a:rPr lang="en-US" sz="1600" dirty="0"/>
              <a:t> Founded in 1994 to help safeguard the civil rights of Korean Americans and others in the U.S.; promote cooperation and better understanding between the Korean American community and other racial/ethnic groups in the U.S.; develop Korean American culture and help articulate the shared values of Korean Americans as a community; and to contribute to the peaceful, independent reunification of Korea.</a:t>
            </a:r>
          </a:p>
          <a:p>
            <a:r>
              <a:rPr lang="en-US" sz="1600" b="1" dirty="0">
                <a:solidFill>
                  <a:srgbClr val="0070C0"/>
                </a:solidFill>
                <a:hlinkClick r:id="rId3">
                  <a:extLst>
                    <a:ext uri="{A12FA001-AC4F-418D-AE19-62706E023703}">
                      <ahyp:hlinkClr xmlns:ahyp="http://schemas.microsoft.com/office/drawing/2018/hyperlinkcolor" val="tx"/>
                    </a:ext>
                  </a:extLst>
                </a:hlinkClick>
              </a:rPr>
              <a:t>HANA Center (Chicago)</a:t>
            </a:r>
            <a:r>
              <a:rPr lang="en-US" sz="1600" b="1" dirty="0">
                <a:solidFill>
                  <a:srgbClr val="0070C0"/>
                </a:solidFill>
              </a:rPr>
              <a:t>:</a:t>
            </a:r>
            <a:r>
              <a:rPr lang="en-US" sz="1600" dirty="0"/>
              <a:t> Empowers Korean American and multi-ethnic immigrant communities through social services, education, culture, and community organizing to advance human rights.</a:t>
            </a:r>
          </a:p>
          <a:p>
            <a:r>
              <a:rPr lang="en-US" sz="1600" b="1" dirty="0">
                <a:solidFill>
                  <a:srgbClr val="0070C0"/>
                </a:solidFill>
                <a:hlinkClick r:id="rId4">
                  <a:extLst>
                    <a:ext uri="{A12FA001-AC4F-418D-AE19-62706E023703}">
                      <ahyp:hlinkClr xmlns:ahyp="http://schemas.microsoft.com/office/drawing/2018/hyperlinkcolor" val="tx"/>
                    </a:ext>
                  </a:extLst>
                </a:hlinkClick>
              </a:rPr>
              <a:t>Asian Americans Advancing Justice (Los Angeles):</a:t>
            </a:r>
            <a:r>
              <a:rPr lang="en-US" sz="1600" b="1" dirty="0"/>
              <a:t> </a:t>
            </a:r>
            <a:r>
              <a:rPr lang="en-US" sz="1600" dirty="0"/>
              <a:t>Works to advance the rights of Asian Americans, Pacific Islanders and Native Hawaiians and to help build a “fair and equitable society for all,” through public education, public policy advocacy, community organizing, and litigation.</a:t>
            </a:r>
          </a:p>
          <a:p>
            <a:r>
              <a:rPr lang="en-US" sz="1600" b="1" dirty="0">
                <a:solidFill>
                  <a:srgbClr val="0070C0"/>
                </a:solidFill>
                <a:hlinkClick r:id="rId5">
                  <a:extLst>
                    <a:ext uri="{A12FA001-AC4F-418D-AE19-62706E023703}">
                      <ahyp:hlinkClr xmlns:ahyp="http://schemas.microsoft.com/office/drawing/2018/hyperlinkcolor" val="tx"/>
                    </a:ext>
                  </a:extLst>
                </a:hlinkClick>
              </a:rPr>
              <a:t>Asian American Legal Defense and Education Fund</a:t>
            </a:r>
            <a:r>
              <a:rPr lang="en-US" sz="1600" b="1" dirty="0">
                <a:solidFill>
                  <a:srgbClr val="0070C0"/>
                </a:solidFill>
              </a:rPr>
              <a:t>:</a:t>
            </a:r>
            <a:r>
              <a:rPr lang="en-US" sz="1600" dirty="0"/>
              <a:t> A national organization founded in 1974, AALDEF protects and promotes the civil rights of Asian Americans.</a:t>
            </a:r>
          </a:p>
        </p:txBody>
      </p:sp>
      <p:sp>
        <p:nvSpPr>
          <p:cNvPr id="4" name="TextBox 3">
            <a:extLst>
              <a:ext uri="{FF2B5EF4-FFF2-40B4-BE49-F238E27FC236}">
                <a16:creationId xmlns:a16="http://schemas.microsoft.com/office/drawing/2014/main" id="{C7BFB54D-F6E2-4FA8-8E14-0271E8EB258A}"/>
              </a:ext>
            </a:extLst>
          </p:cNvPr>
          <p:cNvSpPr txBox="1"/>
          <p:nvPr/>
        </p:nvSpPr>
        <p:spPr>
          <a:xfrm>
            <a:off x="866030" y="5911744"/>
            <a:ext cx="7650480" cy="369332"/>
          </a:xfrm>
          <a:prstGeom prst="rect">
            <a:avLst/>
          </a:prstGeom>
          <a:solidFill>
            <a:srgbClr val="FFFF00"/>
          </a:solidFill>
        </p:spPr>
        <p:txBody>
          <a:bodyPr wrap="square" rtlCol="0">
            <a:spAutoFit/>
          </a:bodyPr>
          <a:lstStyle/>
          <a:p>
            <a:pPr algn="ctr"/>
            <a:r>
              <a:rPr lang="en-US" b="1" dirty="0">
                <a:latin typeface="Calibri" panose="020F0502020204030204" pitchFamily="34" charset="0"/>
                <a:cs typeface="Calibri" panose="020F0502020204030204" pitchFamily="34" charset="0"/>
              </a:rPr>
              <a:t>How do these agencies advocate for immigrants?  </a:t>
            </a:r>
          </a:p>
        </p:txBody>
      </p:sp>
    </p:spTree>
    <p:extLst>
      <p:ext uri="{BB962C8B-B14F-4D97-AF65-F5344CB8AC3E}">
        <p14:creationId xmlns:p14="http://schemas.microsoft.com/office/powerpoint/2010/main" val="101673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Summative Assessment</a:t>
            </a:r>
            <a:endParaRPr lang="en-US" dirty="0"/>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2400" b="1" dirty="0">
                <a:solidFill>
                  <a:srgbClr val="0070C0"/>
                </a:solidFill>
              </a:rPr>
              <a:t>Comparison/Contrast Essay</a:t>
            </a:r>
          </a:p>
        </p:txBody>
      </p:sp>
    </p:spTree>
    <p:extLst>
      <p:ext uri="{BB962C8B-B14F-4D97-AF65-F5344CB8AC3E}">
        <p14:creationId xmlns:p14="http://schemas.microsoft.com/office/powerpoint/2010/main" val="208850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1425-B382-49F9-B41E-A3FC294CC6A5}"/>
              </a:ext>
            </a:extLst>
          </p:cNvPr>
          <p:cNvSpPr>
            <a:spLocks noGrp="1"/>
          </p:cNvSpPr>
          <p:nvPr>
            <p:ph type="title" idx="4294967295"/>
          </p:nvPr>
        </p:nvSpPr>
        <p:spPr>
          <a:xfrm>
            <a:off x="2344738" y="915988"/>
            <a:ext cx="6799262" cy="1303337"/>
          </a:xfrm>
        </p:spPr>
        <p:txBody>
          <a:bodyPr/>
          <a:lstStyle/>
          <a:p>
            <a:r>
              <a:rPr lang="en-US" b="1" dirty="0"/>
              <a:t>THE WRITING PROCESS</a:t>
            </a:r>
          </a:p>
        </p:txBody>
      </p:sp>
      <p:grpSp>
        <p:nvGrpSpPr>
          <p:cNvPr id="4" name="Group 3">
            <a:extLst>
              <a:ext uri="{FF2B5EF4-FFF2-40B4-BE49-F238E27FC236}">
                <a16:creationId xmlns:a16="http://schemas.microsoft.com/office/drawing/2014/main" id="{A20A55FF-CF30-4DDC-9DC4-159050ED704A}"/>
              </a:ext>
            </a:extLst>
          </p:cNvPr>
          <p:cNvGrpSpPr/>
          <p:nvPr/>
        </p:nvGrpSpPr>
        <p:grpSpPr>
          <a:xfrm>
            <a:off x="755375" y="2057400"/>
            <a:ext cx="7583555" cy="3985591"/>
            <a:chOff x="755375" y="2057400"/>
            <a:chExt cx="7772398" cy="4143680"/>
          </a:xfrm>
        </p:grpSpPr>
        <p:graphicFrame>
          <p:nvGraphicFramePr>
            <p:cNvPr id="16" name="Diagram 15">
              <a:extLst>
                <a:ext uri="{FF2B5EF4-FFF2-40B4-BE49-F238E27FC236}">
                  <a16:creationId xmlns:a16="http://schemas.microsoft.com/office/drawing/2014/main" id="{203A544E-84FC-43CF-AE5C-C7FBEE4B10CB}"/>
                </a:ext>
              </a:extLst>
            </p:cNvPr>
            <p:cNvGraphicFramePr/>
            <p:nvPr>
              <p:extLst>
                <p:ext uri="{D42A27DB-BD31-4B8C-83A1-F6EECF244321}">
                  <p14:modId xmlns:p14="http://schemas.microsoft.com/office/powerpoint/2010/main" val="4291196750"/>
                </p:ext>
              </p:extLst>
            </p:nvPr>
          </p:nvGraphicFramePr>
          <p:xfrm>
            <a:off x="755375" y="2057400"/>
            <a:ext cx="7772398" cy="414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1B5CE62-ED08-4F9E-9844-9964441B8D01}"/>
                </a:ext>
              </a:extLst>
            </p:cNvPr>
            <p:cNvSpPr txBox="1"/>
            <p:nvPr/>
          </p:nvSpPr>
          <p:spPr>
            <a:xfrm>
              <a:off x="755375" y="2676578"/>
              <a:ext cx="5695121" cy="446276"/>
            </a:xfrm>
            <a:prstGeom prst="rect">
              <a:avLst/>
            </a:prstGeom>
            <a:solidFill>
              <a:srgbClr val="002060"/>
            </a:solidFill>
            <a:ln w="38100">
              <a:solidFill>
                <a:srgbClr val="002060"/>
              </a:solidFill>
            </a:ln>
          </p:spPr>
          <p:txBody>
            <a:bodyPr wrap="square" rtlCol="0">
              <a:spAutoFit/>
            </a:bodyPr>
            <a:lstStyle/>
            <a:p>
              <a:r>
                <a:rPr lang="en-US" sz="2300" dirty="0">
                  <a:solidFill>
                    <a:schemeClr val="bg1"/>
                  </a:solidFill>
                  <a:latin typeface="Arial Black" panose="020B0A04020102020204" pitchFamily="34" charset="0"/>
                </a:rPr>
                <a:t>Five Steps of the Writing Process</a:t>
              </a:r>
            </a:p>
          </p:txBody>
        </p:sp>
      </p:grpSp>
    </p:spTree>
    <p:extLst>
      <p:ext uri="{BB962C8B-B14F-4D97-AF65-F5344CB8AC3E}">
        <p14:creationId xmlns:p14="http://schemas.microsoft.com/office/powerpoint/2010/main" val="84950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9157-4FCB-49F9-ADD3-5EE794A0F470}"/>
              </a:ext>
            </a:extLst>
          </p:cNvPr>
          <p:cNvSpPr>
            <a:spLocks noGrp="1"/>
          </p:cNvSpPr>
          <p:nvPr>
            <p:ph type="title"/>
          </p:nvPr>
        </p:nvSpPr>
        <p:spPr/>
        <p:txBody>
          <a:bodyPr/>
          <a:lstStyle/>
          <a:p>
            <a:r>
              <a:rPr lang="en-US" dirty="0"/>
              <a:t>Comparison/Contrast Essay</a:t>
            </a:r>
          </a:p>
        </p:txBody>
      </p:sp>
      <p:sp>
        <p:nvSpPr>
          <p:cNvPr id="3" name="Content Placeholder 2">
            <a:extLst>
              <a:ext uri="{FF2B5EF4-FFF2-40B4-BE49-F238E27FC236}">
                <a16:creationId xmlns:a16="http://schemas.microsoft.com/office/drawing/2014/main" id="{3D486862-93D9-4A7C-AEAF-1FBE4A961E59}"/>
              </a:ext>
            </a:extLst>
          </p:cNvPr>
          <p:cNvSpPr>
            <a:spLocks noGrp="1"/>
          </p:cNvSpPr>
          <p:nvPr>
            <p:ph sz="half" idx="1"/>
          </p:nvPr>
        </p:nvSpPr>
        <p:spPr>
          <a:xfrm>
            <a:off x="768097" y="2487167"/>
            <a:ext cx="4746656" cy="3771866"/>
          </a:xfrm>
        </p:spPr>
        <p:txBody>
          <a:bodyPr>
            <a:normAutofit lnSpcReduction="10000"/>
          </a:bodyPr>
          <a:lstStyle/>
          <a:p>
            <a:r>
              <a:rPr lang="en-US" sz="1800" dirty="0"/>
              <a:t>A compare and contrast essay is a type of essay that provides points of </a:t>
            </a:r>
            <a:r>
              <a:rPr lang="en-US" sz="1800" u="sng" dirty="0"/>
              <a:t>comparison</a:t>
            </a:r>
            <a:r>
              <a:rPr lang="en-US" sz="1800" dirty="0"/>
              <a:t> between </a:t>
            </a:r>
            <a:r>
              <a:rPr lang="en-US" sz="1800" u="sng" dirty="0"/>
              <a:t>two subjects. </a:t>
            </a:r>
          </a:p>
          <a:p>
            <a:r>
              <a:rPr lang="en-US" sz="1800" dirty="0"/>
              <a:t>It shows how the subjects are </a:t>
            </a:r>
            <a:r>
              <a:rPr lang="en-US" sz="1800" u="sng" dirty="0"/>
              <a:t>similar</a:t>
            </a:r>
            <a:r>
              <a:rPr lang="en-US" sz="1800" dirty="0"/>
              <a:t> in certain respects and </a:t>
            </a:r>
            <a:r>
              <a:rPr lang="en-US" sz="1800" u="sng" dirty="0"/>
              <a:t>different</a:t>
            </a:r>
            <a:r>
              <a:rPr lang="en-US" sz="1800" dirty="0"/>
              <a:t> in others. </a:t>
            </a:r>
          </a:p>
          <a:p>
            <a:r>
              <a:rPr lang="en-US" sz="1800" dirty="0"/>
              <a:t>Thesis statements, topic sentences, and descriptive details must cover both subjects. </a:t>
            </a:r>
          </a:p>
          <a:p>
            <a:r>
              <a:rPr lang="en-US" sz="1800" dirty="0"/>
              <a:t>Compare and contrast papers also require </a:t>
            </a:r>
            <a:r>
              <a:rPr lang="en-US" sz="1800" u="sng" dirty="0"/>
              <a:t>critical thinking</a:t>
            </a:r>
            <a:r>
              <a:rPr lang="en-US" sz="1800" dirty="0"/>
              <a:t>. To write one, you must go beyond simple </a:t>
            </a:r>
            <a:r>
              <a:rPr lang="en-US" sz="1800" u="sng" dirty="0"/>
              <a:t>descriptive writing</a:t>
            </a:r>
            <a:r>
              <a:rPr lang="en-US" sz="1800" dirty="0"/>
              <a:t> to analyze and explain the relationship between your subjects. </a:t>
            </a:r>
          </a:p>
        </p:txBody>
      </p:sp>
      <p:pic>
        <p:nvPicPr>
          <p:cNvPr id="6" name="Content Placeholder 5">
            <a:extLst>
              <a:ext uri="{FF2B5EF4-FFF2-40B4-BE49-F238E27FC236}">
                <a16:creationId xmlns:a16="http://schemas.microsoft.com/office/drawing/2014/main" id="{F2708FC3-F60E-4E86-9D0F-63282084412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97187" y="2487167"/>
            <a:ext cx="2651800" cy="3446462"/>
          </a:xfrm>
        </p:spPr>
      </p:pic>
    </p:spTree>
    <p:extLst>
      <p:ext uri="{BB962C8B-B14F-4D97-AF65-F5344CB8AC3E}">
        <p14:creationId xmlns:p14="http://schemas.microsoft.com/office/powerpoint/2010/main" val="296442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3DDE-CB0C-4E96-8A37-73A871C7EF2D}"/>
              </a:ext>
            </a:extLst>
          </p:cNvPr>
          <p:cNvSpPr>
            <a:spLocks noGrp="1"/>
          </p:cNvSpPr>
          <p:nvPr>
            <p:ph type="title"/>
          </p:nvPr>
        </p:nvSpPr>
        <p:spPr>
          <a:xfrm>
            <a:off x="1199689" y="913484"/>
            <a:ext cx="6744621" cy="1303867"/>
          </a:xfrm>
        </p:spPr>
        <p:txBody>
          <a:bodyPr>
            <a:noAutofit/>
          </a:bodyPr>
          <a:lstStyle/>
          <a:p>
            <a:r>
              <a:rPr lang="en-US" sz="3200" b="1" dirty="0"/>
              <a:t>Comparison/Contrast Essay</a:t>
            </a:r>
          </a:p>
        </p:txBody>
      </p:sp>
      <p:sp>
        <p:nvSpPr>
          <p:cNvPr id="3" name="Content Placeholder 2">
            <a:extLst>
              <a:ext uri="{FF2B5EF4-FFF2-40B4-BE49-F238E27FC236}">
                <a16:creationId xmlns:a16="http://schemas.microsoft.com/office/drawing/2014/main" id="{80E21F65-524A-419E-9EBC-8948115CA622}"/>
              </a:ext>
            </a:extLst>
          </p:cNvPr>
          <p:cNvSpPr>
            <a:spLocks noGrp="1"/>
          </p:cNvSpPr>
          <p:nvPr>
            <p:ph idx="1"/>
          </p:nvPr>
        </p:nvSpPr>
        <p:spPr>
          <a:xfrm>
            <a:off x="785191" y="2487955"/>
            <a:ext cx="3965713" cy="3855446"/>
          </a:xfrm>
        </p:spPr>
        <p:txBody>
          <a:bodyPr>
            <a:normAutofit fontScale="92500" lnSpcReduction="20000"/>
          </a:bodyPr>
          <a:lstStyle/>
          <a:p>
            <a:pPr marL="0" lvl="1" indent="0">
              <a:buNone/>
            </a:pPr>
            <a:r>
              <a:rPr lang="en-US" sz="2400" i="1" dirty="0"/>
              <a:t>WRITING PROMPT</a:t>
            </a:r>
          </a:p>
          <a:p>
            <a:pPr marL="0" lvl="1" indent="0">
              <a:buNone/>
            </a:pPr>
            <a:r>
              <a:rPr lang="en-US" sz="2600" i="1" dirty="0"/>
              <a:t>Using your Activity 3.1 Quick-Write and Venn Diagram as prewriting activities, compose a five-paragraph essay in which you compare and contrast the experiences of Sammy Lee and another immigrant of your choice as they relate to immigration laws and status. </a:t>
            </a:r>
            <a:br>
              <a:rPr lang="en-US" sz="2400" dirty="0"/>
            </a:br>
            <a:endParaRPr lang="en-US" sz="2400" dirty="0"/>
          </a:p>
        </p:txBody>
      </p:sp>
      <p:sp>
        <p:nvSpPr>
          <p:cNvPr id="7" name="Rectangle: Rounded Corners 6">
            <a:extLst>
              <a:ext uri="{FF2B5EF4-FFF2-40B4-BE49-F238E27FC236}">
                <a16:creationId xmlns:a16="http://schemas.microsoft.com/office/drawing/2014/main" id="{34763EFE-36C8-4E62-A71F-5BB29E2CF68C}"/>
              </a:ext>
            </a:extLst>
          </p:cNvPr>
          <p:cNvSpPr/>
          <p:nvPr/>
        </p:nvSpPr>
        <p:spPr>
          <a:xfrm>
            <a:off x="4750904" y="2486369"/>
            <a:ext cx="3687418" cy="374546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70C0"/>
                </a:solidFill>
                <a:latin typeface="Cento"/>
              </a:rPr>
              <a:t>Some events/ideas you might connect to in your essay:</a:t>
            </a:r>
          </a:p>
          <a:p>
            <a:pPr marL="285750" indent="-285750">
              <a:buFont typeface="Arial" panose="020B0604020202020204" pitchFamily="34" charset="0"/>
              <a:buChar char="•"/>
            </a:pPr>
            <a:r>
              <a:rPr lang="en-US" sz="2000" dirty="0">
                <a:solidFill>
                  <a:srgbClr val="0070C0"/>
                </a:solidFill>
                <a:latin typeface="Cento"/>
              </a:rPr>
              <a:t>experiences of your immigrant (family member, friend, other)</a:t>
            </a:r>
          </a:p>
          <a:p>
            <a:pPr marL="285750" indent="-285750">
              <a:buFont typeface="Arial" panose="020B0604020202020204" pitchFamily="34" charset="0"/>
              <a:buChar char="•"/>
            </a:pPr>
            <a:r>
              <a:rPr lang="en-US" sz="2000" dirty="0">
                <a:solidFill>
                  <a:srgbClr val="0070C0"/>
                </a:solidFill>
                <a:latin typeface="Cento"/>
              </a:rPr>
              <a:t>Sammy Lee’s life</a:t>
            </a:r>
          </a:p>
          <a:p>
            <a:pPr marL="285750" indent="-285750">
              <a:buFont typeface="Arial" panose="020B0604020202020204" pitchFamily="34" charset="0"/>
              <a:buChar char="•"/>
            </a:pPr>
            <a:r>
              <a:rPr lang="en-US" sz="2000" dirty="0">
                <a:solidFill>
                  <a:srgbClr val="0070C0"/>
                </a:solidFill>
                <a:latin typeface="Cento"/>
              </a:rPr>
              <a:t>Immigration laws and actions</a:t>
            </a:r>
          </a:p>
          <a:p>
            <a:pPr marL="285750" indent="-285750">
              <a:buFont typeface="Arial" panose="020B0604020202020204" pitchFamily="34" charset="0"/>
              <a:buChar char="•"/>
            </a:pPr>
            <a:r>
              <a:rPr lang="en-US" sz="2000" dirty="0">
                <a:solidFill>
                  <a:srgbClr val="0070C0"/>
                </a:solidFill>
                <a:latin typeface="Cento"/>
              </a:rPr>
              <a:t>Immigration status (citizen vs. resident)</a:t>
            </a:r>
          </a:p>
          <a:p>
            <a:pPr marL="285750" indent="-285750">
              <a:buFont typeface="Arial" panose="020B0604020202020204" pitchFamily="34" charset="0"/>
              <a:buChar char="•"/>
            </a:pPr>
            <a:r>
              <a:rPr lang="en-US" sz="2000" dirty="0">
                <a:solidFill>
                  <a:srgbClr val="0070C0"/>
                </a:solidFill>
                <a:latin typeface="Cento"/>
              </a:rPr>
              <a:t>Issues faced by immigrants</a:t>
            </a:r>
          </a:p>
        </p:txBody>
      </p:sp>
    </p:spTree>
    <p:extLst>
      <p:ext uri="{BB962C8B-B14F-4D97-AF65-F5344CB8AC3E}">
        <p14:creationId xmlns:p14="http://schemas.microsoft.com/office/powerpoint/2010/main" val="2910271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Literature Extensions</a:t>
            </a:r>
            <a:endParaRPr lang="en-US" dirty="0"/>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2400" b="1" dirty="0">
                <a:solidFill>
                  <a:srgbClr val="0070C0"/>
                </a:solidFill>
              </a:rPr>
              <a:t>Writing a Book Review</a:t>
            </a:r>
          </a:p>
        </p:txBody>
      </p:sp>
    </p:spTree>
    <p:extLst>
      <p:ext uri="{BB962C8B-B14F-4D97-AF65-F5344CB8AC3E}">
        <p14:creationId xmlns:p14="http://schemas.microsoft.com/office/powerpoint/2010/main" val="996308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1D172-1A5F-4136-9283-D299D46EA889}"/>
              </a:ext>
            </a:extLst>
          </p:cNvPr>
          <p:cNvSpPr>
            <a:spLocks noGrp="1"/>
          </p:cNvSpPr>
          <p:nvPr>
            <p:ph type="title"/>
          </p:nvPr>
        </p:nvSpPr>
        <p:spPr>
          <a:xfrm>
            <a:off x="1176866" y="915337"/>
            <a:ext cx="6615412" cy="1303867"/>
          </a:xfrm>
        </p:spPr>
        <p:txBody>
          <a:bodyPr>
            <a:normAutofit fontScale="90000"/>
          </a:bodyPr>
          <a:lstStyle/>
          <a:p>
            <a:r>
              <a:rPr lang="en-US" b="1" dirty="0"/>
              <a:t>Five Steps to Writing a </a:t>
            </a:r>
            <a:br>
              <a:rPr lang="en-US" b="1" dirty="0"/>
            </a:br>
            <a:r>
              <a:rPr lang="en-US" b="1" dirty="0"/>
              <a:t>Book Review</a:t>
            </a:r>
            <a:endParaRPr lang="en-US" dirty="0"/>
          </a:p>
        </p:txBody>
      </p:sp>
      <p:sp>
        <p:nvSpPr>
          <p:cNvPr id="5" name="Content Placeholder 4">
            <a:extLst>
              <a:ext uri="{FF2B5EF4-FFF2-40B4-BE49-F238E27FC236}">
                <a16:creationId xmlns:a16="http://schemas.microsoft.com/office/drawing/2014/main" id="{492EBC50-3BE4-45DC-90BD-D1B923CB9BB7}"/>
              </a:ext>
            </a:extLst>
          </p:cNvPr>
          <p:cNvSpPr>
            <a:spLocks noGrp="1"/>
          </p:cNvSpPr>
          <p:nvPr>
            <p:ph idx="1"/>
          </p:nvPr>
        </p:nvSpPr>
        <p:spPr>
          <a:xfrm>
            <a:off x="765312" y="2490135"/>
            <a:ext cx="7673009" cy="3870908"/>
          </a:xfrm>
        </p:spPr>
        <p:txBody>
          <a:bodyPr>
            <a:normAutofit fontScale="77500" lnSpcReduction="20000"/>
          </a:bodyPr>
          <a:lstStyle/>
          <a:p>
            <a:pPr>
              <a:lnSpc>
                <a:spcPct val="120000"/>
              </a:lnSpc>
              <a:spcBef>
                <a:spcPts val="0"/>
              </a:spcBef>
              <a:spcAft>
                <a:spcPts val="0"/>
              </a:spcAft>
            </a:pPr>
            <a:r>
              <a:rPr lang="en-US" sz="2600" dirty="0"/>
              <a:t>​Begin with a brief summary of the book (name of book, author and illustrator, year published, overview of book, major characters, setting).</a:t>
            </a:r>
          </a:p>
          <a:p>
            <a:pPr>
              <a:lnSpc>
                <a:spcPct val="120000"/>
              </a:lnSpc>
              <a:spcBef>
                <a:spcPts val="0"/>
              </a:spcBef>
              <a:spcAft>
                <a:spcPts val="0"/>
              </a:spcAft>
            </a:pPr>
            <a:r>
              <a:rPr lang="en-US" sz="2600" dirty="0"/>
              <a:t>Pick out the most important aspects of the book. </a:t>
            </a:r>
          </a:p>
          <a:p>
            <a:pPr>
              <a:lnSpc>
                <a:spcPct val="120000"/>
              </a:lnSpc>
              <a:spcBef>
                <a:spcPts val="0"/>
              </a:spcBef>
              <a:spcAft>
                <a:spcPts val="0"/>
              </a:spcAft>
            </a:pPr>
            <a:r>
              <a:rPr lang="en-US" sz="2600" dirty="0"/>
              <a:t>Include quotes from the book to illustrate the important aspects.</a:t>
            </a:r>
          </a:p>
          <a:p>
            <a:pPr>
              <a:lnSpc>
                <a:spcPct val="120000"/>
              </a:lnSpc>
              <a:spcBef>
                <a:spcPts val="0"/>
              </a:spcBef>
              <a:spcAft>
                <a:spcPts val="0"/>
              </a:spcAft>
            </a:pPr>
            <a:r>
              <a:rPr lang="en-US" sz="2600" dirty="0"/>
              <a:t>Write a conclusion to your review. This may include who might enjoy the book, why you liked the book, and some information about how the story ends.</a:t>
            </a:r>
          </a:p>
          <a:p>
            <a:pPr>
              <a:lnSpc>
                <a:spcPct val="120000"/>
              </a:lnSpc>
              <a:spcBef>
                <a:spcPts val="0"/>
              </a:spcBef>
              <a:spcAft>
                <a:spcPts val="0"/>
              </a:spcAft>
            </a:pPr>
            <a:r>
              <a:rPr lang="en-US" sz="2600" dirty="0"/>
              <a:t>Give it a star rating: and explain why.</a:t>
            </a:r>
          </a:p>
          <a:p>
            <a:pPr lvl="1">
              <a:lnSpc>
                <a:spcPct val="120000"/>
              </a:lnSpc>
              <a:spcBef>
                <a:spcPts val="0"/>
              </a:spcBef>
              <a:spcAft>
                <a:spcPts val="0"/>
              </a:spcAft>
            </a:pPr>
            <a:r>
              <a:rPr lang="en-US" sz="2300" dirty="0"/>
              <a:t>One STAR: this book is not recommended.</a:t>
            </a:r>
          </a:p>
          <a:p>
            <a:pPr lvl="1">
              <a:lnSpc>
                <a:spcPct val="120000"/>
              </a:lnSpc>
              <a:spcBef>
                <a:spcPts val="0"/>
              </a:spcBef>
              <a:spcAft>
                <a:spcPts val="0"/>
              </a:spcAft>
            </a:pPr>
            <a:r>
              <a:rPr lang="en-US" sz="2300" dirty="0"/>
              <a:t>Three STARS: this book is recommended and is pretty good.</a:t>
            </a:r>
          </a:p>
          <a:p>
            <a:pPr lvl="1">
              <a:lnSpc>
                <a:spcPct val="120000"/>
              </a:lnSpc>
              <a:spcBef>
                <a:spcPts val="0"/>
              </a:spcBef>
              <a:spcAft>
                <a:spcPts val="0"/>
              </a:spcAft>
            </a:pPr>
            <a:r>
              <a:rPr lang="en-US" sz="2300" dirty="0"/>
              <a:t>Five STARS: this book is highly recommended and is very good!</a:t>
            </a:r>
          </a:p>
          <a:p>
            <a:endParaRPr lang="en-US" dirty="0"/>
          </a:p>
        </p:txBody>
      </p:sp>
    </p:spTree>
    <p:extLst>
      <p:ext uri="{BB962C8B-B14F-4D97-AF65-F5344CB8AC3E}">
        <p14:creationId xmlns:p14="http://schemas.microsoft.com/office/powerpoint/2010/main" val="4015141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11C6-AC58-4429-B4B5-4CF369F9CC01}"/>
              </a:ext>
            </a:extLst>
          </p:cNvPr>
          <p:cNvSpPr>
            <a:spLocks noGrp="1"/>
          </p:cNvSpPr>
          <p:nvPr>
            <p:ph type="title"/>
          </p:nvPr>
        </p:nvSpPr>
        <p:spPr>
          <a:xfrm>
            <a:off x="238540" y="139148"/>
            <a:ext cx="8666921" cy="804133"/>
          </a:xfrm>
          <a:solidFill>
            <a:schemeClr val="accent4">
              <a:lumMod val="20000"/>
              <a:lumOff val="80000"/>
            </a:schemeClr>
          </a:solidFill>
        </p:spPr>
        <p:txBody>
          <a:bodyPr/>
          <a:lstStyle/>
          <a:p>
            <a:r>
              <a:rPr lang="en-US" b="1" dirty="0"/>
              <a:t>Tips for Narrating a Story</a:t>
            </a:r>
          </a:p>
        </p:txBody>
      </p:sp>
      <p:sp>
        <p:nvSpPr>
          <p:cNvPr id="3" name="Content Placeholder 2">
            <a:extLst>
              <a:ext uri="{FF2B5EF4-FFF2-40B4-BE49-F238E27FC236}">
                <a16:creationId xmlns:a16="http://schemas.microsoft.com/office/drawing/2014/main" id="{BB1E3CE0-9B46-4925-9AE6-24312999EA9D}"/>
              </a:ext>
            </a:extLst>
          </p:cNvPr>
          <p:cNvSpPr>
            <a:spLocks noGrp="1"/>
          </p:cNvSpPr>
          <p:nvPr>
            <p:ph idx="1"/>
          </p:nvPr>
        </p:nvSpPr>
        <p:spPr>
          <a:xfrm>
            <a:off x="238539" y="943280"/>
            <a:ext cx="8666922" cy="5775571"/>
          </a:xfrm>
          <a:solidFill>
            <a:schemeClr val="accent4">
              <a:lumMod val="20000"/>
              <a:lumOff val="80000"/>
            </a:schemeClr>
          </a:solidFill>
        </p:spPr>
        <p:txBody>
          <a:bodyPr>
            <a:normAutofit/>
          </a:bodyPr>
          <a:lstStyle/>
          <a:p>
            <a:pPr>
              <a:lnSpc>
                <a:spcPct val="120000"/>
              </a:lnSpc>
              <a:spcBef>
                <a:spcPts val="0"/>
              </a:spcBef>
              <a:spcAft>
                <a:spcPts val="0"/>
              </a:spcAft>
            </a:pPr>
            <a:r>
              <a:rPr lang="en-US" sz="2000" b="1" dirty="0"/>
              <a:t>BEFORE YOU READ TO YOUR AUDIENCE</a:t>
            </a:r>
          </a:p>
          <a:p>
            <a:pPr lvl="1">
              <a:lnSpc>
                <a:spcPct val="120000"/>
              </a:lnSpc>
              <a:spcBef>
                <a:spcPts val="0"/>
              </a:spcBef>
              <a:spcAft>
                <a:spcPts val="0"/>
              </a:spcAft>
            </a:pPr>
            <a:r>
              <a:rPr lang="en-US" sz="1800" dirty="0"/>
              <a:t>Read the story several times (silently and aloud) so you’re familiar with the story line and characters.</a:t>
            </a:r>
          </a:p>
          <a:p>
            <a:pPr>
              <a:lnSpc>
                <a:spcPct val="120000"/>
              </a:lnSpc>
              <a:spcBef>
                <a:spcPts val="0"/>
              </a:spcBef>
              <a:spcAft>
                <a:spcPts val="0"/>
              </a:spcAft>
            </a:pPr>
            <a:r>
              <a:rPr lang="en-US" sz="2000" b="1" dirty="0"/>
              <a:t>WHILE YOU READ</a:t>
            </a:r>
          </a:p>
          <a:p>
            <a:pPr lvl="1">
              <a:lnSpc>
                <a:spcPct val="120000"/>
              </a:lnSpc>
              <a:spcBef>
                <a:spcPts val="0"/>
              </a:spcBef>
              <a:spcAft>
                <a:spcPts val="0"/>
              </a:spcAft>
            </a:pPr>
            <a:r>
              <a:rPr lang="en-US" sz="1800" dirty="0"/>
              <a:t>Your job as narrator is to bring life to the text and to indicate the important parts to the audience. Make sure you’re emotionally expressive and excited while you’re reading the story</a:t>
            </a:r>
            <a:r>
              <a:rPr lang="en-US" sz="1800"/>
              <a:t>. </a:t>
            </a:r>
          </a:p>
          <a:p>
            <a:pPr lvl="1">
              <a:lnSpc>
                <a:spcPct val="120000"/>
              </a:lnSpc>
              <a:spcBef>
                <a:spcPts val="0"/>
              </a:spcBef>
              <a:spcAft>
                <a:spcPts val="0"/>
              </a:spcAft>
            </a:pPr>
            <a:r>
              <a:rPr lang="en-US" sz="1800"/>
              <a:t>Vary </a:t>
            </a:r>
            <a:r>
              <a:rPr lang="en-US" sz="1800" dirty="0"/>
              <a:t>your voice as you read, such as by emphasizing key words and phrases in the text. </a:t>
            </a:r>
          </a:p>
          <a:p>
            <a:pPr lvl="1">
              <a:lnSpc>
                <a:spcPct val="120000"/>
              </a:lnSpc>
              <a:spcBef>
                <a:spcPts val="0"/>
              </a:spcBef>
              <a:spcAft>
                <a:spcPts val="0"/>
              </a:spcAft>
            </a:pPr>
            <a:r>
              <a:rPr lang="en-US" sz="1800" dirty="0"/>
              <a:t>Punctuation such as periods and commas can help you determine where you should pause and take a breath.</a:t>
            </a:r>
          </a:p>
          <a:p>
            <a:pPr lvl="1">
              <a:lnSpc>
                <a:spcPct val="120000"/>
              </a:lnSpc>
              <a:spcBef>
                <a:spcPts val="0"/>
              </a:spcBef>
              <a:spcAft>
                <a:spcPts val="0"/>
              </a:spcAft>
            </a:pPr>
            <a:r>
              <a:rPr lang="en-US" sz="1800" dirty="0"/>
              <a:t>Read quotes by different characters in different voices. </a:t>
            </a:r>
          </a:p>
          <a:p>
            <a:pPr>
              <a:lnSpc>
                <a:spcPct val="120000"/>
              </a:lnSpc>
              <a:spcBef>
                <a:spcPts val="0"/>
              </a:spcBef>
              <a:spcAft>
                <a:spcPts val="0"/>
              </a:spcAft>
            </a:pPr>
            <a:r>
              <a:rPr lang="en-US" sz="2200" b="1" dirty="0"/>
              <a:t>AFTER YOU READ</a:t>
            </a:r>
          </a:p>
          <a:p>
            <a:pPr lvl="1">
              <a:lnSpc>
                <a:spcPct val="120000"/>
              </a:lnSpc>
              <a:spcBef>
                <a:spcPts val="0"/>
              </a:spcBef>
              <a:spcAft>
                <a:spcPts val="0"/>
              </a:spcAft>
            </a:pPr>
            <a:r>
              <a:rPr lang="en-US" sz="1800" dirty="0"/>
              <a:t>Ask your audience to</a:t>
            </a:r>
          </a:p>
          <a:p>
            <a:pPr lvl="2">
              <a:lnSpc>
                <a:spcPct val="120000"/>
              </a:lnSpc>
              <a:spcBef>
                <a:spcPts val="0"/>
              </a:spcBef>
              <a:spcAft>
                <a:spcPts val="0"/>
              </a:spcAft>
            </a:pPr>
            <a:r>
              <a:rPr lang="en-US" sz="1600" dirty="0"/>
              <a:t>Share what character or part of the story they liked.</a:t>
            </a:r>
          </a:p>
          <a:p>
            <a:pPr lvl="2">
              <a:lnSpc>
                <a:spcPct val="120000"/>
              </a:lnSpc>
              <a:spcBef>
                <a:spcPts val="0"/>
              </a:spcBef>
              <a:spcAft>
                <a:spcPts val="0"/>
              </a:spcAft>
            </a:pPr>
            <a:r>
              <a:rPr lang="en-US" sz="1600" dirty="0"/>
              <a:t>Share questions they have about the story.</a:t>
            </a:r>
            <a:endParaRPr lang="en-US" sz="1800" dirty="0"/>
          </a:p>
          <a:p>
            <a:pPr lvl="1">
              <a:lnSpc>
                <a:spcPct val="120000"/>
              </a:lnSpc>
              <a:spcBef>
                <a:spcPts val="0"/>
              </a:spcBef>
              <a:spcAft>
                <a:spcPts val="0"/>
              </a:spcAft>
            </a:pPr>
            <a:endParaRPr lang="en-US" sz="1800" dirty="0"/>
          </a:p>
          <a:p>
            <a:pPr lvl="1">
              <a:lnSpc>
                <a:spcPct val="120000"/>
              </a:lnSpc>
              <a:spcBef>
                <a:spcPts val="0"/>
              </a:spcBef>
              <a:spcAft>
                <a:spcPts val="0"/>
              </a:spcAft>
            </a:pPr>
            <a:endParaRPr lang="en-US" sz="1800" dirty="0"/>
          </a:p>
        </p:txBody>
      </p:sp>
    </p:spTree>
    <p:extLst>
      <p:ext uri="{BB962C8B-B14F-4D97-AF65-F5344CB8AC3E}">
        <p14:creationId xmlns:p14="http://schemas.microsoft.com/office/powerpoint/2010/main" val="287257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4843-E02F-453B-B981-BFE4B30C2C15}"/>
              </a:ext>
            </a:extLst>
          </p:cNvPr>
          <p:cNvSpPr>
            <a:spLocks noGrp="1"/>
          </p:cNvSpPr>
          <p:nvPr>
            <p:ph type="title"/>
          </p:nvPr>
        </p:nvSpPr>
        <p:spPr/>
        <p:txBody>
          <a:bodyPr>
            <a:normAutofit fontScale="90000"/>
          </a:bodyPr>
          <a:lstStyle/>
          <a:p>
            <a:r>
              <a:rPr lang="en-US" b="1" dirty="0"/>
              <a:t>Activity 3.1 Discussion Questions</a:t>
            </a:r>
          </a:p>
        </p:txBody>
      </p:sp>
      <p:sp>
        <p:nvSpPr>
          <p:cNvPr id="3" name="Content Placeholder 2">
            <a:extLst>
              <a:ext uri="{FF2B5EF4-FFF2-40B4-BE49-F238E27FC236}">
                <a16:creationId xmlns:a16="http://schemas.microsoft.com/office/drawing/2014/main" id="{CD543AEF-B773-4FD6-9349-9445B00A0B92}"/>
              </a:ext>
            </a:extLst>
          </p:cNvPr>
          <p:cNvSpPr>
            <a:spLocks noGrp="1"/>
          </p:cNvSpPr>
          <p:nvPr>
            <p:ph idx="1"/>
          </p:nvPr>
        </p:nvSpPr>
        <p:spPr>
          <a:xfrm>
            <a:off x="971552" y="2395330"/>
            <a:ext cx="7200897" cy="3796748"/>
          </a:xfrm>
        </p:spPr>
        <p:txBody>
          <a:bodyPr>
            <a:noAutofit/>
          </a:bodyPr>
          <a:lstStyle/>
          <a:p>
            <a:pPr marL="457200" indent="-457200">
              <a:buClrTx/>
              <a:buFont typeface="+mj-lt"/>
              <a:buAutoNum type="arabicPeriod"/>
            </a:pPr>
            <a:r>
              <a:rPr lang="en-US" sz="2000" dirty="0">
                <a:solidFill>
                  <a:schemeClr val="tx1"/>
                </a:solidFill>
              </a:rPr>
              <a:t>What does it mean to be an immigrant to the United States?</a:t>
            </a:r>
            <a:r>
              <a:rPr lang="en-US" sz="1800" dirty="0">
                <a:solidFill>
                  <a:srgbClr val="2A2A2A"/>
                </a:solidFill>
                <a:effectLst/>
                <a:latin typeface="Calibri" panose="020F0502020204030204" pitchFamily="34" charset="0"/>
                <a:ea typeface="Times New Roman" panose="02020603050405020304" pitchFamily="18" charset="0"/>
              </a:rPr>
              <a:t> </a:t>
            </a:r>
            <a:r>
              <a:rPr lang="en-US" sz="2000" dirty="0">
                <a:solidFill>
                  <a:srgbClr val="2A2A2A"/>
                </a:solidFill>
                <a:effectLst/>
                <a:latin typeface="Calibri" panose="020F0502020204030204" pitchFamily="34" charset="0"/>
                <a:ea typeface="Times New Roman" panose="02020603050405020304" pitchFamily="18" charset="0"/>
              </a:rPr>
              <a:t>How does immigrant status affect experience?</a:t>
            </a:r>
            <a:r>
              <a:rPr lang="en-US" sz="2000" dirty="0">
                <a:effectLst/>
              </a:rPr>
              <a:t> </a:t>
            </a:r>
            <a:endParaRPr lang="en-US" sz="2000" dirty="0">
              <a:solidFill>
                <a:schemeClr val="tx1"/>
              </a:solidFill>
            </a:endParaRPr>
          </a:p>
          <a:p>
            <a:pPr marL="457200" indent="-457200">
              <a:buClrTx/>
              <a:buFont typeface="+mj-lt"/>
              <a:buAutoNum type="arabicPeriod"/>
            </a:pPr>
            <a:r>
              <a:rPr lang="en-US" sz="2000" dirty="0">
                <a:solidFill>
                  <a:schemeClr val="tx1"/>
                </a:solidFill>
              </a:rPr>
              <a:t>Who was Sammy Lee? What was the immigrant experience of his family?</a:t>
            </a:r>
          </a:p>
          <a:p>
            <a:pPr marL="457200" indent="-457200">
              <a:buClrTx/>
              <a:buFont typeface="+mj-lt"/>
              <a:buAutoNum type="arabicPeriod"/>
            </a:pPr>
            <a:r>
              <a:rPr lang="en-US" sz="2000" dirty="0">
                <a:solidFill>
                  <a:schemeClr val="tx1"/>
                </a:solidFill>
              </a:rPr>
              <a:t>What issues did Sammy Lee face as an immigrant? How did he overcome them?</a:t>
            </a:r>
          </a:p>
          <a:p>
            <a:pPr marL="457200" indent="-457200">
              <a:buClrTx/>
              <a:buFont typeface="+mj-lt"/>
              <a:buAutoNum type="arabicPeriod"/>
            </a:pPr>
            <a:r>
              <a:rPr lang="en-US" sz="2000" dirty="0">
                <a:solidFill>
                  <a:schemeClr val="tx1"/>
                </a:solidFill>
              </a:rPr>
              <a:t>What are similarities and differences in the experiences of immigrants and their families?</a:t>
            </a:r>
          </a:p>
          <a:p>
            <a:pPr marL="457200" indent="-457200">
              <a:buClrTx/>
              <a:buFont typeface="+mj-lt"/>
              <a:buAutoNum type="arabicPeriod"/>
            </a:pPr>
            <a:r>
              <a:rPr lang="en-US" sz="2000" dirty="0">
                <a:solidFill>
                  <a:schemeClr val="tx1"/>
                </a:solidFill>
              </a:rPr>
              <a:t>How have Sammy Lee and other immigrants contributed to the United States?</a:t>
            </a:r>
          </a:p>
        </p:txBody>
      </p:sp>
    </p:spTree>
    <p:extLst>
      <p:ext uri="{BB962C8B-B14F-4D97-AF65-F5344CB8AC3E}">
        <p14:creationId xmlns:p14="http://schemas.microsoft.com/office/powerpoint/2010/main" val="175818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74B0-832C-4C7B-9411-14D5F19BE67D}"/>
              </a:ext>
            </a:extLst>
          </p:cNvPr>
          <p:cNvSpPr>
            <a:spLocks noGrp="1"/>
          </p:cNvSpPr>
          <p:nvPr>
            <p:ph type="title"/>
          </p:nvPr>
        </p:nvSpPr>
        <p:spPr/>
        <p:txBody>
          <a:bodyPr/>
          <a:lstStyle/>
          <a:p>
            <a:r>
              <a:rPr lang="en-US" b="1" dirty="0"/>
              <a:t>Quick-Write Prompt</a:t>
            </a:r>
          </a:p>
        </p:txBody>
      </p:sp>
      <p:sp>
        <p:nvSpPr>
          <p:cNvPr id="3" name="Content Placeholder 2">
            <a:extLst>
              <a:ext uri="{FF2B5EF4-FFF2-40B4-BE49-F238E27FC236}">
                <a16:creationId xmlns:a16="http://schemas.microsoft.com/office/drawing/2014/main" id="{3A0DE8F3-B0D1-4247-910F-554FFF5FDB2D}"/>
              </a:ext>
            </a:extLst>
          </p:cNvPr>
          <p:cNvSpPr>
            <a:spLocks noGrp="1"/>
          </p:cNvSpPr>
          <p:nvPr>
            <p:ph idx="1"/>
          </p:nvPr>
        </p:nvSpPr>
        <p:spPr>
          <a:xfrm>
            <a:off x="1176864" y="2490135"/>
            <a:ext cx="6873831" cy="3682065"/>
          </a:xfrm>
        </p:spPr>
        <p:txBody>
          <a:bodyPr>
            <a:normAutofit fontScale="77500" lnSpcReduction="20000"/>
          </a:bodyPr>
          <a:lstStyle/>
          <a:p>
            <a:r>
              <a:rPr lang="en-US" sz="2800" dirty="0"/>
              <a:t>Write for 5 minutes about someone who is or was an immigrant to the United States. This may be someone famous, someone you know, or even a character from a book, movie, or TV show. </a:t>
            </a:r>
          </a:p>
          <a:p>
            <a:r>
              <a:rPr lang="en-US" sz="2800" dirty="0"/>
              <a:t>Use these questions to guide your response:</a:t>
            </a:r>
          </a:p>
          <a:p>
            <a:pPr lvl="1"/>
            <a:r>
              <a:rPr lang="en-US" sz="2100" dirty="0"/>
              <a:t>Who are they? </a:t>
            </a:r>
          </a:p>
          <a:p>
            <a:pPr lvl="1"/>
            <a:r>
              <a:rPr lang="en-US" sz="2100" dirty="0"/>
              <a:t>Where did they come from and when? </a:t>
            </a:r>
          </a:p>
          <a:p>
            <a:pPr lvl="1"/>
            <a:r>
              <a:rPr lang="en-US" sz="2100" dirty="0"/>
              <a:t>Why did they come to the United States? </a:t>
            </a:r>
          </a:p>
          <a:p>
            <a:pPr lvl="1"/>
            <a:r>
              <a:rPr lang="en-US" sz="2100" dirty="0"/>
              <a:t>Were they alone or with their families? </a:t>
            </a:r>
          </a:p>
          <a:p>
            <a:pPr lvl="1"/>
            <a:r>
              <a:rPr lang="en-US" sz="2100" dirty="0"/>
              <a:t>What difficulties did they have becoming part of American society? </a:t>
            </a:r>
          </a:p>
          <a:p>
            <a:endParaRPr lang="en-US" dirty="0"/>
          </a:p>
        </p:txBody>
      </p:sp>
    </p:spTree>
    <p:extLst>
      <p:ext uri="{BB962C8B-B14F-4D97-AF65-F5344CB8AC3E}">
        <p14:creationId xmlns:p14="http://schemas.microsoft.com/office/powerpoint/2010/main" val="385157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3ED4-77D6-4807-BD52-98E6E6DC247B}"/>
              </a:ext>
            </a:extLst>
          </p:cNvPr>
          <p:cNvSpPr>
            <a:spLocks noGrp="1"/>
          </p:cNvSpPr>
          <p:nvPr>
            <p:ph type="title"/>
          </p:nvPr>
        </p:nvSpPr>
        <p:spPr>
          <a:xfrm>
            <a:off x="927735" y="1080419"/>
            <a:ext cx="7288529" cy="1334383"/>
          </a:xfrm>
        </p:spPr>
        <p:txBody>
          <a:bodyPr>
            <a:normAutofit/>
          </a:bodyPr>
          <a:lstStyle/>
          <a:p>
            <a:r>
              <a:rPr lang="en-US" b="1" dirty="0"/>
              <a:t>Differences Between </a:t>
            </a:r>
            <a:br>
              <a:rPr lang="en-US" b="1" dirty="0"/>
            </a:br>
            <a:r>
              <a:rPr lang="en-US" b="1" dirty="0"/>
              <a:t>Immigrants and Citizens</a:t>
            </a:r>
          </a:p>
        </p:txBody>
      </p:sp>
      <p:sp>
        <p:nvSpPr>
          <p:cNvPr id="3" name="Content Placeholder 2">
            <a:extLst>
              <a:ext uri="{FF2B5EF4-FFF2-40B4-BE49-F238E27FC236}">
                <a16:creationId xmlns:a16="http://schemas.microsoft.com/office/drawing/2014/main" id="{99DFBA80-1DC5-4C3C-B2C6-9EC786551A8A}"/>
              </a:ext>
            </a:extLst>
          </p:cNvPr>
          <p:cNvSpPr>
            <a:spLocks noGrp="1"/>
          </p:cNvSpPr>
          <p:nvPr>
            <p:ph idx="1"/>
          </p:nvPr>
        </p:nvSpPr>
        <p:spPr>
          <a:xfrm>
            <a:off x="971551" y="2414802"/>
            <a:ext cx="7200897" cy="3362779"/>
          </a:xfrm>
        </p:spPr>
        <p:txBody>
          <a:bodyPr>
            <a:normAutofit lnSpcReduction="10000"/>
          </a:bodyPr>
          <a:lstStyle/>
          <a:p>
            <a:pPr>
              <a:spcBef>
                <a:spcPts val="0"/>
              </a:spcBef>
              <a:spcAft>
                <a:spcPts val="0"/>
              </a:spcAft>
            </a:pPr>
            <a:r>
              <a:rPr lang="en-US" sz="1800" dirty="0"/>
              <a:t>An </a:t>
            </a:r>
            <a:r>
              <a:rPr lang="en-US" sz="1800" b="1" dirty="0"/>
              <a:t>immigrant</a:t>
            </a:r>
            <a:r>
              <a:rPr lang="en-US" sz="1800" dirty="0"/>
              <a:t> is anyone living in a country who is not a citizen of that country. </a:t>
            </a:r>
          </a:p>
          <a:p>
            <a:pPr lvl="1">
              <a:spcBef>
                <a:spcPts val="0"/>
              </a:spcBef>
              <a:spcAft>
                <a:spcPts val="0"/>
              </a:spcAft>
            </a:pPr>
            <a:r>
              <a:rPr lang="en-US" sz="1800" dirty="0"/>
              <a:t>Some immigrants have documents like green cards, work visas, or other kinds of visas. </a:t>
            </a:r>
          </a:p>
          <a:p>
            <a:pPr lvl="1">
              <a:spcBef>
                <a:spcPts val="0"/>
              </a:spcBef>
              <a:spcAft>
                <a:spcPts val="0"/>
              </a:spcAft>
            </a:pPr>
            <a:r>
              <a:rPr lang="en-US" sz="1800" dirty="0"/>
              <a:t>Other immigrants are undocumented. That means they do not have a green card or other valid legal visa.</a:t>
            </a:r>
          </a:p>
          <a:p>
            <a:pPr>
              <a:spcBef>
                <a:spcPts val="0"/>
              </a:spcBef>
              <a:spcAft>
                <a:spcPts val="0"/>
              </a:spcAft>
            </a:pPr>
            <a:r>
              <a:rPr lang="en-US" sz="1800" dirty="0"/>
              <a:t>A </a:t>
            </a:r>
            <a:r>
              <a:rPr lang="en-US" sz="1800" b="1" dirty="0"/>
              <a:t>lawful permanent resident</a:t>
            </a:r>
            <a:r>
              <a:rPr lang="en-US" sz="1800" dirty="0"/>
              <a:t> is an immigrant with legal permission to live in the U.S. for as long as they want. Permanent residents get special cards that they must carry. (Cards issued since 2010 are green. Older “green cards” may be yellow or gold.)</a:t>
            </a:r>
          </a:p>
          <a:p>
            <a:pPr>
              <a:spcBef>
                <a:spcPts val="0"/>
              </a:spcBef>
              <a:spcAft>
                <a:spcPts val="0"/>
              </a:spcAft>
            </a:pPr>
            <a:r>
              <a:rPr lang="en-US" sz="1800" dirty="0"/>
              <a:t>A </a:t>
            </a:r>
            <a:r>
              <a:rPr lang="en-US" sz="1800" b="1" dirty="0"/>
              <a:t>U.S. citizen</a:t>
            </a:r>
            <a:r>
              <a:rPr lang="en-US" sz="1800" dirty="0"/>
              <a:t> is someone who was born in the U.S. or to U.S. citizen parents, or an immigrant who has become a citizen.</a:t>
            </a:r>
          </a:p>
        </p:txBody>
      </p:sp>
      <p:sp>
        <p:nvSpPr>
          <p:cNvPr id="5" name="TextBox 4">
            <a:extLst>
              <a:ext uri="{FF2B5EF4-FFF2-40B4-BE49-F238E27FC236}">
                <a16:creationId xmlns:a16="http://schemas.microsoft.com/office/drawing/2014/main" id="{9665E229-8A44-47CA-9721-8EB799BD5E66}"/>
              </a:ext>
            </a:extLst>
          </p:cNvPr>
          <p:cNvSpPr txBox="1"/>
          <p:nvPr/>
        </p:nvSpPr>
        <p:spPr>
          <a:xfrm>
            <a:off x="746759" y="5777582"/>
            <a:ext cx="7650480" cy="369332"/>
          </a:xfrm>
          <a:prstGeom prst="rect">
            <a:avLst/>
          </a:prstGeom>
          <a:solidFill>
            <a:srgbClr val="FFFF00"/>
          </a:solidFill>
        </p:spPr>
        <p:txBody>
          <a:bodyPr wrap="square" rtlCol="0">
            <a:spAutoFit/>
          </a:bodyPr>
          <a:lstStyle/>
          <a:p>
            <a:pPr algn="ctr"/>
            <a:r>
              <a:rPr lang="en-US" b="1" dirty="0">
                <a:latin typeface="Calibri" panose="020F0502020204030204" pitchFamily="34" charset="0"/>
                <a:cs typeface="Calibri" panose="020F0502020204030204" pitchFamily="34" charset="0"/>
              </a:rPr>
              <a:t>What was the status of the immigrants in your story? </a:t>
            </a:r>
          </a:p>
        </p:txBody>
      </p:sp>
    </p:spTree>
    <p:extLst>
      <p:ext uri="{BB962C8B-B14F-4D97-AF65-F5344CB8AC3E}">
        <p14:creationId xmlns:p14="http://schemas.microsoft.com/office/powerpoint/2010/main" val="326811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9E4C-22B7-40DC-B480-91C739BAAFD2}"/>
              </a:ext>
            </a:extLst>
          </p:cNvPr>
          <p:cNvSpPr>
            <a:spLocks noGrp="1"/>
          </p:cNvSpPr>
          <p:nvPr>
            <p:ph type="title"/>
          </p:nvPr>
        </p:nvSpPr>
        <p:spPr/>
        <p:txBody>
          <a:bodyPr/>
          <a:lstStyle/>
          <a:p>
            <a:r>
              <a:rPr lang="en-US" b="1" dirty="0"/>
              <a:t>Top Issues Faced by Immigrants</a:t>
            </a:r>
          </a:p>
        </p:txBody>
      </p:sp>
      <p:sp>
        <p:nvSpPr>
          <p:cNvPr id="4" name="Content Placeholder 3">
            <a:extLst>
              <a:ext uri="{FF2B5EF4-FFF2-40B4-BE49-F238E27FC236}">
                <a16:creationId xmlns:a16="http://schemas.microsoft.com/office/drawing/2014/main" id="{3C877FA0-0898-4917-9356-3F9145E06A5F}"/>
              </a:ext>
            </a:extLst>
          </p:cNvPr>
          <p:cNvSpPr>
            <a:spLocks noGrp="1"/>
          </p:cNvSpPr>
          <p:nvPr>
            <p:ph sz="half" idx="1"/>
          </p:nvPr>
        </p:nvSpPr>
        <p:spPr>
          <a:xfrm>
            <a:off x="973836" y="2777489"/>
            <a:ext cx="3598164" cy="2609519"/>
          </a:xfrm>
        </p:spPr>
        <p:txBody>
          <a:bodyPr>
            <a:normAutofit fontScale="92500"/>
          </a:bodyPr>
          <a:lstStyle/>
          <a:p>
            <a:r>
              <a:rPr lang="en-US" sz="2400" dirty="0"/>
              <a:t>Language barriers</a:t>
            </a:r>
          </a:p>
          <a:p>
            <a:r>
              <a:rPr lang="en-US" sz="2400" dirty="0"/>
              <a:t>Employment opportunities</a:t>
            </a:r>
          </a:p>
          <a:p>
            <a:r>
              <a:rPr lang="en-US" sz="2400" dirty="0"/>
              <a:t>Housing</a:t>
            </a:r>
          </a:p>
          <a:p>
            <a:r>
              <a:rPr lang="en-US" sz="2400" dirty="0"/>
              <a:t>Access to local services</a:t>
            </a:r>
          </a:p>
          <a:p>
            <a:r>
              <a:rPr lang="en-US" sz="2400" dirty="0"/>
              <a:t>Transportation issues</a:t>
            </a:r>
          </a:p>
          <a:p>
            <a:endParaRPr lang="en-US" dirty="0"/>
          </a:p>
        </p:txBody>
      </p:sp>
      <p:sp>
        <p:nvSpPr>
          <p:cNvPr id="5" name="Content Placeholder 4">
            <a:extLst>
              <a:ext uri="{FF2B5EF4-FFF2-40B4-BE49-F238E27FC236}">
                <a16:creationId xmlns:a16="http://schemas.microsoft.com/office/drawing/2014/main" id="{9A99D510-2804-4721-BFBA-C5A24E373C09}"/>
              </a:ext>
            </a:extLst>
          </p:cNvPr>
          <p:cNvSpPr>
            <a:spLocks noGrp="1"/>
          </p:cNvSpPr>
          <p:nvPr>
            <p:ph sz="half" idx="2"/>
          </p:nvPr>
        </p:nvSpPr>
        <p:spPr>
          <a:xfrm>
            <a:off x="4636008" y="2777490"/>
            <a:ext cx="3534156" cy="2609518"/>
          </a:xfrm>
        </p:spPr>
        <p:txBody>
          <a:bodyPr>
            <a:normAutofit fontScale="92500"/>
          </a:bodyPr>
          <a:lstStyle/>
          <a:p>
            <a:r>
              <a:rPr lang="en-US" sz="2400" dirty="0"/>
              <a:t>Cultural differences</a:t>
            </a:r>
          </a:p>
          <a:p>
            <a:r>
              <a:rPr lang="en-US" sz="2400" dirty="0"/>
              <a:t>Raising children</a:t>
            </a:r>
          </a:p>
          <a:p>
            <a:r>
              <a:rPr lang="en-US" sz="2400" dirty="0"/>
              <a:t>Prejudice</a:t>
            </a:r>
          </a:p>
          <a:p>
            <a:r>
              <a:rPr lang="en-US" sz="2400" dirty="0"/>
              <a:t>Isolation</a:t>
            </a:r>
          </a:p>
          <a:p>
            <a:r>
              <a:rPr lang="en-US" sz="2400" dirty="0"/>
              <a:t>The weather</a:t>
            </a:r>
          </a:p>
        </p:txBody>
      </p:sp>
      <p:sp>
        <p:nvSpPr>
          <p:cNvPr id="6" name="TextBox 5">
            <a:extLst>
              <a:ext uri="{FF2B5EF4-FFF2-40B4-BE49-F238E27FC236}">
                <a16:creationId xmlns:a16="http://schemas.microsoft.com/office/drawing/2014/main" id="{C5A2A131-4920-4FDF-BE13-1F590A8AD182}"/>
              </a:ext>
            </a:extLst>
          </p:cNvPr>
          <p:cNvSpPr txBox="1"/>
          <p:nvPr/>
        </p:nvSpPr>
        <p:spPr>
          <a:xfrm>
            <a:off x="1027938" y="5480789"/>
            <a:ext cx="7088124" cy="646331"/>
          </a:xfrm>
          <a:prstGeom prst="rect">
            <a:avLst/>
          </a:prstGeom>
          <a:solidFill>
            <a:srgbClr val="FFFF00"/>
          </a:solidFill>
        </p:spPr>
        <p:txBody>
          <a:bodyPr wrap="square" rtlCol="0">
            <a:spAutoFit/>
          </a:bodyPr>
          <a:lstStyle/>
          <a:p>
            <a:pPr algn="ctr"/>
            <a:r>
              <a:rPr lang="en-US" b="1" dirty="0">
                <a:latin typeface="Calibri" panose="020F0502020204030204" pitchFamily="34" charset="0"/>
                <a:cs typeface="Calibri" panose="020F0502020204030204" pitchFamily="34" charset="0"/>
              </a:rPr>
              <a:t>Which of these issues were faced by the immigrants in your story? </a:t>
            </a:r>
          </a:p>
          <a:p>
            <a:pPr algn="ctr"/>
            <a:r>
              <a:rPr lang="en-US" b="1" dirty="0">
                <a:latin typeface="Calibri" panose="020F0502020204030204" pitchFamily="34" charset="0"/>
                <a:cs typeface="Calibri" panose="020F0502020204030204" pitchFamily="34" charset="0"/>
              </a:rPr>
              <a:t>What other issues did they face?</a:t>
            </a:r>
          </a:p>
        </p:txBody>
      </p:sp>
    </p:spTree>
    <p:extLst>
      <p:ext uri="{BB962C8B-B14F-4D97-AF65-F5344CB8AC3E}">
        <p14:creationId xmlns:p14="http://schemas.microsoft.com/office/powerpoint/2010/main" val="3968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2F2C-5A8F-43A9-B24F-4C3604C52386}"/>
              </a:ext>
            </a:extLst>
          </p:cNvPr>
          <p:cNvSpPr>
            <a:spLocks noGrp="1"/>
          </p:cNvSpPr>
          <p:nvPr>
            <p:ph type="title"/>
          </p:nvPr>
        </p:nvSpPr>
        <p:spPr/>
        <p:txBody>
          <a:bodyPr/>
          <a:lstStyle/>
          <a:p>
            <a:r>
              <a:rPr lang="en-US" b="1" dirty="0"/>
              <a:t>Who Was Sammy Lee?</a:t>
            </a:r>
          </a:p>
        </p:txBody>
      </p:sp>
      <p:sp>
        <p:nvSpPr>
          <p:cNvPr id="3" name="Content Placeholder 2">
            <a:extLst>
              <a:ext uri="{FF2B5EF4-FFF2-40B4-BE49-F238E27FC236}">
                <a16:creationId xmlns:a16="http://schemas.microsoft.com/office/drawing/2014/main" id="{B5FBE2F9-942B-48F6-958A-29B6C1C66B91}"/>
              </a:ext>
            </a:extLst>
          </p:cNvPr>
          <p:cNvSpPr>
            <a:spLocks noGrp="1"/>
          </p:cNvSpPr>
          <p:nvPr>
            <p:ph idx="1"/>
          </p:nvPr>
        </p:nvSpPr>
        <p:spPr/>
        <p:txBody>
          <a:bodyPr>
            <a:normAutofit lnSpcReduction="10000"/>
          </a:bodyPr>
          <a:lstStyle/>
          <a:p>
            <a:r>
              <a:rPr lang="en-US" dirty="0"/>
              <a:t>Samuel Lee (1920–2016) was an American physician and diver. </a:t>
            </a:r>
          </a:p>
          <a:p>
            <a:r>
              <a:rPr lang="en-US" dirty="0"/>
              <a:t>He was the first Asian American man to win an Olympic gold medal for the United States and the first man to win back-to-back gold medals in Olympic platform diving.</a:t>
            </a:r>
          </a:p>
          <a:p>
            <a:r>
              <a:rPr lang="en-US" dirty="0"/>
              <a:t>Sammy Lee’s parents were immigrants from Korea.</a:t>
            </a:r>
          </a:p>
          <a:p>
            <a:r>
              <a:rPr lang="en-US" dirty="0"/>
              <a:t>Sammy was born in the U.S.</a:t>
            </a:r>
          </a:p>
        </p:txBody>
      </p:sp>
    </p:spTree>
    <p:extLst>
      <p:ext uri="{BB962C8B-B14F-4D97-AF65-F5344CB8AC3E}">
        <p14:creationId xmlns:p14="http://schemas.microsoft.com/office/powerpoint/2010/main" val="379471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FCED-E6FC-4363-867D-C1109251C314}"/>
              </a:ext>
            </a:extLst>
          </p:cNvPr>
          <p:cNvSpPr>
            <a:spLocks noGrp="1"/>
          </p:cNvSpPr>
          <p:nvPr>
            <p:ph type="title"/>
          </p:nvPr>
        </p:nvSpPr>
        <p:spPr/>
        <p:txBody>
          <a:bodyPr>
            <a:normAutofit fontScale="90000"/>
          </a:bodyPr>
          <a:lstStyle/>
          <a:p>
            <a:r>
              <a:rPr lang="en-US" b="1" dirty="0"/>
              <a:t>Activity Option 1:</a:t>
            </a:r>
            <a:br>
              <a:rPr lang="en-US" b="1" dirty="0"/>
            </a:br>
            <a:r>
              <a:rPr lang="en-US" b="1" dirty="0">
                <a:solidFill>
                  <a:schemeClr val="accent2"/>
                </a:solidFill>
              </a:rPr>
              <a:t> </a:t>
            </a:r>
            <a:r>
              <a:rPr lang="en-US" b="1" i="1" dirty="0">
                <a:solidFill>
                  <a:schemeClr val="accent2"/>
                </a:solidFill>
                <a:hlinkClick r:id="rId2">
                  <a:extLst>
                    <a:ext uri="{A12FA001-AC4F-418D-AE19-62706E023703}">
                      <ahyp:hlinkClr xmlns:ahyp="http://schemas.microsoft.com/office/drawing/2018/hyperlinkcolor" val="tx"/>
                    </a:ext>
                  </a:extLst>
                </a:hlinkClick>
              </a:rPr>
              <a:t>A Life Well Lived </a:t>
            </a:r>
            <a:r>
              <a:rPr lang="en-US" b="1" dirty="0">
                <a:solidFill>
                  <a:schemeClr val="accent2"/>
                </a:solidFill>
                <a:hlinkClick r:id="rId2">
                  <a:extLst>
                    <a:ext uri="{A12FA001-AC4F-418D-AE19-62706E023703}">
                      <ahyp:hlinkClr xmlns:ahyp="http://schemas.microsoft.com/office/drawing/2018/hyperlinkcolor" val="tx"/>
                    </a:ext>
                  </a:extLst>
                </a:hlinkClick>
              </a:rPr>
              <a:t>Website</a:t>
            </a:r>
            <a:endParaRPr lang="en-US" b="1" dirty="0">
              <a:solidFill>
                <a:schemeClr val="accent2"/>
              </a:solidFill>
            </a:endParaRPr>
          </a:p>
        </p:txBody>
      </p:sp>
      <p:sp>
        <p:nvSpPr>
          <p:cNvPr id="3" name="Content Placeholder 2">
            <a:extLst>
              <a:ext uri="{FF2B5EF4-FFF2-40B4-BE49-F238E27FC236}">
                <a16:creationId xmlns:a16="http://schemas.microsoft.com/office/drawing/2014/main" id="{2DD33343-D7D3-473C-957C-E31266ED140E}"/>
              </a:ext>
            </a:extLst>
          </p:cNvPr>
          <p:cNvSpPr>
            <a:spLocks noGrp="1"/>
          </p:cNvSpPr>
          <p:nvPr>
            <p:ph idx="1"/>
          </p:nvPr>
        </p:nvSpPr>
        <p:spPr>
          <a:xfrm>
            <a:off x="971551" y="2774949"/>
            <a:ext cx="4995617" cy="3387312"/>
          </a:xfrm>
        </p:spPr>
        <p:txBody>
          <a:bodyPr>
            <a:normAutofit fontScale="85000" lnSpcReduction="10000"/>
          </a:bodyPr>
          <a:lstStyle/>
          <a:p>
            <a:r>
              <a:rPr lang="en-US" dirty="0"/>
              <a:t>Go to </a:t>
            </a:r>
            <a:r>
              <a:rPr lang="en-US" b="1" dirty="0">
                <a:solidFill>
                  <a:schemeClr val="accent2"/>
                </a:solidFill>
                <a:hlinkClick r:id="rId2">
                  <a:extLst>
                    <a:ext uri="{A12FA001-AC4F-418D-AE19-62706E023703}">
                      <ahyp:hlinkClr xmlns:ahyp="http://schemas.microsoft.com/office/drawing/2018/hyperlinkcolor" val="tx"/>
                    </a:ext>
                  </a:extLst>
                </a:hlinkClick>
              </a:rPr>
              <a:t>https://www.thesammyleestory.com/</a:t>
            </a:r>
            <a:r>
              <a:rPr lang="en-US" b="1" dirty="0">
                <a:solidFill>
                  <a:schemeClr val="accent2"/>
                </a:solidFill>
              </a:rPr>
              <a:t> </a:t>
            </a:r>
          </a:p>
          <a:p>
            <a:r>
              <a:rPr lang="en-US" dirty="0"/>
              <a:t>On the website, under the tab </a:t>
            </a:r>
            <a:r>
              <a:rPr lang="en-US" b="1" i="1" dirty="0"/>
              <a:t>The Sammy Lee Story</a:t>
            </a:r>
            <a:r>
              <a:rPr lang="en-US" b="1" dirty="0"/>
              <a:t>, </a:t>
            </a:r>
            <a:r>
              <a:rPr lang="en-US" dirty="0"/>
              <a:t>read the </a:t>
            </a:r>
            <a:r>
              <a:rPr lang="en-US" b="1" i="1" dirty="0"/>
              <a:t>Introduction, Early Years, </a:t>
            </a:r>
            <a:r>
              <a:rPr lang="en-US" dirty="0"/>
              <a:t>and</a:t>
            </a:r>
            <a:r>
              <a:rPr lang="en-US" i="1" dirty="0"/>
              <a:t> </a:t>
            </a:r>
            <a:r>
              <a:rPr lang="en-US" b="1" i="1" dirty="0"/>
              <a:t>The Diver.</a:t>
            </a:r>
          </a:p>
          <a:p>
            <a:r>
              <a:rPr lang="en-US" dirty="0"/>
              <a:t>As you listen, take notes on:</a:t>
            </a:r>
          </a:p>
          <a:p>
            <a:pPr lvl="1"/>
            <a:r>
              <a:rPr lang="en-US" dirty="0"/>
              <a:t>key information about his life</a:t>
            </a:r>
          </a:p>
          <a:p>
            <a:pPr lvl="1"/>
            <a:r>
              <a:rPr lang="en-US" dirty="0"/>
              <a:t>issues encountered by Sammy and his family members because of their immigration status</a:t>
            </a:r>
          </a:p>
        </p:txBody>
      </p:sp>
      <p:pic>
        <p:nvPicPr>
          <p:cNvPr id="6" name="Picture 5">
            <a:extLst>
              <a:ext uri="{FF2B5EF4-FFF2-40B4-BE49-F238E27FC236}">
                <a16:creationId xmlns:a16="http://schemas.microsoft.com/office/drawing/2014/main" id="{E0D0A016-6148-4B08-A7A4-8F3971EC0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506" y="2774949"/>
            <a:ext cx="2080943" cy="2213609"/>
          </a:xfrm>
          <a:prstGeom prst="rect">
            <a:avLst/>
          </a:prstGeom>
        </p:spPr>
      </p:pic>
      <p:sp>
        <p:nvSpPr>
          <p:cNvPr id="4" name="TextBox 3">
            <a:extLst>
              <a:ext uri="{FF2B5EF4-FFF2-40B4-BE49-F238E27FC236}">
                <a16:creationId xmlns:a16="http://schemas.microsoft.com/office/drawing/2014/main" id="{11515648-DF95-48DE-9D70-D9FD84B2CC6A}"/>
              </a:ext>
            </a:extLst>
          </p:cNvPr>
          <p:cNvSpPr txBox="1"/>
          <p:nvPr/>
        </p:nvSpPr>
        <p:spPr>
          <a:xfrm>
            <a:off x="6029336" y="4988558"/>
            <a:ext cx="2205281" cy="646331"/>
          </a:xfrm>
          <a:prstGeom prst="rect">
            <a:avLst/>
          </a:prstGeom>
          <a:noFill/>
        </p:spPr>
        <p:txBody>
          <a:bodyPr wrap="square" rtlCol="0">
            <a:spAutoFit/>
          </a:bodyPr>
          <a:lstStyle/>
          <a:p>
            <a:r>
              <a:rPr lang="en-US" dirty="0"/>
              <a:t>Source: </a:t>
            </a:r>
            <a:r>
              <a:rPr lang="en-US" dirty="0">
                <a:solidFill>
                  <a:schemeClr val="accent2"/>
                </a:solidFill>
                <a:hlinkClick r:id="rId2">
                  <a:extLst>
                    <a:ext uri="{A12FA001-AC4F-418D-AE19-62706E023703}">
                      <ahyp:hlinkClr xmlns:ahyp="http://schemas.microsoft.com/office/drawing/2018/hyperlinkcolor" val="tx"/>
                    </a:ext>
                  </a:extLst>
                </a:hlinkClick>
              </a:rPr>
              <a:t>A Life Well Lived Website</a:t>
            </a:r>
            <a:endParaRPr lang="en-US" dirty="0">
              <a:solidFill>
                <a:schemeClr val="accent2"/>
              </a:solidFill>
            </a:endParaRPr>
          </a:p>
        </p:txBody>
      </p:sp>
    </p:spTree>
    <p:extLst>
      <p:ext uri="{BB962C8B-B14F-4D97-AF65-F5344CB8AC3E}">
        <p14:creationId xmlns:p14="http://schemas.microsoft.com/office/powerpoint/2010/main" val="64231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FCED-E6FC-4363-867D-C1109251C314}"/>
              </a:ext>
            </a:extLst>
          </p:cNvPr>
          <p:cNvSpPr>
            <a:spLocks noGrp="1"/>
          </p:cNvSpPr>
          <p:nvPr>
            <p:ph type="title"/>
          </p:nvPr>
        </p:nvSpPr>
        <p:spPr/>
        <p:txBody>
          <a:bodyPr>
            <a:normAutofit fontScale="90000"/>
          </a:bodyPr>
          <a:lstStyle/>
          <a:p>
            <a:r>
              <a:rPr lang="en-US" b="1" dirty="0"/>
              <a:t>Activity Option 2: </a:t>
            </a:r>
            <a:r>
              <a:rPr lang="en-US" b="1" i="1" dirty="0"/>
              <a:t>Sixteen Years in Sixteen Seconds </a:t>
            </a:r>
            <a:r>
              <a:rPr lang="en-US" b="1" dirty="0"/>
              <a:t>Children’s Book </a:t>
            </a:r>
          </a:p>
        </p:txBody>
      </p:sp>
      <p:sp>
        <p:nvSpPr>
          <p:cNvPr id="3" name="Content Placeholder 2">
            <a:extLst>
              <a:ext uri="{FF2B5EF4-FFF2-40B4-BE49-F238E27FC236}">
                <a16:creationId xmlns:a16="http://schemas.microsoft.com/office/drawing/2014/main" id="{2DD33343-D7D3-473C-957C-E31266ED140E}"/>
              </a:ext>
            </a:extLst>
          </p:cNvPr>
          <p:cNvSpPr>
            <a:spLocks noGrp="1"/>
          </p:cNvSpPr>
          <p:nvPr>
            <p:ph idx="1"/>
          </p:nvPr>
        </p:nvSpPr>
        <p:spPr>
          <a:xfrm>
            <a:off x="971551" y="2774949"/>
            <a:ext cx="5476383" cy="3089138"/>
          </a:xfrm>
        </p:spPr>
        <p:txBody>
          <a:bodyPr>
            <a:normAutofit/>
          </a:bodyPr>
          <a:lstStyle/>
          <a:p>
            <a:r>
              <a:rPr lang="en-US" dirty="0"/>
              <a:t>Listen to the narration of </a:t>
            </a:r>
            <a:r>
              <a:rPr lang="en-US" b="1" i="1" dirty="0"/>
              <a:t>Sixteen Years in Sixteen Seconds.</a:t>
            </a:r>
          </a:p>
          <a:p>
            <a:r>
              <a:rPr lang="en-US" dirty="0"/>
              <a:t>As you listen, take notes on:</a:t>
            </a:r>
          </a:p>
          <a:p>
            <a:pPr lvl="1"/>
            <a:r>
              <a:rPr lang="en-US" dirty="0"/>
              <a:t>key information about his life</a:t>
            </a:r>
          </a:p>
          <a:p>
            <a:pPr lvl="1"/>
            <a:r>
              <a:rPr lang="en-US" dirty="0"/>
              <a:t>issues encountered by Sammy and his family members because of their immigration status</a:t>
            </a:r>
          </a:p>
        </p:txBody>
      </p:sp>
      <p:pic>
        <p:nvPicPr>
          <p:cNvPr id="5" name="Picture 4">
            <a:extLst>
              <a:ext uri="{FF2B5EF4-FFF2-40B4-BE49-F238E27FC236}">
                <a16:creationId xmlns:a16="http://schemas.microsoft.com/office/drawing/2014/main" id="{61E47C3F-28EF-4283-8560-D2A08330A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934" y="2774949"/>
            <a:ext cx="1655382" cy="2201306"/>
          </a:xfrm>
          <a:prstGeom prst="rect">
            <a:avLst/>
          </a:prstGeom>
        </p:spPr>
      </p:pic>
      <p:sp>
        <p:nvSpPr>
          <p:cNvPr id="4" name="TextBox 3">
            <a:extLst>
              <a:ext uri="{FF2B5EF4-FFF2-40B4-BE49-F238E27FC236}">
                <a16:creationId xmlns:a16="http://schemas.microsoft.com/office/drawing/2014/main" id="{AD774C91-2FDC-44B4-AAED-0FD4B4D410DE}"/>
              </a:ext>
            </a:extLst>
          </p:cNvPr>
          <p:cNvSpPr txBox="1"/>
          <p:nvPr/>
        </p:nvSpPr>
        <p:spPr>
          <a:xfrm>
            <a:off x="6439064" y="4976255"/>
            <a:ext cx="1664252" cy="369332"/>
          </a:xfrm>
          <a:prstGeom prst="rect">
            <a:avLst/>
          </a:prstGeom>
          <a:noFill/>
        </p:spPr>
        <p:txBody>
          <a:bodyPr wrap="square" rtlCol="0">
            <a:spAutoFit/>
          </a:bodyPr>
          <a:lstStyle/>
          <a:p>
            <a:r>
              <a:rPr lang="en-US" dirty="0"/>
              <a:t>Source: </a:t>
            </a:r>
            <a:r>
              <a:rPr lang="en-US" dirty="0">
                <a:hlinkClick r:id="rId3"/>
              </a:rPr>
              <a:t>Amazon</a:t>
            </a:r>
            <a:endParaRPr lang="en-US" dirty="0"/>
          </a:p>
        </p:txBody>
      </p:sp>
    </p:spTree>
    <p:extLst>
      <p:ext uri="{BB962C8B-B14F-4D97-AF65-F5344CB8AC3E}">
        <p14:creationId xmlns:p14="http://schemas.microsoft.com/office/powerpoint/2010/main" val="10116848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31591</TotalTime>
  <Words>2422</Words>
  <Application>Microsoft Office PowerPoint</Application>
  <PresentationFormat>On-screen Show (4:3)</PresentationFormat>
  <Paragraphs>189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avenir-lt-w01_35-light1475496</vt:lpstr>
      <vt:lpstr>Cento</vt:lpstr>
      <vt:lpstr>Arial</vt:lpstr>
      <vt:lpstr>Arial Black</vt:lpstr>
      <vt:lpstr>Calibri</vt:lpstr>
      <vt:lpstr>Garamond</vt:lpstr>
      <vt:lpstr>Organic</vt:lpstr>
      <vt:lpstr>Lesson 3</vt:lpstr>
      <vt:lpstr>Lesson 3.1</vt:lpstr>
      <vt:lpstr>Activity 3.1 Discussion Questions</vt:lpstr>
      <vt:lpstr>Quick-Write Prompt</vt:lpstr>
      <vt:lpstr>Differences Between  Immigrants and Citizens</vt:lpstr>
      <vt:lpstr>Top Issues Faced by Immigrants</vt:lpstr>
      <vt:lpstr>Who Was Sammy Lee?</vt:lpstr>
      <vt:lpstr>Activity Option 1:  A Life Well Lived Website</vt:lpstr>
      <vt:lpstr>Activity Option 2: Sixteen Years in Sixteen Seconds Children’s Book </vt:lpstr>
      <vt:lpstr>Analyze A Biography of  Sammy Lee</vt:lpstr>
      <vt:lpstr>Quick-Write Addition</vt:lpstr>
      <vt:lpstr>Lesson 3.2</vt:lpstr>
      <vt:lpstr>Lesson 3.2 Discussion Questions</vt:lpstr>
      <vt:lpstr>Think-Pair-Share</vt:lpstr>
      <vt:lpstr>Activity: A Life Well Lived Website  and A Biography of Sammy Lee</vt:lpstr>
      <vt:lpstr>What Is Immigration Law?</vt:lpstr>
      <vt:lpstr>Immigration Laws (1870–1927)</vt:lpstr>
      <vt:lpstr>Immigration Laws (1950–present)</vt:lpstr>
      <vt:lpstr>What Ideals Now Govern United States Immigration Law?</vt:lpstr>
      <vt:lpstr>Advocates for Korean American Immigrants</vt:lpstr>
      <vt:lpstr>Summative Assessment</vt:lpstr>
      <vt:lpstr>THE WRITING PROCESS</vt:lpstr>
      <vt:lpstr>Comparison/Contrast Essay</vt:lpstr>
      <vt:lpstr>Comparison/Contrast Essay</vt:lpstr>
      <vt:lpstr>Literature Extensions</vt:lpstr>
      <vt:lpstr>Five Steps to Writing a  Book Review</vt:lpstr>
      <vt:lpstr>Tips for Narrating a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26</dc:title>
  <dc:creator>Costa, Victoria</dc:creator>
  <cp:lastModifiedBy>Cho, Grace</cp:lastModifiedBy>
  <cp:revision>74</cp:revision>
  <cp:lastPrinted>2022-04-04T18:52:23Z</cp:lastPrinted>
  <dcterms:created xsi:type="dcterms:W3CDTF">2021-09-28T14:21:12Z</dcterms:created>
  <dcterms:modified xsi:type="dcterms:W3CDTF">2024-02-15T05:01:41Z</dcterms:modified>
</cp:coreProperties>
</file>