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02_1782B2B2.xml" ContentType="application/vnd.ms-powerpoint.comments+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5" r:id="rId1"/>
  </p:sldMasterIdLst>
  <p:notesMasterIdLst>
    <p:notesMasterId r:id="rId28"/>
  </p:notesMasterIdLst>
  <p:handoutMasterIdLst>
    <p:handoutMasterId r:id="rId29"/>
  </p:handoutMasterIdLst>
  <p:sldIdLst>
    <p:sldId id="256" r:id="rId2"/>
    <p:sldId id="273" r:id="rId3"/>
    <p:sldId id="257" r:id="rId4"/>
    <p:sldId id="258" r:id="rId5"/>
    <p:sldId id="259" r:id="rId6"/>
    <p:sldId id="260" r:id="rId7"/>
    <p:sldId id="262" r:id="rId8"/>
    <p:sldId id="261" r:id="rId9"/>
    <p:sldId id="270" r:id="rId10"/>
    <p:sldId id="271" r:id="rId11"/>
    <p:sldId id="263" r:id="rId12"/>
    <p:sldId id="272" r:id="rId13"/>
    <p:sldId id="269" r:id="rId14"/>
    <p:sldId id="264" r:id="rId15"/>
    <p:sldId id="265" r:id="rId16"/>
    <p:sldId id="295" r:id="rId17"/>
    <p:sldId id="267" r:id="rId18"/>
    <p:sldId id="285" r:id="rId19"/>
    <p:sldId id="293" r:id="rId20"/>
    <p:sldId id="286" r:id="rId21"/>
    <p:sldId id="290" r:id="rId22"/>
    <p:sldId id="288" r:id="rId23"/>
    <p:sldId id="294" r:id="rId24"/>
    <p:sldId id="291" r:id="rId25"/>
    <p:sldId id="292" r:id="rId26"/>
    <p:sldId id="268" r:id="rId27"/>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0B87AD-8261-A952-2DFA-80A8103BF92A}" name="Shannon LeMay-Finn" initials="SL" userId="S::shannon@pipereditorial.com::8fe163a4-e4ab-40e4-9bbe-1a107232471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61" autoAdjust="0"/>
    <p:restoredTop sz="93883" autoAdjust="0"/>
  </p:normalViewPr>
  <p:slideViewPr>
    <p:cSldViewPr snapToGrid="0">
      <p:cViewPr varScale="1">
        <p:scale>
          <a:sx n="157" d="100"/>
          <a:sy n="157" d="100"/>
        </p:scale>
        <p:origin x="1728" y="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1216"/>
    </p:cViewPr>
  </p:sorterViewPr>
  <p:notesViewPr>
    <p:cSldViewPr snapToGrid="0">
      <p:cViewPr varScale="1">
        <p:scale>
          <a:sx n="49" d="100"/>
          <a:sy n="49" d="100"/>
        </p:scale>
        <p:origin x="266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omments/modernComment_102_1782B2B2.xml><?xml version="1.0" encoding="utf-8"?>
<p188:cmLst xmlns:a="http://schemas.openxmlformats.org/drawingml/2006/main" xmlns:r="http://schemas.openxmlformats.org/officeDocument/2006/relationships" xmlns:p188="http://schemas.microsoft.com/office/powerpoint/2018/8/main">
  <p188:cm id="{8BED5A1D-1AED-714F-B469-12EF432A4DD1}" authorId="{2A0B87AD-8261-A952-2DFA-80A8103BF92A}" created="2024-01-05T20:07:30.175">
    <ac:txMkLst xmlns:ac="http://schemas.microsoft.com/office/drawing/2013/main/command">
      <pc:docMk xmlns:pc="http://schemas.microsoft.com/office/powerpoint/2013/main/command"/>
      <pc:sldMk xmlns:pc="http://schemas.microsoft.com/office/powerpoint/2013/main/command" cId="394441394" sldId="258"/>
      <ac:spMk id="3" creationId="{D0A83C82-BA4F-4FC3-9EEE-8A3701189170}"/>
      <ac:txMk cp="175" len="7">
        <ac:context len="605" hash="2815285960"/>
      </ac:txMk>
    </ac:txMkLst>
    <p188:pos x="1393934" y="1479437"/>
    <p188:txBody>
      <a:bodyPr/>
      <a:lstStyle/>
      <a:p>
        <a:r>
          <a:rPr lang="en-US"/>
          <a:t>Please confirm spelling on Pyeongan province. Shouldn’t this be Pyongan?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2F5072-3AB8-4A39-9146-D03E1ABA441A}"/>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r>
              <a:rPr lang="en-US" dirty="0"/>
              <a:t>Lesson 2</a:t>
            </a:r>
          </a:p>
        </p:txBody>
      </p:sp>
      <p:sp>
        <p:nvSpPr>
          <p:cNvPr id="5" name="Slide Number Placeholder 4">
            <a:extLst>
              <a:ext uri="{FF2B5EF4-FFF2-40B4-BE49-F238E27FC236}">
                <a16:creationId xmlns:a16="http://schemas.microsoft.com/office/drawing/2014/main" id="{2E3AF153-AD8C-4F3B-9ADD-6175EF4086AE}"/>
              </a:ext>
            </a:extLst>
          </p:cNvPr>
          <p:cNvSpPr>
            <a:spLocks noGrp="1"/>
          </p:cNvSpPr>
          <p:nvPr>
            <p:ph type="sldNum" sz="quarter" idx="3"/>
          </p:nvPr>
        </p:nvSpPr>
        <p:spPr>
          <a:xfrm>
            <a:off x="5180013" y="6513514"/>
            <a:ext cx="3962400" cy="344487"/>
          </a:xfrm>
          <a:prstGeom prst="rect">
            <a:avLst/>
          </a:prstGeom>
        </p:spPr>
        <p:txBody>
          <a:bodyPr vert="horz" lIns="91440" tIns="45720" rIns="91440" bIns="45720" rtlCol="0" anchor="b"/>
          <a:lstStyle>
            <a:lvl1pPr algn="r">
              <a:defRPr sz="1200"/>
            </a:lvl1pPr>
          </a:lstStyle>
          <a:p>
            <a:fld id="{C2551779-6C3C-4829-BD47-9A7769516E8E}" type="slidenum">
              <a:rPr lang="en-US" smtClean="0"/>
              <a:t>‹#›</a:t>
            </a:fld>
            <a:endParaRPr lang="en-US"/>
          </a:p>
        </p:txBody>
      </p:sp>
    </p:spTree>
    <p:extLst>
      <p:ext uri="{BB962C8B-B14F-4D97-AF65-F5344CB8AC3E}">
        <p14:creationId xmlns:p14="http://schemas.microsoft.com/office/powerpoint/2010/main" val="41490525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23B97424-4661-4C72-94DC-3830357223DD}" type="datetimeFigureOut">
              <a:rPr lang="en-US" smtClean="0"/>
              <a:t>2/14/2024</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4"/>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4"/>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4"/>
            <a:ext cx="3962400" cy="344487"/>
          </a:xfrm>
          <a:prstGeom prst="rect">
            <a:avLst/>
          </a:prstGeom>
        </p:spPr>
        <p:txBody>
          <a:bodyPr vert="horz" lIns="91440" tIns="45720" rIns="91440" bIns="45720" rtlCol="0" anchor="b"/>
          <a:lstStyle>
            <a:lvl1pPr algn="r">
              <a:defRPr sz="1200"/>
            </a:lvl1pPr>
          </a:lstStyle>
          <a:p>
            <a:fld id="{0E69D554-5375-4ECB-91FB-76D176C77455}" type="slidenum">
              <a:rPr lang="en-US" smtClean="0"/>
              <a:t>‹#›</a:t>
            </a:fld>
            <a:endParaRPr lang="en-US"/>
          </a:p>
        </p:txBody>
      </p:sp>
    </p:spTree>
    <p:extLst>
      <p:ext uri="{BB962C8B-B14F-4D97-AF65-F5344CB8AC3E}">
        <p14:creationId xmlns:p14="http://schemas.microsoft.com/office/powerpoint/2010/main" val="1899131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69D554-5375-4ECB-91FB-76D176C77455}" type="slidenum">
              <a:rPr lang="en-US" smtClean="0"/>
              <a:t>11</a:t>
            </a:fld>
            <a:endParaRPr lang="en-US"/>
          </a:p>
        </p:txBody>
      </p:sp>
    </p:spTree>
    <p:extLst>
      <p:ext uri="{BB962C8B-B14F-4D97-AF65-F5344CB8AC3E}">
        <p14:creationId xmlns:p14="http://schemas.microsoft.com/office/powerpoint/2010/main" val="1119041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5986794" y="5054602"/>
            <a:ext cx="751899" cy="279400"/>
          </a:xfrm>
        </p:spPr>
        <p:txBody>
          <a:bodyPr/>
          <a:lstStyle>
            <a:lvl1pPr>
              <a:defRPr>
                <a:latin typeface="Calibri" panose="020F0502020204030204" pitchFamily="34" charset="0"/>
                <a:cs typeface="Calibri" panose="020F0502020204030204" pitchFamily="34" charset="0"/>
              </a:defRPr>
            </a:lvl1pPr>
          </a:lstStyle>
          <a:p>
            <a:fld id="{357A5C87-007D-4A18-9EB0-C2A20E83A0F8}" type="datetime1">
              <a:rPr lang="en-US" smtClean="0"/>
              <a:t>2/14/2024</a:t>
            </a:fld>
            <a:endParaRPr lang="en-US" dirty="0"/>
          </a:p>
        </p:txBody>
      </p:sp>
      <p:sp>
        <p:nvSpPr>
          <p:cNvPr id="5" name="Footer Placeholder 4"/>
          <p:cNvSpPr>
            <a:spLocks noGrp="1"/>
          </p:cNvSpPr>
          <p:nvPr>
            <p:ph type="ftr" sz="quarter" idx="11"/>
          </p:nvPr>
        </p:nvSpPr>
        <p:spPr>
          <a:xfrm>
            <a:off x="1921934" y="5054602"/>
            <a:ext cx="4064860" cy="279400"/>
          </a:xfrm>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lvl1pPr>
              <a:defRPr>
                <a:latin typeface="Calibri" panose="020F0502020204030204" pitchFamily="34" charset="0"/>
                <a:cs typeface="Calibri" panose="020F0502020204030204" pitchFamily="34" charset="0"/>
              </a:defRPr>
            </a:lvl1pPr>
          </a:lstStyle>
          <a:p>
            <a:fld id="{92367B23-D481-47B8-9DC9-53041C5CD72C}" type="slidenum">
              <a:rPr lang="en-US" smtClean="0"/>
              <a:pPr/>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9677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1DF5350-2684-4351-816C-C48FDC1E425E}" type="datetime1">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367B23-D481-47B8-9DC9-53041C5CD72C}" type="slidenum">
              <a:rPr lang="en-US" smtClean="0"/>
              <a:t>‹#›</a:t>
            </a:fld>
            <a:endParaRPr lang="en-US"/>
          </a:p>
        </p:txBody>
      </p:sp>
    </p:spTree>
    <p:extLst>
      <p:ext uri="{BB962C8B-B14F-4D97-AF65-F5344CB8AC3E}">
        <p14:creationId xmlns:p14="http://schemas.microsoft.com/office/powerpoint/2010/main" val="3451841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76E3EB-CFDD-4E26-9BF7-19E39044068E}" type="datetime1">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67B23-D481-47B8-9DC9-53041C5CD72C}" type="slidenum">
              <a:rPr lang="en-US" smtClean="0"/>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5578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AB03E-2664-4910-914E-1507E0CB6BEA}" type="datetime1">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67B23-D481-47B8-9DC9-53041C5CD72C}" type="slidenum">
              <a:rPr lang="en-US" smtClean="0"/>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3089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29ABA0-DEB7-4507-B5B6-8CD153A9316A}" type="datetime1">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67B23-D481-47B8-9DC9-53041C5CD72C}" type="slidenum">
              <a:rPr lang="en-US" smtClean="0"/>
              <a:t>‹#›</a:t>
            </a:fld>
            <a:endParaRPr lang="en-US"/>
          </a:p>
        </p:txBody>
      </p:sp>
    </p:spTree>
    <p:extLst>
      <p:ext uri="{BB962C8B-B14F-4D97-AF65-F5344CB8AC3E}">
        <p14:creationId xmlns:p14="http://schemas.microsoft.com/office/powerpoint/2010/main" val="749459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31F30D-29B9-4AE0-8393-3F984865A407}" type="datetime1">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67B23-D481-47B8-9DC9-53041C5CD72C}" type="slidenum">
              <a:rPr lang="en-US" smtClean="0"/>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0266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D06EE8-1ADF-43C9-A5BC-5E6E434F7F2F}" type="datetime1">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67B23-D481-47B8-9DC9-53041C5CD72C}" type="slidenum">
              <a:rPr lang="en-US" smtClean="0"/>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5007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D007FE-02D2-45D7-A195-DC69C47FCDC5}" type="datetime1">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67B23-D481-47B8-9DC9-53041C5CD72C}" type="slidenum">
              <a:rPr lang="en-US" smtClean="0"/>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5540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0D20D1-2059-4C3A-90B6-6969A29E6778}" type="datetime1">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67B23-D481-47B8-9DC9-53041C5CD72C}" type="slidenum">
              <a:rPr lang="en-US" smtClean="0"/>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4230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2FA1A2-7B9B-4127-90D0-22661FC9CC97}" type="datetime1">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67B23-D481-47B8-9DC9-53041C5CD72C}" type="slidenum">
              <a:rPr lang="en-US" smtClean="0"/>
              <a:t>‹#›</a:t>
            </a:fld>
            <a:endParaRPr lang="en-US"/>
          </a:p>
        </p:txBody>
      </p:sp>
    </p:spTree>
    <p:extLst>
      <p:ext uri="{BB962C8B-B14F-4D97-AF65-F5344CB8AC3E}">
        <p14:creationId xmlns:p14="http://schemas.microsoft.com/office/powerpoint/2010/main" val="2910975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717352-17A4-4329-92EE-046F4D70C74B}" type="datetime1">
              <a:rPr lang="en-US" smtClean="0"/>
              <a:t>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67B23-D481-47B8-9DC9-53041C5CD72C}" type="slidenum">
              <a:rPr lang="en-US" smtClean="0"/>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3395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3FA7054-066E-4938-97B5-132A30C8E949}" type="datetime1">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367B23-D481-47B8-9DC9-53041C5CD72C}" type="slidenum">
              <a:rPr lang="en-US" smtClean="0"/>
              <a:t>‹#›</a:t>
            </a:fld>
            <a:endParaRPr lang="en-US"/>
          </a:p>
        </p:txBody>
      </p:sp>
    </p:spTree>
    <p:extLst>
      <p:ext uri="{BB962C8B-B14F-4D97-AF65-F5344CB8AC3E}">
        <p14:creationId xmlns:p14="http://schemas.microsoft.com/office/powerpoint/2010/main" val="1197428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9A30D6-C41B-463C-94F3-0AAF6019E6B1}" type="datetime1">
              <a:rPr lang="en-US" smtClean="0"/>
              <a:t>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367B23-D481-47B8-9DC9-53041C5CD72C}" type="slidenum">
              <a:rPr lang="en-US" smtClean="0"/>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0434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C8F2A0-CC25-4D0E-86B1-87380DF5986D}" type="datetime1">
              <a:rPr lang="en-US" smtClean="0"/>
              <a:t>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367B23-D481-47B8-9DC9-53041C5CD72C}" type="slidenum">
              <a:rPr lang="en-US" smtClean="0"/>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0174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2659F-7E67-42C2-A262-AE38F6351C96}" type="datetime1">
              <a:rPr lang="en-US" smtClean="0"/>
              <a:t>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367B23-D481-47B8-9DC9-53041C5CD72C}" type="slidenum">
              <a:rPr lang="en-US" smtClean="0"/>
              <a:t>‹#›</a:t>
            </a:fld>
            <a:endParaRPr lang="en-US"/>
          </a:p>
        </p:txBody>
      </p:sp>
    </p:spTree>
    <p:extLst>
      <p:ext uri="{BB962C8B-B14F-4D97-AF65-F5344CB8AC3E}">
        <p14:creationId xmlns:p14="http://schemas.microsoft.com/office/powerpoint/2010/main" val="3441467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664A6FD-9863-4EC0-96B4-1938EBCC1D0F}" type="datetime1">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367B23-D481-47B8-9DC9-53041C5CD72C}" type="slidenum">
              <a:rPr lang="en-US" smtClean="0"/>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6804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62D848-9A61-44E7-AA2B-F2CBA7F241FA}" type="datetime1">
              <a:rPr lang="en-US" smtClean="0"/>
              <a:t>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367B23-D481-47B8-9DC9-53041C5CD72C}" type="slidenum">
              <a:rPr lang="en-US" smtClean="0"/>
              <a:t>‹#›</a:t>
            </a:fld>
            <a:endParaRPr lang="en-US"/>
          </a:p>
        </p:txBody>
      </p:sp>
    </p:spTree>
    <p:extLst>
      <p:ext uri="{BB962C8B-B14F-4D97-AF65-F5344CB8AC3E}">
        <p14:creationId xmlns:p14="http://schemas.microsoft.com/office/powerpoint/2010/main" val="3316332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51AF4A9-91AC-4A06-BC8F-540F381577DE}" type="datetime1">
              <a:rPr lang="en-US" smtClean="0"/>
              <a:t>2/14/2024</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2367B23-D481-47B8-9DC9-53041C5CD72C}" type="slidenum">
              <a:rPr lang="en-US" smtClean="0"/>
              <a:t>‹#›</a:t>
            </a:fld>
            <a:endParaRPr lang="en-US"/>
          </a:p>
        </p:txBody>
      </p:sp>
    </p:spTree>
    <p:extLst>
      <p:ext uri="{BB962C8B-B14F-4D97-AF65-F5344CB8AC3E}">
        <p14:creationId xmlns:p14="http://schemas.microsoft.com/office/powerpoint/2010/main" val="72067964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hf hdr="0" ftr="0" dt="0"/>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en.wikipedia.org/wiki/Ahn_Changho"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MzyIGuBZXjA"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Ahn_Changho"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escholarship.org/uc/item/8p88m8mw"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vimeo.com/236124772" TargetMode="External"/><Relationship Id="rId1" Type="http://schemas.openxmlformats.org/officeDocument/2006/relationships/slideLayout" Target="../slideLayouts/slideLayout2.xml"/><Relationship Id="rId4" Type="http://schemas.openxmlformats.org/officeDocument/2006/relationships/hyperlink" Target="https://en.wikipedia.org/wiki/Ahn_Changh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8/10/relationships/comments" Target="../comments/modernComment_102_1782B2B2.xml"/><Relationship Id="rId1" Type="http://schemas.openxmlformats.org/officeDocument/2006/relationships/slideLayout" Target="../slideLayouts/slideLayout2.xml"/><Relationship Id="rId5" Type="http://schemas.openxmlformats.org/officeDocument/2006/relationships/hyperlink" Target="https://en.wikipedia.org/wiki/Ahn_Changho" TargetMode="Externa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Ahn_Changho"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eet-sour-citrus.org/essays/women-in-the-packing-houses/" TargetMode="External"/><Relationship Id="rId2" Type="http://schemas.openxmlformats.org/officeDocument/2006/relationships/hyperlink" Target="https://fullertonobserver.com/2019/12/17/the-roots-of-inequality-the-citrus-industry-prospered-on-the-back-of-segregated-immigrant-labor/" TargetMode="External"/><Relationship Id="rId1" Type="http://schemas.openxmlformats.org/officeDocument/2006/relationships/slideLayout" Target="../slideLayouts/slideLayout2.xml"/><Relationship Id="rId4" Type="http://schemas.openxmlformats.org/officeDocument/2006/relationships/hyperlink" Target="https://books.google.com/books?id=X1slEAAAQBAJ&amp;pg=PA16&amp;lpg=PA16&amp;dq=life+for+orange+pickers+in+early+1900s&amp;source=bl&amp;ots=cO4wmgULyM&amp;sig=ACfU3U3HLB9YEqueq07M16FtLtI-jH-VOw&amp;hl=en&amp;sa=X&amp;ved=2ahUKEwiK_56NzrvzAhWimGoFHVatB_wQ6AF6BAgNEAM#v=onepage&amp;q=life%20for%20orange%20pickers%20in%20early%201900s&amp;f=fal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C8267-4D1F-4F8D-8C02-D0806D582286}"/>
              </a:ext>
            </a:extLst>
          </p:cNvPr>
          <p:cNvSpPr>
            <a:spLocks noGrp="1"/>
          </p:cNvSpPr>
          <p:nvPr>
            <p:ph type="ctrTitle"/>
          </p:nvPr>
        </p:nvSpPr>
        <p:spPr/>
        <p:txBody>
          <a:bodyPr/>
          <a:lstStyle/>
          <a:p>
            <a:r>
              <a:rPr lang="en-US" dirty="0"/>
              <a:t>Lesson 2</a:t>
            </a:r>
          </a:p>
        </p:txBody>
      </p:sp>
      <p:sp>
        <p:nvSpPr>
          <p:cNvPr id="3" name="Subtitle 2">
            <a:extLst>
              <a:ext uri="{FF2B5EF4-FFF2-40B4-BE49-F238E27FC236}">
                <a16:creationId xmlns:a16="http://schemas.microsoft.com/office/drawing/2014/main" id="{19598F0F-6C09-49D0-9DE5-AA267219AC09}"/>
              </a:ext>
            </a:extLst>
          </p:cNvPr>
          <p:cNvSpPr>
            <a:spLocks noGrp="1"/>
          </p:cNvSpPr>
          <p:nvPr>
            <p:ph type="subTitle" idx="1"/>
          </p:nvPr>
        </p:nvSpPr>
        <p:spPr>
          <a:xfrm>
            <a:off x="1709529" y="3598327"/>
            <a:ext cx="5685183" cy="1377651"/>
          </a:xfrm>
        </p:spPr>
        <p:txBody>
          <a:bodyPr>
            <a:normAutofit/>
          </a:bodyPr>
          <a:lstStyle/>
          <a:p>
            <a:r>
              <a:rPr lang="en-US" sz="3000" b="1" dirty="0"/>
              <a:t>The First Koreatown and the Legacy of Dosan Ahn Chang Ho</a:t>
            </a:r>
            <a:endParaRPr lang="en-US" sz="4950" b="1" dirty="0"/>
          </a:p>
        </p:txBody>
      </p:sp>
      <p:sp>
        <p:nvSpPr>
          <p:cNvPr id="4" name="Rectangle 3">
            <a:extLst>
              <a:ext uri="{FF2B5EF4-FFF2-40B4-BE49-F238E27FC236}">
                <a16:creationId xmlns:a16="http://schemas.microsoft.com/office/drawing/2014/main" id="{9CE56845-CD12-4BC7-899E-26AEEFDB414B}"/>
              </a:ext>
            </a:extLst>
          </p:cNvPr>
          <p:cNvSpPr/>
          <p:nvPr/>
        </p:nvSpPr>
        <p:spPr>
          <a:xfrm>
            <a:off x="4450813" y="3244334"/>
            <a:ext cx="242374"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20027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1CED-9631-4845-8AF1-59774F222392}"/>
              </a:ext>
            </a:extLst>
          </p:cNvPr>
          <p:cNvSpPr>
            <a:spLocks noGrp="1"/>
          </p:cNvSpPr>
          <p:nvPr>
            <p:ph type="title"/>
          </p:nvPr>
        </p:nvSpPr>
        <p:spPr/>
        <p:txBody>
          <a:bodyPr>
            <a:normAutofit fontScale="90000"/>
          </a:bodyPr>
          <a:lstStyle/>
          <a:p>
            <a:r>
              <a:rPr lang="en-US" dirty="0"/>
              <a:t>A</a:t>
            </a:r>
            <a:r>
              <a:rPr lang="en-US" b="1" dirty="0"/>
              <a:t>ctivity: Similarities and Differences</a:t>
            </a:r>
          </a:p>
        </p:txBody>
      </p:sp>
      <p:sp>
        <p:nvSpPr>
          <p:cNvPr id="3" name="Content Placeholder 2">
            <a:extLst>
              <a:ext uri="{FF2B5EF4-FFF2-40B4-BE49-F238E27FC236}">
                <a16:creationId xmlns:a16="http://schemas.microsoft.com/office/drawing/2014/main" id="{9A5DB3DF-53FD-433A-897E-B104D3188CE0}"/>
              </a:ext>
            </a:extLst>
          </p:cNvPr>
          <p:cNvSpPr>
            <a:spLocks noGrp="1"/>
          </p:cNvSpPr>
          <p:nvPr>
            <p:ph idx="1"/>
          </p:nvPr>
        </p:nvSpPr>
        <p:spPr>
          <a:xfrm>
            <a:off x="712381" y="2490135"/>
            <a:ext cx="4444410" cy="3444997"/>
          </a:xfrm>
        </p:spPr>
        <p:txBody>
          <a:bodyPr>
            <a:normAutofit fontScale="85000" lnSpcReduction="10000"/>
          </a:bodyPr>
          <a:lstStyle/>
          <a:p>
            <a:r>
              <a:rPr lang="en-US" dirty="0"/>
              <a:t>Read your assigned article.</a:t>
            </a:r>
          </a:p>
          <a:p>
            <a:r>
              <a:rPr lang="en-US" dirty="0"/>
              <a:t>Make a list of characteristics of life as a worker in the California citrus industry from 1900 to 1930.</a:t>
            </a:r>
          </a:p>
          <a:p>
            <a:r>
              <a:rPr lang="en-US" dirty="0"/>
              <a:t>Share your findings in your small group and complete the Venn diagram of your findings. Make sure you have at least one similarity for each of the four intersections.</a:t>
            </a:r>
          </a:p>
          <a:p>
            <a:r>
              <a:rPr lang="en-US" dirty="0"/>
              <a:t>Be prepared to share.</a:t>
            </a:r>
          </a:p>
        </p:txBody>
      </p:sp>
      <p:pic>
        <p:nvPicPr>
          <p:cNvPr id="5" name="Picture 4">
            <a:extLst>
              <a:ext uri="{FF2B5EF4-FFF2-40B4-BE49-F238E27FC236}">
                <a16:creationId xmlns:a16="http://schemas.microsoft.com/office/drawing/2014/main" id="{CCCA94CA-0B66-4DAB-9236-A86F811F5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6791" y="2476772"/>
            <a:ext cx="3147126" cy="2970014"/>
          </a:xfrm>
          <a:prstGeom prst="rect">
            <a:avLst/>
          </a:prstGeom>
        </p:spPr>
      </p:pic>
      <p:sp>
        <p:nvSpPr>
          <p:cNvPr id="6" name="TextBox 5">
            <a:extLst>
              <a:ext uri="{FF2B5EF4-FFF2-40B4-BE49-F238E27FC236}">
                <a16:creationId xmlns:a16="http://schemas.microsoft.com/office/drawing/2014/main" id="{E3AD0D3F-6DED-4F57-9401-DC7A6B689435}"/>
              </a:ext>
            </a:extLst>
          </p:cNvPr>
          <p:cNvSpPr txBox="1"/>
          <p:nvPr/>
        </p:nvSpPr>
        <p:spPr>
          <a:xfrm>
            <a:off x="6145563" y="2887852"/>
            <a:ext cx="1169581"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Koreans</a:t>
            </a:r>
          </a:p>
        </p:txBody>
      </p:sp>
      <p:sp>
        <p:nvSpPr>
          <p:cNvPr id="7" name="TextBox 6">
            <a:extLst>
              <a:ext uri="{FF2B5EF4-FFF2-40B4-BE49-F238E27FC236}">
                <a16:creationId xmlns:a16="http://schemas.microsoft.com/office/drawing/2014/main" id="{5B334A48-6E9E-4F01-8EB7-3D5CF4C807B7}"/>
              </a:ext>
            </a:extLst>
          </p:cNvPr>
          <p:cNvSpPr txBox="1"/>
          <p:nvPr/>
        </p:nvSpPr>
        <p:spPr>
          <a:xfrm>
            <a:off x="5156791" y="4406927"/>
            <a:ext cx="1169581"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Women</a:t>
            </a:r>
          </a:p>
        </p:txBody>
      </p:sp>
      <p:sp>
        <p:nvSpPr>
          <p:cNvPr id="8" name="TextBox 7">
            <a:extLst>
              <a:ext uri="{FF2B5EF4-FFF2-40B4-BE49-F238E27FC236}">
                <a16:creationId xmlns:a16="http://schemas.microsoft.com/office/drawing/2014/main" id="{A1C624AC-15F7-4904-B2AA-A362C88D49AA}"/>
              </a:ext>
            </a:extLst>
          </p:cNvPr>
          <p:cNvSpPr txBox="1"/>
          <p:nvPr/>
        </p:nvSpPr>
        <p:spPr>
          <a:xfrm>
            <a:off x="7155545" y="4406927"/>
            <a:ext cx="1169581"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Mexicans</a:t>
            </a:r>
          </a:p>
        </p:txBody>
      </p:sp>
      <p:sp>
        <p:nvSpPr>
          <p:cNvPr id="4" name="Slide Number Placeholder 3">
            <a:extLst>
              <a:ext uri="{FF2B5EF4-FFF2-40B4-BE49-F238E27FC236}">
                <a16:creationId xmlns:a16="http://schemas.microsoft.com/office/drawing/2014/main" id="{5A62F0E6-ED8B-B577-2057-3942DB509B35}"/>
              </a:ext>
            </a:extLst>
          </p:cNvPr>
          <p:cNvSpPr>
            <a:spLocks noGrp="1"/>
          </p:cNvSpPr>
          <p:nvPr>
            <p:ph type="sldNum" sz="quarter" idx="12"/>
          </p:nvPr>
        </p:nvSpPr>
        <p:spPr/>
        <p:txBody>
          <a:bodyPr/>
          <a:lstStyle/>
          <a:p>
            <a:fld id="{92367B23-D481-47B8-9DC9-53041C5CD72C}" type="slidenum">
              <a:rPr lang="en-US" smtClean="0"/>
              <a:t>10</a:t>
            </a:fld>
            <a:endParaRPr lang="en-US"/>
          </a:p>
        </p:txBody>
      </p:sp>
    </p:spTree>
    <p:extLst>
      <p:ext uri="{BB962C8B-B14F-4D97-AF65-F5344CB8AC3E}">
        <p14:creationId xmlns:p14="http://schemas.microsoft.com/office/powerpoint/2010/main" val="3266767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9DFEC-919D-4968-8329-C95233351A4F}"/>
              </a:ext>
            </a:extLst>
          </p:cNvPr>
          <p:cNvSpPr>
            <a:spLocks noGrp="1"/>
          </p:cNvSpPr>
          <p:nvPr>
            <p:ph type="title"/>
          </p:nvPr>
        </p:nvSpPr>
        <p:spPr/>
        <p:txBody>
          <a:bodyPr>
            <a:normAutofit fontScale="90000"/>
          </a:bodyPr>
          <a:lstStyle/>
          <a:p>
            <a:r>
              <a:rPr lang="en-US" sz="4400" b="1" dirty="0" err="1"/>
              <a:t>Dosan’s</a:t>
            </a:r>
            <a:r>
              <a:rPr lang="en-US" sz="4400" b="1" dirty="0"/>
              <a:t> Efforts to Support Korean Independence</a:t>
            </a:r>
          </a:p>
        </p:txBody>
      </p:sp>
      <p:sp>
        <p:nvSpPr>
          <p:cNvPr id="3" name="Content Placeholder 2">
            <a:extLst>
              <a:ext uri="{FF2B5EF4-FFF2-40B4-BE49-F238E27FC236}">
                <a16:creationId xmlns:a16="http://schemas.microsoft.com/office/drawing/2014/main" id="{D94C6F3E-5295-4811-85DC-CD4C86FF6D02}"/>
              </a:ext>
            </a:extLst>
          </p:cNvPr>
          <p:cNvSpPr>
            <a:spLocks noGrp="1"/>
          </p:cNvSpPr>
          <p:nvPr>
            <p:ph idx="1"/>
          </p:nvPr>
        </p:nvSpPr>
        <p:spPr>
          <a:xfrm>
            <a:off x="655983" y="2355574"/>
            <a:ext cx="4367755" cy="3995529"/>
          </a:xfrm>
        </p:spPr>
        <p:txBody>
          <a:bodyPr>
            <a:normAutofit fontScale="85000" lnSpcReduction="20000"/>
          </a:bodyPr>
          <a:lstStyle/>
          <a:p>
            <a:pPr marL="444500" indent="-342900">
              <a:spcBef>
                <a:spcPts val="0"/>
              </a:spcBef>
              <a:spcAft>
                <a:spcPts val="0"/>
              </a:spcAft>
              <a:buSzPts val="2000"/>
            </a:pPr>
            <a:r>
              <a:rPr lang="en-US" dirty="0"/>
              <a:t>1909: Dosan and other Koreans created the Korean National Association (KNA)</a:t>
            </a:r>
          </a:p>
          <a:p>
            <a:pPr marL="901700" lvl="1" indent="-342900">
              <a:spcBef>
                <a:spcPts val="0"/>
              </a:spcBef>
              <a:spcAft>
                <a:spcPts val="0"/>
              </a:spcAft>
              <a:buSzPts val="2000"/>
            </a:pPr>
            <a:r>
              <a:rPr lang="en-US" dirty="0"/>
              <a:t>Goal: to promote Korean independence from Japan</a:t>
            </a:r>
          </a:p>
          <a:p>
            <a:pPr marL="901700" lvl="1" indent="-342900">
              <a:spcBef>
                <a:spcPts val="0"/>
              </a:spcBef>
              <a:spcAft>
                <a:spcPts val="0"/>
              </a:spcAft>
              <a:buSzPts val="2000"/>
            </a:pPr>
            <a:r>
              <a:rPr lang="en-US" dirty="0"/>
              <a:t>Chapters established across the U.S. and Mexico</a:t>
            </a:r>
          </a:p>
          <a:p>
            <a:pPr marL="444500" indent="-342900">
              <a:spcBef>
                <a:spcPts val="0"/>
              </a:spcBef>
              <a:spcAft>
                <a:spcPts val="0"/>
              </a:spcAft>
              <a:buSzPts val="2000"/>
            </a:pPr>
            <a:r>
              <a:rPr lang="en-US" dirty="0"/>
              <a:t>Dosan traveled to Mexico, China, Russia, England, and the United States to promote Korean independence and set up chapters of the KNA</a:t>
            </a:r>
          </a:p>
          <a:p>
            <a:pPr marL="444500" indent="-342900">
              <a:spcBef>
                <a:spcPts val="0"/>
              </a:spcBef>
              <a:spcAft>
                <a:spcPts val="0"/>
              </a:spcAft>
              <a:buSzPts val="2000"/>
            </a:pPr>
            <a:r>
              <a:rPr lang="en-US" dirty="0"/>
              <a:t>1913: His family moved to Los Angeles</a:t>
            </a:r>
          </a:p>
          <a:p>
            <a:pPr marL="444500" indent="-342900">
              <a:spcBef>
                <a:spcPts val="0"/>
              </a:spcBef>
              <a:spcAft>
                <a:spcPts val="0"/>
              </a:spcAft>
              <a:buSzPts val="2000"/>
            </a:pPr>
            <a:r>
              <a:rPr lang="en-US" dirty="0"/>
              <a:t>1919: Helped establish Korean provisional government in Shanghai</a:t>
            </a:r>
          </a:p>
        </p:txBody>
      </p:sp>
      <p:pic>
        <p:nvPicPr>
          <p:cNvPr id="1026" name="Picture 2" descr="https://upload.wikimedia.org/wikipedia/commons/6/6c/1915_peoples_association_annual_convention.jpg">
            <a:extLst>
              <a:ext uri="{FF2B5EF4-FFF2-40B4-BE49-F238E27FC236}">
                <a16:creationId xmlns:a16="http://schemas.microsoft.com/office/drawing/2014/main" id="{FEBD261D-2C94-488D-8A0F-00829358C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3738" y="2490135"/>
            <a:ext cx="3358261" cy="26782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790AADA-8EFB-4494-BBCE-2A361CDBB9AF}"/>
              </a:ext>
            </a:extLst>
          </p:cNvPr>
          <p:cNvSpPr/>
          <p:nvPr/>
        </p:nvSpPr>
        <p:spPr>
          <a:xfrm>
            <a:off x="5023738" y="5146891"/>
            <a:ext cx="3358261" cy="830997"/>
          </a:xfrm>
          <a:prstGeom prst="rect">
            <a:avLst/>
          </a:prstGeom>
        </p:spPr>
        <p:txBody>
          <a:bodyPr wrap="square">
            <a:spAutoFit/>
          </a:bodyPr>
          <a:lstStyle/>
          <a:p>
            <a:r>
              <a:rPr lang="en-US" sz="1600" dirty="0">
                <a:solidFill>
                  <a:srgbClr val="202122"/>
                </a:solidFill>
                <a:latin typeface="Calibri" panose="020F0502020204030204" pitchFamily="34" charset="0"/>
                <a:cs typeface="Calibri" panose="020F0502020204030204" pitchFamily="34" charset="0"/>
              </a:rPr>
              <a:t>National Association Annual Convention, 1915</a:t>
            </a:r>
            <a:br>
              <a:rPr lang="en-US" sz="1600" dirty="0">
                <a:solidFill>
                  <a:srgbClr val="202122"/>
                </a:solidFill>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Source: </a:t>
            </a:r>
            <a:r>
              <a:rPr lang="en-US" sz="1600" dirty="0">
                <a:solidFill>
                  <a:srgbClr val="00B05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Wikipedia</a:t>
            </a:r>
            <a:r>
              <a:rPr lang="en-US" sz="1600" dirty="0">
                <a:solidFill>
                  <a:srgbClr val="00B050"/>
                </a:solidFill>
                <a:latin typeface="Calibri" panose="020F0502020204030204" pitchFamily="34" charset="0"/>
                <a:cs typeface="Calibri" panose="020F0502020204030204" pitchFamily="34" charset="0"/>
              </a:rPr>
              <a:t> </a:t>
            </a:r>
          </a:p>
        </p:txBody>
      </p:sp>
      <p:sp>
        <p:nvSpPr>
          <p:cNvPr id="5" name="Slide Number Placeholder 4">
            <a:extLst>
              <a:ext uri="{FF2B5EF4-FFF2-40B4-BE49-F238E27FC236}">
                <a16:creationId xmlns:a16="http://schemas.microsoft.com/office/drawing/2014/main" id="{C638D65C-6D29-99C6-72E8-D91C592E1B55}"/>
              </a:ext>
            </a:extLst>
          </p:cNvPr>
          <p:cNvSpPr>
            <a:spLocks noGrp="1"/>
          </p:cNvSpPr>
          <p:nvPr>
            <p:ph type="sldNum" sz="quarter" idx="12"/>
          </p:nvPr>
        </p:nvSpPr>
        <p:spPr/>
        <p:txBody>
          <a:bodyPr/>
          <a:lstStyle/>
          <a:p>
            <a:fld id="{92367B23-D481-47B8-9DC9-53041C5CD72C}" type="slidenum">
              <a:rPr lang="en-US" smtClean="0"/>
              <a:t>11</a:t>
            </a:fld>
            <a:endParaRPr lang="en-US"/>
          </a:p>
        </p:txBody>
      </p:sp>
    </p:spTree>
    <p:extLst>
      <p:ext uri="{BB962C8B-B14F-4D97-AF65-F5344CB8AC3E}">
        <p14:creationId xmlns:p14="http://schemas.microsoft.com/office/powerpoint/2010/main" val="2815162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583BC-6F6E-47C1-97C9-09E6DE27D389}"/>
              </a:ext>
            </a:extLst>
          </p:cNvPr>
          <p:cNvSpPr>
            <a:spLocks noGrp="1"/>
          </p:cNvSpPr>
          <p:nvPr>
            <p:ph type="title"/>
          </p:nvPr>
        </p:nvSpPr>
        <p:spPr/>
        <p:txBody>
          <a:bodyPr/>
          <a:lstStyle/>
          <a:p>
            <a:r>
              <a:rPr lang="en-US" b="1" dirty="0"/>
              <a:t>What Was </a:t>
            </a:r>
            <a:r>
              <a:rPr lang="en-US" b="1" dirty="0" err="1"/>
              <a:t>Dosan</a:t>
            </a:r>
            <a:r>
              <a:rPr lang="en-US" b="1" dirty="0"/>
              <a:t> Fighting For?</a:t>
            </a:r>
          </a:p>
        </p:txBody>
      </p:sp>
      <p:sp>
        <p:nvSpPr>
          <p:cNvPr id="3" name="Content Placeholder 2">
            <a:extLst>
              <a:ext uri="{FF2B5EF4-FFF2-40B4-BE49-F238E27FC236}">
                <a16:creationId xmlns:a16="http://schemas.microsoft.com/office/drawing/2014/main" id="{2BF4E58B-75FC-4AD3-ABC2-5E450D399214}"/>
              </a:ext>
            </a:extLst>
          </p:cNvPr>
          <p:cNvSpPr>
            <a:spLocks noGrp="1"/>
          </p:cNvSpPr>
          <p:nvPr>
            <p:ph idx="1"/>
          </p:nvPr>
        </p:nvSpPr>
        <p:spPr>
          <a:xfrm>
            <a:off x="589724" y="2443900"/>
            <a:ext cx="7522918" cy="3754769"/>
          </a:xfrm>
        </p:spPr>
        <p:txBody>
          <a:bodyPr>
            <a:normAutofit/>
          </a:bodyPr>
          <a:lstStyle/>
          <a:p>
            <a:r>
              <a:rPr lang="en-US" dirty="0"/>
              <a:t>In 1910, Korea was annexed by the Empire of Japan after years of war, intimidation, and political machinations; the country would be considered a part of Japan until 1945. </a:t>
            </a:r>
          </a:p>
          <a:p>
            <a:r>
              <a:rPr lang="en-US" dirty="0"/>
              <a:t>To establish control over its new protectorate, the Empire of Japan waged an all-out war on Korean culture.</a:t>
            </a:r>
          </a:p>
          <a:p>
            <a:r>
              <a:rPr lang="en-US" dirty="0" err="1"/>
              <a:t>Dosan</a:t>
            </a:r>
            <a:r>
              <a:rPr lang="en-US" dirty="0"/>
              <a:t> engaged in anti-Japanese activities and promoted Korean independence.</a:t>
            </a:r>
          </a:p>
        </p:txBody>
      </p:sp>
      <p:sp>
        <p:nvSpPr>
          <p:cNvPr id="4" name="Slide Number Placeholder 3">
            <a:extLst>
              <a:ext uri="{FF2B5EF4-FFF2-40B4-BE49-F238E27FC236}">
                <a16:creationId xmlns:a16="http://schemas.microsoft.com/office/drawing/2014/main" id="{D68BF5CE-8659-EB6F-70A9-F1F13C4C3B08}"/>
              </a:ext>
            </a:extLst>
          </p:cNvPr>
          <p:cNvSpPr>
            <a:spLocks noGrp="1"/>
          </p:cNvSpPr>
          <p:nvPr>
            <p:ph type="sldNum" sz="quarter" idx="12"/>
          </p:nvPr>
        </p:nvSpPr>
        <p:spPr/>
        <p:txBody>
          <a:bodyPr/>
          <a:lstStyle/>
          <a:p>
            <a:fld id="{92367B23-D481-47B8-9DC9-53041C5CD72C}" type="slidenum">
              <a:rPr lang="en-US" smtClean="0"/>
              <a:t>12</a:t>
            </a:fld>
            <a:endParaRPr lang="en-US"/>
          </a:p>
        </p:txBody>
      </p:sp>
    </p:spTree>
    <p:extLst>
      <p:ext uri="{BB962C8B-B14F-4D97-AF65-F5344CB8AC3E}">
        <p14:creationId xmlns:p14="http://schemas.microsoft.com/office/powerpoint/2010/main" val="391372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1D62E-FB86-41ED-8F7E-5CB34B133726}"/>
              </a:ext>
            </a:extLst>
          </p:cNvPr>
          <p:cNvSpPr>
            <a:spLocks noGrp="1"/>
          </p:cNvSpPr>
          <p:nvPr>
            <p:ph type="title"/>
          </p:nvPr>
        </p:nvSpPr>
        <p:spPr/>
        <p:txBody>
          <a:bodyPr/>
          <a:lstStyle/>
          <a:p>
            <a:r>
              <a:rPr lang="en-US" b="1" dirty="0" err="1"/>
              <a:t>Dosan’s</a:t>
            </a:r>
            <a:r>
              <a:rPr lang="en-US" b="1" dirty="0"/>
              <a:t> Deportation</a:t>
            </a:r>
          </a:p>
        </p:txBody>
      </p:sp>
      <p:sp>
        <p:nvSpPr>
          <p:cNvPr id="3" name="Content Placeholder 2">
            <a:extLst>
              <a:ext uri="{FF2B5EF4-FFF2-40B4-BE49-F238E27FC236}">
                <a16:creationId xmlns:a16="http://schemas.microsoft.com/office/drawing/2014/main" id="{A073C6EE-1F5E-4530-994D-4EE2EE64FD61}"/>
              </a:ext>
            </a:extLst>
          </p:cNvPr>
          <p:cNvSpPr>
            <a:spLocks noGrp="1"/>
          </p:cNvSpPr>
          <p:nvPr>
            <p:ph idx="1"/>
          </p:nvPr>
        </p:nvSpPr>
        <p:spPr>
          <a:xfrm>
            <a:off x="799178" y="2360926"/>
            <a:ext cx="7032857" cy="3444997"/>
          </a:xfrm>
        </p:spPr>
        <p:txBody>
          <a:bodyPr>
            <a:normAutofit/>
          </a:bodyPr>
          <a:lstStyle/>
          <a:p>
            <a:pPr marL="0" indent="0">
              <a:buNone/>
            </a:pPr>
            <a:r>
              <a:rPr lang="en-US" dirty="0"/>
              <a:t>Deportation and removal from the United States occurs when the U.S. government orders a person to leave the country.</a:t>
            </a:r>
          </a:p>
        </p:txBody>
      </p:sp>
      <p:sp>
        <p:nvSpPr>
          <p:cNvPr id="5" name="Rectangle 4">
            <a:extLst>
              <a:ext uri="{FF2B5EF4-FFF2-40B4-BE49-F238E27FC236}">
                <a16:creationId xmlns:a16="http://schemas.microsoft.com/office/drawing/2014/main" id="{21EDDFAF-CE49-446E-BD78-7E4C3B1654E0}"/>
              </a:ext>
            </a:extLst>
          </p:cNvPr>
          <p:cNvSpPr/>
          <p:nvPr/>
        </p:nvSpPr>
        <p:spPr>
          <a:xfrm>
            <a:off x="377687" y="3588027"/>
            <a:ext cx="4270513" cy="2831544"/>
          </a:xfrm>
          <a:prstGeom prst="rect">
            <a:avLst/>
          </a:prstGeom>
        </p:spPr>
        <p:txBody>
          <a:bodyPr wrap="square">
            <a:spAutoFit/>
          </a:bodyPr>
          <a:lstStyle/>
          <a:p>
            <a:pPr marL="1143000" indent="-736600">
              <a:spcBef>
                <a:spcPts val="0"/>
              </a:spcBef>
              <a:spcAft>
                <a:spcPts val="0"/>
              </a:spcAft>
              <a:buSzPts val="1700"/>
            </a:pPr>
            <a:r>
              <a:rPr lang="en-US" sz="2000" dirty="0">
                <a:latin typeface="Calibri" panose="020F0502020204030204" pitchFamily="34" charset="0"/>
                <a:cs typeface="Calibri" panose="020F0502020204030204" pitchFamily="34" charset="0"/>
              </a:rPr>
              <a:t>1924:	</a:t>
            </a:r>
            <a:r>
              <a:rPr lang="en-US" sz="2000" dirty="0" err="1">
                <a:latin typeface="Calibri" panose="020F0502020204030204" pitchFamily="34" charset="0"/>
                <a:cs typeface="Calibri" panose="020F0502020204030204" pitchFamily="34" charset="0"/>
              </a:rPr>
              <a:t>Dosan</a:t>
            </a:r>
            <a:r>
              <a:rPr lang="en-US" sz="2000" dirty="0">
                <a:latin typeface="Calibri" panose="020F0502020204030204" pitchFamily="34" charset="0"/>
                <a:cs typeface="Calibri" panose="020F0502020204030204" pitchFamily="34" charset="0"/>
              </a:rPr>
              <a:t> was accused of being a Bolshevik through an anonymous letter.</a:t>
            </a:r>
          </a:p>
          <a:p>
            <a:pPr marL="1143000" indent="-736600">
              <a:spcBef>
                <a:spcPts val="0"/>
              </a:spcBef>
              <a:spcAft>
                <a:spcPts val="0"/>
              </a:spcAft>
              <a:buSzPts val="1700"/>
            </a:pPr>
            <a:r>
              <a:rPr lang="en-US" sz="2000" dirty="0">
                <a:latin typeface="Calibri" panose="020F0502020204030204" pitchFamily="34" charset="0"/>
                <a:cs typeface="Calibri" panose="020F0502020204030204" pitchFamily="34" charset="0"/>
              </a:rPr>
              <a:t>1925:	He was investigated and interrogated by the Department of Immigration.</a:t>
            </a:r>
          </a:p>
          <a:p>
            <a:pPr marL="1143000" indent="-736600">
              <a:spcBef>
                <a:spcPts val="0"/>
              </a:spcBef>
              <a:spcAft>
                <a:spcPts val="0"/>
              </a:spcAft>
              <a:buSzPts val="1700"/>
            </a:pPr>
            <a:r>
              <a:rPr lang="en-US" sz="2000" dirty="0">
                <a:latin typeface="Calibri" panose="020F0502020204030204" pitchFamily="34" charset="0"/>
                <a:cs typeface="Calibri" panose="020F0502020204030204" pitchFamily="34" charset="0"/>
              </a:rPr>
              <a:t>1926:	He was deported from San Francisco.</a:t>
            </a:r>
          </a:p>
          <a:p>
            <a:pPr marL="406400">
              <a:spcBef>
                <a:spcPts val="0"/>
              </a:spcBef>
              <a:spcAft>
                <a:spcPts val="0"/>
              </a:spcAft>
              <a:buSzPts val="1700"/>
            </a:pPr>
            <a:endParaRPr lang="en-US" dirty="0"/>
          </a:p>
        </p:txBody>
      </p:sp>
      <p:sp>
        <p:nvSpPr>
          <p:cNvPr id="6" name="TextBox 5">
            <a:extLst>
              <a:ext uri="{FF2B5EF4-FFF2-40B4-BE49-F238E27FC236}">
                <a16:creationId xmlns:a16="http://schemas.microsoft.com/office/drawing/2014/main" id="{060E1B63-F230-41C9-8E42-D87F8D2107C7}"/>
              </a:ext>
            </a:extLst>
          </p:cNvPr>
          <p:cNvSpPr txBox="1"/>
          <p:nvPr/>
        </p:nvSpPr>
        <p:spPr>
          <a:xfrm>
            <a:off x="4972879" y="5346044"/>
            <a:ext cx="2859156" cy="369332"/>
          </a:xfrm>
          <a:prstGeom prst="rect">
            <a:avLst/>
          </a:prstGeom>
          <a:noFill/>
        </p:spPr>
        <p:txBody>
          <a:bodyPr wrap="square" rtlCol="0">
            <a:spAutoFit/>
          </a:bodyPr>
          <a:lstStyle/>
          <a:p>
            <a:pPr algn="ctr"/>
            <a:r>
              <a:rPr lang="en-US" b="1" dirty="0">
                <a:latin typeface="Calibri" panose="020F0502020204030204" pitchFamily="34" charset="0"/>
                <a:cs typeface="Calibri" panose="020F0502020204030204" pitchFamily="34" charset="0"/>
              </a:rPr>
              <a:t>Arirang News (34 seconds)</a:t>
            </a:r>
          </a:p>
        </p:txBody>
      </p:sp>
      <p:pic>
        <p:nvPicPr>
          <p:cNvPr id="7" name="Online Media 6" title="Letter that slandered independence activist Ahn Chang-ho has been revealed for first time">
            <a:hlinkClick r:id="" action="ppaction://media"/>
            <a:extLst>
              <a:ext uri="{FF2B5EF4-FFF2-40B4-BE49-F238E27FC236}">
                <a16:creationId xmlns:a16="http://schemas.microsoft.com/office/drawing/2014/main" id="{3ED7C56E-976D-45E6-A0A4-FB3056AAD6E3}"/>
              </a:ext>
            </a:extLst>
          </p:cNvPr>
          <p:cNvPicPr>
            <a:picLocks noRot="1" noChangeAspect="1"/>
          </p:cNvPicPr>
          <p:nvPr>
            <a:videoFile r:link="rId1"/>
          </p:nvPr>
        </p:nvPicPr>
        <p:blipFill>
          <a:blip r:embed="rId3"/>
          <a:stretch>
            <a:fillRect/>
          </a:stretch>
        </p:blipFill>
        <p:spPr>
          <a:xfrm>
            <a:off x="4927600" y="3540997"/>
            <a:ext cx="3048000" cy="1714500"/>
          </a:xfrm>
          <a:prstGeom prst="rect">
            <a:avLst/>
          </a:prstGeom>
        </p:spPr>
      </p:pic>
      <p:sp>
        <p:nvSpPr>
          <p:cNvPr id="4" name="Slide Number Placeholder 3">
            <a:extLst>
              <a:ext uri="{FF2B5EF4-FFF2-40B4-BE49-F238E27FC236}">
                <a16:creationId xmlns:a16="http://schemas.microsoft.com/office/drawing/2014/main" id="{081C8856-39DC-4FB3-5A04-55A2FFA8E8D6}"/>
              </a:ext>
            </a:extLst>
          </p:cNvPr>
          <p:cNvSpPr>
            <a:spLocks noGrp="1"/>
          </p:cNvSpPr>
          <p:nvPr>
            <p:ph type="sldNum" sz="quarter" idx="12"/>
          </p:nvPr>
        </p:nvSpPr>
        <p:spPr/>
        <p:txBody>
          <a:bodyPr/>
          <a:lstStyle/>
          <a:p>
            <a:fld id="{92367B23-D481-47B8-9DC9-53041C5CD72C}" type="slidenum">
              <a:rPr lang="en-US" smtClean="0"/>
              <a:t>13</a:t>
            </a:fld>
            <a:endParaRPr lang="en-US"/>
          </a:p>
        </p:txBody>
      </p:sp>
    </p:spTree>
    <p:extLst>
      <p:ext uri="{BB962C8B-B14F-4D97-AF65-F5344CB8AC3E}">
        <p14:creationId xmlns:p14="http://schemas.microsoft.com/office/powerpoint/2010/main" val="2946615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F321A-1313-4288-B697-35B2036C50A7}"/>
              </a:ext>
            </a:extLst>
          </p:cNvPr>
          <p:cNvSpPr>
            <a:spLocks noGrp="1"/>
          </p:cNvSpPr>
          <p:nvPr>
            <p:ph type="title"/>
          </p:nvPr>
        </p:nvSpPr>
        <p:spPr/>
        <p:txBody>
          <a:bodyPr>
            <a:normAutofit/>
          </a:bodyPr>
          <a:lstStyle/>
          <a:p>
            <a:r>
              <a:rPr lang="en-US" sz="4400" b="1" dirty="0" err="1"/>
              <a:t>Dosan’s</a:t>
            </a:r>
            <a:r>
              <a:rPr lang="en-US" sz="4400" b="1" dirty="0"/>
              <a:t> Later Life</a:t>
            </a:r>
          </a:p>
        </p:txBody>
      </p:sp>
      <p:sp>
        <p:nvSpPr>
          <p:cNvPr id="3" name="Content Placeholder 2">
            <a:extLst>
              <a:ext uri="{FF2B5EF4-FFF2-40B4-BE49-F238E27FC236}">
                <a16:creationId xmlns:a16="http://schemas.microsoft.com/office/drawing/2014/main" id="{B7E0C928-58B9-4FAC-8157-201896E8436F}"/>
              </a:ext>
            </a:extLst>
          </p:cNvPr>
          <p:cNvSpPr>
            <a:spLocks noGrp="1"/>
          </p:cNvSpPr>
          <p:nvPr>
            <p:ph idx="1"/>
          </p:nvPr>
        </p:nvSpPr>
        <p:spPr>
          <a:xfrm>
            <a:off x="838934" y="2497666"/>
            <a:ext cx="5045031" cy="3664595"/>
          </a:xfrm>
        </p:spPr>
        <p:txBody>
          <a:bodyPr>
            <a:normAutofit fontScale="85000" lnSpcReduction="20000"/>
          </a:bodyPr>
          <a:lstStyle/>
          <a:p>
            <a:pPr marL="406400">
              <a:spcBef>
                <a:spcPts val="0"/>
              </a:spcBef>
              <a:spcAft>
                <a:spcPts val="0"/>
              </a:spcAft>
              <a:buSzPts val="1700"/>
            </a:pPr>
            <a:r>
              <a:rPr lang="en-US" dirty="0"/>
              <a:t>1926: </a:t>
            </a:r>
            <a:r>
              <a:rPr lang="en-US" dirty="0" err="1"/>
              <a:t>Dosan</a:t>
            </a:r>
            <a:r>
              <a:rPr lang="en-US" dirty="0"/>
              <a:t> was deported from the U.S.</a:t>
            </a:r>
          </a:p>
          <a:p>
            <a:pPr marL="863600" lvl="1">
              <a:spcBef>
                <a:spcPts val="0"/>
              </a:spcBef>
              <a:spcAft>
                <a:spcPts val="0"/>
              </a:spcAft>
              <a:buSzPts val="1700"/>
            </a:pPr>
            <a:r>
              <a:rPr lang="en-US" dirty="0"/>
              <a:t>His family remained in America.</a:t>
            </a:r>
          </a:p>
          <a:p>
            <a:pPr marL="863600" lvl="1">
              <a:spcBef>
                <a:spcPts val="0"/>
              </a:spcBef>
              <a:spcAft>
                <a:spcPts val="0"/>
              </a:spcAft>
              <a:buSzPts val="1700"/>
            </a:pPr>
            <a:r>
              <a:rPr lang="en-US" dirty="0"/>
              <a:t>He continued to travel to promote Korean independence.</a:t>
            </a:r>
          </a:p>
          <a:p>
            <a:pPr marL="863600" lvl="1">
              <a:spcBef>
                <a:spcPts val="0"/>
              </a:spcBef>
              <a:spcAft>
                <a:spcPts val="0"/>
              </a:spcAft>
              <a:buSzPts val="1700"/>
            </a:pPr>
            <a:r>
              <a:rPr lang="en-US" dirty="0"/>
              <a:t>He was accused of anti-Japanese activities.</a:t>
            </a:r>
          </a:p>
          <a:p>
            <a:pPr marL="406400">
              <a:spcBef>
                <a:spcPts val="0"/>
              </a:spcBef>
              <a:spcAft>
                <a:spcPts val="0"/>
              </a:spcAft>
              <a:buSzPts val="1700"/>
            </a:pPr>
            <a:r>
              <a:rPr lang="en-US" dirty="0"/>
              <a:t>1932: </a:t>
            </a:r>
            <a:r>
              <a:rPr lang="en-US" dirty="0" err="1"/>
              <a:t>Dosan</a:t>
            </a:r>
            <a:r>
              <a:rPr lang="en-US" dirty="0"/>
              <a:t> was arrested in China and extradited back to Korea.</a:t>
            </a:r>
          </a:p>
          <a:p>
            <a:pPr marL="863600" lvl="1">
              <a:spcBef>
                <a:spcPts val="0"/>
              </a:spcBef>
              <a:spcAft>
                <a:spcPts val="0"/>
              </a:spcAft>
              <a:buSzPts val="1700"/>
            </a:pPr>
            <a:r>
              <a:rPr lang="en-US" dirty="0"/>
              <a:t>He was convicted of violating Japan's "Preservation of Peace Laws" and sentenced to 5 years in Taejon prison.</a:t>
            </a:r>
          </a:p>
          <a:p>
            <a:pPr marL="863600" lvl="1">
              <a:spcBef>
                <a:spcPts val="0"/>
              </a:spcBef>
              <a:spcAft>
                <a:spcPts val="0"/>
              </a:spcAft>
              <a:buSzPts val="1700"/>
            </a:pPr>
            <a:r>
              <a:rPr lang="en-US" dirty="0"/>
              <a:t>He was tortured and abused.</a:t>
            </a:r>
          </a:p>
          <a:p>
            <a:pPr marL="863600" lvl="1">
              <a:spcBef>
                <a:spcPts val="0"/>
              </a:spcBef>
              <a:spcAft>
                <a:spcPts val="0"/>
              </a:spcAft>
              <a:buSzPts val="1700"/>
            </a:pPr>
            <a:r>
              <a:rPr lang="en-US" sz="2400" dirty="0"/>
              <a:t>Japanese authorities feared he would die in prison and released him.</a:t>
            </a:r>
          </a:p>
          <a:p>
            <a:pPr marL="406400">
              <a:spcBef>
                <a:spcPts val="0"/>
              </a:spcBef>
              <a:spcAft>
                <a:spcPts val="0"/>
              </a:spcAft>
              <a:buSzPts val="1700"/>
            </a:pPr>
            <a:r>
              <a:rPr lang="en-US" dirty="0"/>
              <a:t>1938: </a:t>
            </a:r>
            <a:r>
              <a:rPr lang="en-US" dirty="0" err="1"/>
              <a:t>Dosan</a:t>
            </a:r>
            <a:r>
              <a:rPr lang="en-US" dirty="0"/>
              <a:t> died in March 1938 at the Korea National University Hospital.</a:t>
            </a:r>
            <a:endParaRPr lang="en-US" sz="3600" dirty="0"/>
          </a:p>
          <a:p>
            <a:endParaRPr lang="en-US" dirty="0"/>
          </a:p>
        </p:txBody>
      </p:sp>
      <p:pic>
        <p:nvPicPr>
          <p:cNvPr id="5" name="Picture 4">
            <a:extLst>
              <a:ext uri="{FF2B5EF4-FFF2-40B4-BE49-F238E27FC236}">
                <a16:creationId xmlns:a16="http://schemas.microsoft.com/office/drawing/2014/main" id="{602D0015-FB7E-4766-A72C-B0C04C8ED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470" y="2497666"/>
            <a:ext cx="2153156" cy="3068247"/>
          </a:xfrm>
          <a:prstGeom prst="rect">
            <a:avLst/>
          </a:prstGeom>
        </p:spPr>
      </p:pic>
      <p:sp>
        <p:nvSpPr>
          <p:cNvPr id="6" name="TextBox 5">
            <a:extLst>
              <a:ext uri="{FF2B5EF4-FFF2-40B4-BE49-F238E27FC236}">
                <a16:creationId xmlns:a16="http://schemas.microsoft.com/office/drawing/2014/main" id="{1E2441D0-91E5-42E1-AD4C-B38661D6A5AF}"/>
              </a:ext>
            </a:extLst>
          </p:cNvPr>
          <p:cNvSpPr txBox="1"/>
          <p:nvPr/>
        </p:nvSpPr>
        <p:spPr>
          <a:xfrm>
            <a:off x="5804452" y="5565913"/>
            <a:ext cx="2500614" cy="584775"/>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Dosan </a:t>
            </a:r>
            <a:r>
              <a:rPr lang="en-US" sz="1600" dirty="0" err="1">
                <a:latin typeface="Calibri" panose="020F0502020204030204" pitchFamily="34" charset="0"/>
                <a:cs typeface="Calibri" panose="020F0502020204030204" pitchFamily="34" charset="0"/>
              </a:rPr>
              <a:t>Ahn</a:t>
            </a:r>
            <a:r>
              <a:rPr lang="en-US" sz="1600" dirty="0">
                <a:latin typeface="Calibri" panose="020F0502020204030204" pitchFamily="34" charset="0"/>
                <a:cs typeface="Calibri" panose="020F0502020204030204" pitchFamily="34" charset="0"/>
              </a:rPr>
              <a:t> Chang Ho, 1937 Source: </a:t>
            </a:r>
            <a:r>
              <a:rPr lang="en-US" sz="1600" dirty="0">
                <a:latin typeface="Calibri" panose="020F0502020204030204" pitchFamily="34" charset="0"/>
                <a:cs typeface="Calibri" panose="020F0502020204030204" pitchFamily="34" charset="0"/>
                <a:hlinkClick r:id="rId3"/>
              </a:rPr>
              <a:t>Wikipedia</a:t>
            </a:r>
            <a:r>
              <a:rPr lang="en-US" sz="1600" dirty="0">
                <a:latin typeface="Calibri" panose="020F0502020204030204" pitchFamily="34" charset="0"/>
                <a:cs typeface="Calibri" panose="020F0502020204030204" pitchFamily="34" charset="0"/>
              </a:rPr>
              <a:t> </a:t>
            </a:r>
          </a:p>
        </p:txBody>
      </p:sp>
      <p:sp>
        <p:nvSpPr>
          <p:cNvPr id="4" name="Slide Number Placeholder 3">
            <a:extLst>
              <a:ext uri="{FF2B5EF4-FFF2-40B4-BE49-F238E27FC236}">
                <a16:creationId xmlns:a16="http://schemas.microsoft.com/office/drawing/2014/main" id="{9C6798AC-2AA2-809E-36AB-FBFDE489F9E1}"/>
              </a:ext>
            </a:extLst>
          </p:cNvPr>
          <p:cNvSpPr>
            <a:spLocks noGrp="1"/>
          </p:cNvSpPr>
          <p:nvPr>
            <p:ph type="sldNum" sz="quarter" idx="12"/>
          </p:nvPr>
        </p:nvSpPr>
        <p:spPr/>
        <p:txBody>
          <a:bodyPr/>
          <a:lstStyle/>
          <a:p>
            <a:fld id="{92367B23-D481-47B8-9DC9-53041C5CD72C}" type="slidenum">
              <a:rPr lang="en-US" smtClean="0"/>
              <a:t>14</a:t>
            </a:fld>
            <a:endParaRPr lang="en-US" dirty="0"/>
          </a:p>
        </p:txBody>
      </p:sp>
    </p:spTree>
    <p:extLst>
      <p:ext uri="{BB962C8B-B14F-4D97-AF65-F5344CB8AC3E}">
        <p14:creationId xmlns:p14="http://schemas.microsoft.com/office/powerpoint/2010/main" val="1154804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E6BC0-4D57-4B33-A370-8BFF42FC0FF3}"/>
              </a:ext>
            </a:extLst>
          </p:cNvPr>
          <p:cNvSpPr>
            <a:spLocks noGrp="1"/>
          </p:cNvSpPr>
          <p:nvPr>
            <p:ph type="title"/>
          </p:nvPr>
        </p:nvSpPr>
        <p:spPr/>
        <p:txBody>
          <a:bodyPr/>
          <a:lstStyle/>
          <a:p>
            <a:r>
              <a:rPr lang="en-US" b="1" dirty="0"/>
              <a:t>Family Legacy</a:t>
            </a:r>
          </a:p>
        </p:txBody>
      </p:sp>
      <p:sp>
        <p:nvSpPr>
          <p:cNvPr id="3" name="Content Placeholder 2">
            <a:extLst>
              <a:ext uri="{FF2B5EF4-FFF2-40B4-BE49-F238E27FC236}">
                <a16:creationId xmlns:a16="http://schemas.microsoft.com/office/drawing/2014/main" id="{1452593A-6E04-49FD-89A9-CD00A4A6A7EB}"/>
              </a:ext>
            </a:extLst>
          </p:cNvPr>
          <p:cNvSpPr>
            <a:spLocks noGrp="1"/>
          </p:cNvSpPr>
          <p:nvPr>
            <p:ph idx="1"/>
          </p:nvPr>
        </p:nvSpPr>
        <p:spPr>
          <a:xfrm>
            <a:off x="815197" y="2490134"/>
            <a:ext cx="4876065" cy="3444997"/>
          </a:xfrm>
        </p:spPr>
        <p:txBody>
          <a:bodyPr/>
          <a:lstStyle/>
          <a:p>
            <a:pPr marL="469900" indent="-342900">
              <a:spcBef>
                <a:spcPts val="0"/>
              </a:spcBef>
              <a:spcAft>
                <a:spcPts val="0"/>
              </a:spcAft>
              <a:buSzPts val="1600"/>
            </a:pPr>
            <a:r>
              <a:rPr lang="en-US" dirty="0"/>
              <a:t>Five children: Phillip, </a:t>
            </a:r>
            <a:r>
              <a:rPr lang="en-US" dirty="0" err="1"/>
              <a:t>Philson</a:t>
            </a:r>
            <a:r>
              <a:rPr lang="en-US" dirty="0"/>
              <a:t>, Susan, </a:t>
            </a:r>
            <a:r>
              <a:rPr lang="en-US" dirty="0" err="1"/>
              <a:t>Soorah</a:t>
            </a:r>
            <a:r>
              <a:rPr lang="en-US" dirty="0"/>
              <a:t>, and Ralph</a:t>
            </a:r>
          </a:p>
          <a:p>
            <a:pPr marL="469900" indent="-342900">
              <a:spcBef>
                <a:spcPts val="0"/>
              </a:spcBef>
              <a:spcAft>
                <a:spcPts val="0"/>
              </a:spcAft>
              <a:buSzPts val="1600"/>
            </a:pPr>
            <a:r>
              <a:rPr lang="en-US" dirty="0"/>
              <a:t>Phillip, Ralph, and Susan were in the U.S. Armed Forces during WW2.</a:t>
            </a:r>
          </a:p>
          <a:p>
            <a:pPr marL="469900" indent="-342900">
              <a:spcBef>
                <a:spcPts val="0"/>
              </a:spcBef>
              <a:spcAft>
                <a:spcPts val="0"/>
              </a:spcAft>
              <a:buSzPts val="1600"/>
            </a:pPr>
            <a:r>
              <a:rPr lang="en-US" dirty="0"/>
              <a:t>Susan Ahn Cuddy was the first female gunnery officer in the U.S. Navy.</a:t>
            </a:r>
          </a:p>
          <a:p>
            <a:pPr marL="469900" indent="-342900">
              <a:spcBef>
                <a:spcPts val="0"/>
              </a:spcBef>
              <a:spcAft>
                <a:spcPts val="0"/>
              </a:spcAft>
              <a:buSzPts val="1600"/>
            </a:pPr>
            <a:r>
              <a:rPr lang="en-US" dirty="0"/>
              <a:t>Phillip Ahn was a TV actor.</a:t>
            </a:r>
          </a:p>
          <a:p>
            <a:pPr marL="0" indent="0">
              <a:buNone/>
            </a:pPr>
            <a:endParaRPr lang="en-US" dirty="0"/>
          </a:p>
        </p:txBody>
      </p:sp>
      <p:pic>
        <p:nvPicPr>
          <p:cNvPr id="4" name="Google Shape;153;p24">
            <a:extLst>
              <a:ext uri="{FF2B5EF4-FFF2-40B4-BE49-F238E27FC236}">
                <a16:creationId xmlns:a16="http://schemas.microsoft.com/office/drawing/2014/main" id="{327D540E-C750-45D3-8117-DF9968A14E9F}"/>
              </a:ext>
            </a:extLst>
          </p:cNvPr>
          <p:cNvPicPr preferRelativeResize="0"/>
          <p:nvPr/>
        </p:nvPicPr>
        <p:blipFill>
          <a:blip r:embed="rId2">
            <a:alphaModFix/>
          </a:blip>
          <a:stretch>
            <a:fillRect/>
          </a:stretch>
        </p:blipFill>
        <p:spPr>
          <a:xfrm rot="-538764">
            <a:off x="5816975" y="2122751"/>
            <a:ext cx="2295330" cy="1791126"/>
          </a:xfrm>
          <a:prstGeom prst="rect">
            <a:avLst/>
          </a:prstGeom>
          <a:noFill/>
          <a:ln>
            <a:noFill/>
          </a:ln>
        </p:spPr>
      </p:pic>
      <p:pic>
        <p:nvPicPr>
          <p:cNvPr id="5" name="Google Shape;154;p24">
            <a:extLst>
              <a:ext uri="{FF2B5EF4-FFF2-40B4-BE49-F238E27FC236}">
                <a16:creationId xmlns:a16="http://schemas.microsoft.com/office/drawing/2014/main" id="{A41D2937-857F-4B1A-9B5C-3FFC2CE842EC}"/>
              </a:ext>
            </a:extLst>
          </p:cNvPr>
          <p:cNvPicPr preferRelativeResize="0"/>
          <p:nvPr/>
        </p:nvPicPr>
        <p:blipFill>
          <a:blip r:embed="rId3">
            <a:alphaModFix/>
          </a:blip>
          <a:stretch>
            <a:fillRect/>
          </a:stretch>
        </p:blipFill>
        <p:spPr>
          <a:xfrm rot="616969">
            <a:off x="6033630" y="4071553"/>
            <a:ext cx="2117565" cy="1791125"/>
          </a:xfrm>
          <a:prstGeom prst="rect">
            <a:avLst/>
          </a:prstGeom>
          <a:noFill/>
          <a:ln>
            <a:noFill/>
          </a:ln>
        </p:spPr>
      </p:pic>
      <p:sp>
        <p:nvSpPr>
          <p:cNvPr id="6" name="Slide Number Placeholder 5">
            <a:extLst>
              <a:ext uri="{FF2B5EF4-FFF2-40B4-BE49-F238E27FC236}">
                <a16:creationId xmlns:a16="http://schemas.microsoft.com/office/drawing/2014/main" id="{82E0D3D7-6694-52C6-E986-C47A8F1FF4E6}"/>
              </a:ext>
            </a:extLst>
          </p:cNvPr>
          <p:cNvSpPr>
            <a:spLocks noGrp="1"/>
          </p:cNvSpPr>
          <p:nvPr>
            <p:ph type="sldNum" sz="quarter" idx="12"/>
          </p:nvPr>
        </p:nvSpPr>
        <p:spPr/>
        <p:txBody>
          <a:bodyPr/>
          <a:lstStyle/>
          <a:p>
            <a:fld id="{92367B23-D481-47B8-9DC9-53041C5CD72C}" type="slidenum">
              <a:rPr lang="en-US" smtClean="0"/>
              <a:t>15</a:t>
            </a:fld>
            <a:endParaRPr lang="en-US"/>
          </a:p>
        </p:txBody>
      </p:sp>
    </p:spTree>
    <p:extLst>
      <p:ext uri="{BB962C8B-B14F-4D97-AF65-F5344CB8AC3E}">
        <p14:creationId xmlns:p14="http://schemas.microsoft.com/office/powerpoint/2010/main" val="3770983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AB6E2-5CD0-4F4D-A376-D670455F374E}"/>
              </a:ext>
            </a:extLst>
          </p:cNvPr>
          <p:cNvSpPr>
            <a:spLocks noGrp="1"/>
          </p:cNvSpPr>
          <p:nvPr>
            <p:ph type="title"/>
          </p:nvPr>
        </p:nvSpPr>
        <p:spPr/>
        <p:txBody>
          <a:bodyPr/>
          <a:lstStyle/>
          <a:p>
            <a:r>
              <a:rPr lang="en-US" b="1" dirty="0"/>
              <a:t>Legacy</a:t>
            </a:r>
          </a:p>
        </p:txBody>
      </p:sp>
      <p:sp>
        <p:nvSpPr>
          <p:cNvPr id="3" name="Content Placeholder 2">
            <a:extLst>
              <a:ext uri="{FF2B5EF4-FFF2-40B4-BE49-F238E27FC236}">
                <a16:creationId xmlns:a16="http://schemas.microsoft.com/office/drawing/2014/main" id="{FE075333-029E-4E1B-9FAD-51FABBE4F8FB}"/>
              </a:ext>
            </a:extLst>
          </p:cNvPr>
          <p:cNvSpPr>
            <a:spLocks noGrp="1"/>
          </p:cNvSpPr>
          <p:nvPr>
            <p:ph idx="1"/>
          </p:nvPr>
        </p:nvSpPr>
        <p:spPr>
          <a:xfrm>
            <a:off x="755374" y="4168478"/>
            <a:ext cx="7642109" cy="2053418"/>
          </a:xfrm>
        </p:spPr>
        <p:txBody>
          <a:bodyPr>
            <a:normAutofit fontScale="92500" lnSpcReduction="20000"/>
          </a:bodyPr>
          <a:lstStyle/>
          <a:p>
            <a:pPr marL="444500" indent="-342900">
              <a:spcBef>
                <a:spcPts val="0"/>
              </a:spcBef>
              <a:spcAft>
                <a:spcPts val="0"/>
              </a:spcAft>
              <a:buSzPts val="2000"/>
            </a:pPr>
            <a:r>
              <a:rPr lang="en-US" dirty="0"/>
              <a:t>Memorial in Korea</a:t>
            </a:r>
          </a:p>
          <a:p>
            <a:pPr marL="444500" indent="-342900">
              <a:spcBef>
                <a:spcPts val="0"/>
              </a:spcBef>
              <a:spcAft>
                <a:spcPts val="0"/>
              </a:spcAft>
              <a:buSzPts val="2000"/>
            </a:pPr>
            <a:r>
              <a:rPr lang="en-US" dirty="0" err="1"/>
              <a:t>Dosan</a:t>
            </a:r>
            <a:r>
              <a:rPr lang="en-US" dirty="0"/>
              <a:t> </a:t>
            </a:r>
            <a:r>
              <a:rPr lang="en-US" dirty="0" err="1"/>
              <a:t>Ahn</a:t>
            </a:r>
            <a:r>
              <a:rPr lang="en-US" dirty="0"/>
              <a:t> Chang Ho Memorial Interchange: freeway interchange at Harbor and Santa Monica freeways at the southern edge of downtown Los Angeles</a:t>
            </a:r>
          </a:p>
          <a:p>
            <a:pPr marL="444500" indent="-342900">
              <a:spcBef>
                <a:spcPts val="0"/>
              </a:spcBef>
              <a:spcAft>
                <a:spcPts val="0"/>
              </a:spcAft>
              <a:buSzPts val="2000"/>
            </a:pPr>
            <a:r>
              <a:rPr lang="en-US" dirty="0"/>
              <a:t>Memorial in Riverside</a:t>
            </a:r>
          </a:p>
          <a:p>
            <a:pPr marL="444500" indent="-342900">
              <a:spcBef>
                <a:spcPts val="0"/>
              </a:spcBef>
              <a:spcAft>
                <a:spcPts val="0"/>
              </a:spcAft>
              <a:buSzPts val="2000"/>
            </a:pPr>
            <a:r>
              <a:rPr lang="en-US" dirty="0"/>
              <a:t>U.S. Post Office, </a:t>
            </a:r>
            <a:r>
              <a:rPr lang="en-US" dirty="0" err="1"/>
              <a:t>Dosan</a:t>
            </a:r>
            <a:r>
              <a:rPr lang="en-US" dirty="0"/>
              <a:t> </a:t>
            </a:r>
            <a:r>
              <a:rPr lang="en-US" dirty="0" err="1"/>
              <a:t>Ahn</a:t>
            </a:r>
            <a:r>
              <a:rPr lang="en-US" dirty="0"/>
              <a:t> Chang Ho Station, in Los Angeles</a:t>
            </a:r>
          </a:p>
          <a:p>
            <a:pPr marL="444500" indent="-342900">
              <a:spcBef>
                <a:spcPts val="0"/>
              </a:spcBef>
              <a:spcAft>
                <a:spcPts val="0"/>
              </a:spcAft>
              <a:buSzPts val="2000"/>
            </a:pPr>
            <a:r>
              <a:rPr lang="en-US" dirty="0" err="1"/>
              <a:t>Ahn</a:t>
            </a:r>
            <a:r>
              <a:rPr lang="en-US" dirty="0"/>
              <a:t> House at USC</a:t>
            </a:r>
          </a:p>
          <a:p>
            <a:endParaRPr lang="en-US" dirty="0"/>
          </a:p>
        </p:txBody>
      </p:sp>
      <p:pic>
        <p:nvPicPr>
          <p:cNvPr id="4" name="Google Shape;162;p25">
            <a:extLst>
              <a:ext uri="{FF2B5EF4-FFF2-40B4-BE49-F238E27FC236}">
                <a16:creationId xmlns:a16="http://schemas.microsoft.com/office/drawing/2014/main" id="{E9351FDB-5E52-4900-AFA1-CEAEC0BAA228}"/>
              </a:ext>
            </a:extLst>
          </p:cNvPr>
          <p:cNvPicPr preferRelativeResize="0"/>
          <p:nvPr/>
        </p:nvPicPr>
        <p:blipFill>
          <a:blip r:embed="rId2">
            <a:alphaModFix/>
          </a:blip>
          <a:stretch>
            <a:fillRect/>
          </a:stretch>
        </p:blipFill>
        <p:spPr>
          <a:xfrm rot="-699201">
            <a:off x="1758533" y="2435406"/>
            <a:ext cx="2278851" cy="1353600"/>
          </a:xfrm>
          <a:prstGeom prst="rect">
            <a:avLst/>
          </a:prstGeom>
          <a:noFill/>
          <a:ln>
            <a:noFill/>
          </a:ln>
        </p:spPr>
      </p:pic>
      <p:pic>
        <p:nvPicPr>
          <p:cNvPr id="5" name="Google Shape;163;p25">
            <a:extLst>
              <a:ext uri="{FF2B5EF4-FFF2-40B4-BE49-F238E27FC236}">
                <a16:creationId xmlns:a16="http://schemas.microsoft.com/office/drawing/2014/main" id="{1187018E-FE21-4794-8232-8F28E44D2CB3}"/>
              </a:ext>
            </a:extLst>
          </p:cNvPr>
          <p:cNvPicPr preferRelativeResize="0"/>
          <p:nvPr/>
        </p:nvPicPr>
        <p:blipFill>
          <a:blip r:embed="rId3">
            <a:alphaModFix/>
          </a:blip>
          <a:stretch>
            <a:fillRect/>
          </a:stretch>
        </p:blipFill>
        <p:spPr>
          <a:xfrm rot="710438">
            <a:off x="5868349" y="872879"/>
            <a:ext cx="2409971" cy="1411406"/>
          </a:xfrm>
          <a:prstGeom prst="rect">
            <a:avLst/>
          </a:prstGeom>
          <a:noFill/>
          <a:ln>
            <a:noFill/>
          </a:ln>
        </p:spPr>
      </p:pic>
      <p:pic>
        <p:nvPicPr>
          <p:cNvPr id="6" name="Google Shape;164;p25">
            <a:extLst>
              <a:ext uri="{FF2B5EF4-FFF2-40B4-BE49-F238E27FC236}">
                <a16:creationId xmlns:a16="http://schemas.microsoft.com/office/drawing/2014/main" id="{759ABDDA-89D7-4814-A1A8-21A9750F75AD}"/>
              </a:ext>
            </a:extLst>
          </p:cNvPr>
          <p:cNvPicPr preferRelativeResize="0"/>
          <p:nvPr/>
        </p:nvPicPr>
        <p:blipFill>
          <a:blip r:embed="rId4">
            <a:alphaModFix/>
          </a:blip>
          <a:stretch>
            <a:fillRect/>
          </a:stretch>
        </p:blipFill>
        <p:spPr>
          <a:xfrm>
            <a:off x="988545" y="1063796"/>
            <a:ext cx="2307250" cy="1452725"/>
          </a:xfrm>
          <a:prstGeom prst="rect">
            <a:avLst/>
          </a:prstGeom>
          <a:noFill/>
          <a:ln>
            <a:noFill/>
          </a:ln>
        </p:spPr>
      </p:pic>
      <p:pic>
        <p:nvPicPr>
          <p:cNvPr id="8" name="Google Shape;166;p25">
            <a:extLst>
              <a:ext uri="{FF2B5EF4-FFF2-40B4-BE49-F238E27FC236}">
                <a16:creationId xmlns:a16="http://schemas.microsoft.com/office/drawing/2014/main" id="{3F8B0782-0F9C-4A42-A427-4E9D1EA57021}"/>
              </a:ext>
            </a:extLst>
          </p:cNvPr>
          <p:cNvPicPr preferRelativeResize="0"/>
          <p:nvPr/>
        </p:nvPicPr>
        <p:blipFill>
          <a:blip r:embed="rId5">
            <a:alphaModFix/>
          </a:blip>
          <a:stretch>
            <a:fillRect/>
          </a:stretch>
        </p:blipFill>
        <p:spPr>
          <a:xfrm rot="21417149">
            <a:off x="4657844" y="2381740"/>
            <a:ext cx="2648303" cy="1529814"/>
          </a:xfrm>
          <a:prstGeom prst="rect">
            <a:avLst/>
          </a:prstGeom>
          <a:noFill/>
          <a:ln>
            <a:noFill/>
          </a:ln>
        </p:spPr>
      </p:pic>
      <p:sp>
        <p:nvSpPr>
          <p:cNvPr id="10" name="TextBox 9">
            <a:extLst>
              <a:ext uri="{FF2B5EF4-FFF2-40B4-BE49-F238E27FC236}">
                <a16:creationId xmlns:a16="http://schemas.microsoft.com/office/drawing/2014/main" id="{97FE54A9-CC49-4A2D-893D-A407B16E9A8B}"/>
              </a:ext>
            </a:extLst>
          </p:cNvPr>
          <p:cNvSpPr txBox="1"/>
          <p:nvPr/>
        </p:nvSpPr>
        <p:spPr>
          <a:xfrm rot="21413850">
            <a:off x="5187054" y="3502482"/>
            <a:ext cx="1878495" cy="338554"/>
          </a:xfrm>
          <a:prstGeom prst="rect">
            <a:avLst/>
          </a:prstGeom>
          <a:noFill/>
        </p:spPr>
        <p:txBody>
          <a:bodyPr wrap="square" rtlCol="0">
            <a:spAutoFit/>
          </a:bodyPr>
          <a:lstStyle/>
          <a:p>
            <a:r>
              <a:rPr lang="en-US" sz="1600" b="1" dirty="0">
                <a:solidFill>
                  <a:schemeClr val="bg1"/>
                </a:solidFill>
                <a:latin typeface="Bahnschrift" panose="020B0502040204020203" pitchFamily="34" charset="0"/>
                <a:cs typeface="Calibri" panose="020F0502020204030204" pitchFamily="34" charset="0"/>
              </a:rPr>
              <a:t>USC </a:t>
            </a:r>
            <a:r>
              <a:rPr lang="en-US" sz="1600" b="1" dirty="0" err="1">
                <a:solidFill>
                  <a:schemeClr val="bg1"/>
                </a:solidFill>
                <a:latin typeface="Bahnschrift" panose="020B0502040204020203" pitchFamily="34" charset="0"/>
                <a:cs typeface="Calibri" panose="020F0502020204030204" pitchFamily="34" charset="0"/>
              </a:rPr>
              <a:t>Ahn</a:t>
            </a:r>
            <a:r>
              <a:rPr lang="en-US" sz="1600" b="1" dirty="0">
                <a:solidFill>
                  <a:schemeClr val="bg1"/>
                </a:solidFill>
                <a:latin typeface="Bahnschrift" panose="020B0502040204020203" pitchFamily="34" charset="0"/>
                <a:cs typeface="Calibri" panose="020F0502020204030204" pitchFamily="34" charset="0"/>
              </a:rPr>
              <a:t> House</a:t>
            </a:r>
          </a:p>
        </p:txBody>
      </p:sp>
      <p:sp>
        <p:nvSpPr>
          <p:cNvPr id="7" name="Slide Number Placeholder 6">
            <a:extLst>
              <a:ext uri="{FF2B5EF4-FFF2-40B4-BE49-F238E27FC236}">
                <a16:creationId xmlns:a16="http://schemas.microsoft.com/office/drawing/2014/main" id="{830ED7A2-59C8-A291-5290-D123D9325BC6}"/>
              </a:ext>
            </a:extLst>
          </p:cNvPr>
          <p:cNvSpPr>
            <a:spLocks noGrp="1"/>
          </p:cNvSpPr>
          <p:nvPr>
            <p:ph type="sldNum" sz="quarter" idx="12"/>
          </p:nvPr>
        </p:nvSpPr>
        <p:spPr/>
        <p:txBody>
          <a:bodyPr/>
          <a:lstStyle/>
          <a:p>
            <a:fld id="{92367B23-D481-47B8-9DC9-53041C5CD72C}" type="slidenum">
              <a:rPr lang="en-US" smtClean="0"/>
              <a:t>16</a:t>
            </a:fld>
            <a:endParaRPr lang="en-US"/>
          </a:p>
        </p:txBody>
      </p:sp>
    </p:spTree>
    <p:extLst>
      <p:ext uri="{BB962C8B-B14F-4D97-AF65-F5344CB8AC3E}">
        <p14:creationId xmlns:p14="http://schemas.microsoft.com/office/powerpoint/2010/main" val="1292190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AAF17-A8EE-4CFC-A353-00F9ABAB81EC}"/>
              </a:ext>
            </a:extLst>
          </p:cNvPr>
          <p:cNvSpPr>
            <a:spLocks noGrp="1"/>
          </p:cNvSpPr>
          <p:nvPr>
            <p:ph type="title"/>
          </p:nvPr>
        </p:nvSpPr>
        <p:spPr/>
        <p:txBody>
          <a:bodyPr/>
          <a:lstStyle/>
          <a:p>
            <a:r>
              <a:rPr lang="en-US" b="1"/>
              <a:t>Quick-Write</a:t>
            </a:r>
            <a:endParaRPr lang="en-US" b="1" dirty="0"/>
          </a:p>
        </p:txBody>
      </p:sp>
      <p:sp>
        <p:nvSpPr>
          <p:cNvPr id="3" name="Content Placeholder 2">
            <a:extLst>
              <a:ext uri="{FF2B5EF4-FFF2-40B4-BE49-F238E27FC236}">
                <a16:creationId xmlns:a16="http://schemas.microsoft.com/office/drawing/2014/main" id="{47417DBD-2041-46F7-B41A-CBDFF6DDFF7D}"/>
              </a:ext>
            </a:extLst>
          </p:cNvPr>
          <p:cNvSpPr>
            <a:spLocks noGrp="1"/>
          </p:cNvSpPr>
          <p:nvPr>
            <p:ph idx="1"/>
          </p:nvPr>
        </p:nvSpPr>
        <p:spPr>
          <a:xfrm>
            <a:off x="856648" y="2490135"/>
            <a:ext cx="7536581" cy="3670033"/>
          </a:xfrm>
        </p:spPr>
        <p:txBody>
          <a:bodyPr>
            <a:normAutofit fontScale="92500" lnSpcReduction="20000"/>
          </a:bodyPr>
          <a:lstStyle/>
          <a:p>
            <a:r>
              <a:rPr lang="en-US" dirty="0">
                <a:sym typeface="Zilla Slab"/>
              </a:rPr>
              <a:t>There are many memorials of Dosan Ahn Chang Ho. </a:t>
            </a:r>
            <a:r>
              <a:rPr lang="en-US" dirty="0"/>
              <a:t>Write for 5 minutes about </a:t>
            </a:r>
            <a:r>
              <a:rPr lang="en-US" dirty="0">
                <a:sym typeface="Zilla Slab"/>
              </a:rPr>
              <a:t>why he is so revered in the United States and Korea. </a:t>
            </a:r>
            <a:r>
              <a:rPr lang="en-US" dirty="0"/>
              <a:t>Use these questions to guide your response:</a:t>
            </a:r>
          </a:p>
          <a:p>
            <a:pPr lvl="1"/>
            <a:r>
              <a:rPr lang="en-US" dirty="0"/>
              <a:t>Who was Dosan Ahn Chang Ho?</a:t>
            </a:r>
          </a:p>
          <a:p>
            <a:pPr lvl="1"/>
            <a:r>
              <a:rPr lang="en-US" dirty="0"/>
              <a:t>What contributions did he make to California and the United States?</a:t>
            </a:r>
          </a:p>
          <a:p>
            <a:pPr lvl="1"/>
            <a:r>
              <a:rPr lang="en-US" dirty="0"/>
              <a:t>What contributions did he make to the Korean American community?</a:t>
            </a:r>
          </a:p>
          <a:p>
            <a:pPr lvl="1"/>
            <a:r>
              <a:rPr lang="en-US" dirty="0"/>
              <a:t>What contributions did he make to Korea?</a:t>
            </a:r>
          </a:p>
          <a:p>
            <a:r>
              <a:rPr lang="en-US" dirty="0"/>
              <a:t>Be prepared to submit your Quick-Writes and to share your ideas with the class.</a:t>
            </a:r>
          </a:p>
          <a:p>
            <a:endParaRPr lang="en-US" b="1" dirty="0">
              <a:solidFill>
                <a:srgbClr val="38761D"/>
              </a:solidFill>
              <a:latin typeface="Zilla Slab"/>
              <a:ea typeface="Zilla Slab"/>
              <a:cs typeface="Zilla Slab"/>
              <a:sym typeface="Zilla Slab"/>
            </a:endParaRPr>
          </a:p>
          <a:p>
            <a:endParaRPr lang="en-US" dirty="0"/>
          </a:p>
        </p:txBody>
      </p:sp>
      <p:sp>
        <p:nvSpPr>
          <p:cNvPr id="4" name="Slide Number Placeholder 3">
            <a:extLst>
              <a:ext uri="{FF2B5EF4-FFF2-40B4-BE49-F238E27FC236}">
                <a16:creationId xmlns:a16="http://schemas.microsoft.com/office/drawing/2014/main" id="{EF33BB31-53A9-6FCA-3EF7-7C8E9B1DDB2A}"/>
              </a:ext>
            </a:extLst>
          </p:cNvPr>
          <p:cNvSpPr>
            <a:spLocks noGrp="1"/>
          </p:cNvSpPr>
          <p:nvPr>
            <p:ph type="sldNum" sz="quarter" idx="12"/>
          </p:nvPr>
        </p:nvSpPr>
        <p:spPr/>
        <p:txBody>
          <a:bodyPr/>
          <a:lstStyle/>
          <a:p>
            <a:fld id="{92367B23-D481-47B8-9DC9-53041C5CD72C}" type="slidenum">
              <a:rPr lang="en-US" smtClean="0"/>
              <a:t>17</a:t>
            </a:fld>
            <a:endParaRPr lang="en-US"/>
          </a:p>
        </p:txBody>
      </p:sp>
    </p:spTree>
    <p:extLst>
      <p:ext uri="{BB962C8B-B14F-4D97-AF65-F5344CB8AC3E}">
        <p14:creationId xmlns:p14="http://schemas.microsoft.com/office/powerpoint/2010/main" val="3105813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0D574-6201-4BAC-9935-92DCD24F91D3}"/>
              </a:ext>
            </a:extLst>
          </p:cNvPr>
          <p:cNvSpPr>
            <a:spLocks noGrp="1"/>
          </p:cNvSpPr>
          <p:nvPr>
            <p:ph type="title"/>
          </p:nvPr>
        </p:nvSpPr>
        <p:spPr/>
        <p:txBody>
          <a:bodyPr>
            <a:normAutofit/>
          </a:bodyPr>
          <a:lstStyle/>
          <a:p>
            <a:r>
              <a:rPr lang="en-US" sz="4000" b="1" dirty="0">
                <a:solidFill>
                  <a:srgbClr val="0070C0"/>
                </a:solidFill>
                <a:latin typeface="Calibri" panose="020F0502020204030204" pitchFamily="34" charset="0"/>
                <a:cs typeface="Calibri" panose="020F0502020204030204" pitchFamily="34" charset="0"/>
              </a:rPr>
              <a:t>Activity 2.2</a:t>
            </a:r>
            <a:br>
              <a:rPr lang="en-US" sz="4000" b="1" dirty="0">
                <a:solidFill>
                  <a:srgbClr val="0070C0"/>
                </a:solidFill>
                <a:latin typeface="Calibri" panose="020F0502020204030204" pitchFamily="34" charset="0"/>
                <a:cs typeface="Calibri" panose="020F0502020204030204" pitchFamily="34" charset="0"/>
              </a:rPr>
            </a:br>
            <a:endParaRPr lang="en-US" b="1"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8A1EA3BD-7DB5-4FC0-A8DA-981426FA85EA}"/>
              </a:ext>
            </a:extLst>
          </p:cNvPr>
          <p:cNvSpPr>
            <a:spLocks noGrp="1"/>
          </p:cNvSpPr>
          <p:nvPr>
            <p:ph type="body" idx="1"/>
          </p:nvPr>
        </p:nvSpPr>
        <p:spPr>
          <a:xfrm>
            <a:off x="1196340" y="3741789"/>
            <a:ext cx="6774180" cy="1512202"/>
          </a:xfrm>
        </p:spPr>
        <p:txBody>
          <a:bodyPr>
            <a:normAutofit/>
          </a:bodyPr>
          <a:lstStyle/>
          <a:p>
            <a:r>
              <a:rPr lang="en-US" sz="3200" b="1" dirty="0">
                <a:solidFill>
                  <a:srgbClr val="0070C0"/>
                </a:solidFill>
                <a:latin typeface="Calibri" panose="020F0502020204030204" pitchFamily="34" charset="0"/>
                <a:cs typeface="Calibri" panose="020F0502020204030204" pitchFamily="34" charset="0"/>
              </a:rPr>
              <a:t>Civic Engagement/Service Learning Project</a:t>
            </a:r>
            <a:endParaRPr lang="en-US" sz="3000" b="1" dirty="0">
              <a:solidFill>
                <a:srgbClr val="0070C0"/>
              </a:solidFill>
            </a:endParaRPr>
          </a:p>
        </p:txBody>
      </p:sp>
      <p:sp>
        <p:nvSpPr>
          <p:cNvPr id="4" name="Slide Number Placeholder 3">
            <a:extLst>
              <a:ext uri="{FF2B5EF4-FFF2-40B4-BE49-F238E27FC236}">
                <a16:creationId xmlns:a16="http://schemas.microsoft.com/office/drawing/2014/main" id="{3ACDE4E1-27E9-479D-D253-3EA738F1F12C}"/>
              </a:ext>
            </a:extLst>
          </p:cNvPr>
          <p:cNvSpPr>
            <a:spLocks noGrp="1"/>
          </p:cNvSpPr>
          <p:nvPr>
            <p:ph type="sldNum" sz="quarter" idx="12"/>
          </p:nvPr>
        </p:nvSpPr>
        <p:spPr/>
        <p:txBody>
          <a:bodyPr/>
          <a:lstStyle/>
          <a:p>
            <a:fld id="{92367B23-D481-47B8-9DC9-53041C5CD72C}" type="slidenum">
              <a:rPr lang="en-US" smtClean="0"/>
              <a:t>18</a:t>
            </a:fld>
            <a:endParaRPr lang="en-US"/>
          </a:p>
        </p:txBody>
      </p:sp>
    </p:spTree>
    <p:extLst>
      <p:ext uri="{BB962C8B-B14F-4D97-AF65-F5344CB8AC3E}">
        <p14:creationId xmlns:p14="http://schemas.microsoft.com/office/powerpoint/2010/main" val="1397286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35D87A-4170-48FC-9FED-0B263BAD0C80}"/>
              </a:ext>
            </a:extLst>
          </p:cNvPr>
          <p:cNvSpPr>
            <a:spLocks noGrp="1"/>
          </p:cNvSpPr>
          <p:nvPr>
            <p:ph type="title"/>
          </p:nvPr>
        </p:nvSpPr>
        <p:spPr>
          <a:xfrm>
            <a:off x="5049949" y="1034678"/>
            <a:ext cx="3443080" cy="2061047"/>
          </a:xfrm>
        </p:spPr>
        <p:txBody>
          <a:bodyPr>
            <a:normAutofit/>
          </a:bodyPr>
          <a:lstStyle/>
          <a:p>
            <a:r>
              <a:rPr lang="en-US" b="1" dirty="0">
                <a:solidFill>
                  <a:srgbClr val="0070C0"/>
                </a:solidFill>
                <a:latin typeface="Calibri" panose="020F0502020204030204" pitchFamily="34" charset="0"/>
                <a:cs typeface="Calibri" panose="020F0502020204030204" pitchFamily="34" charset="0"/>
              </a:rPr>
              <a:t>What are some needs of your community?</a:t>
            </a:r>
          </a:p>
        </p:txBody>
      </p:sp>
      <p:sp>
        <p:nvSpPr>
          <p:cNvPr id="5" name="Speech Bubble: Oval 4">
            <a:extLst>
              <a:ext uri="{FF2B5EF4-FFF2-40B4-BE49-F238E27FC236}">
                <a16:creationId xmlns:a16="http://schemas.microsoft.com/office/drawing/2014/main" id="{F3ACF9A4-1E1E-4F10-BF67-B1306FD5832A}"/>
              </a:ext>
            </a:extLst>
          </p:cNvPr>
          <p:cNvSpPr/>
          <p:nvPr/>
        </p:nvSpPr>
        <p:spPr>
          <a:xfrm>
            <a:off x="1878944" y="703692"/>
            <a:ext cx="1396198" cy="528661"/>
          </a:xfrm>
          <a:prstGeom prst="wedgeEllipseCallout">
            <a:avLst>
              <a:gd name="adj1" fmla="val -13247"/>
              <a:gd name="adj2" fmla="val 9252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Black" panose="020B0A04020102020204" pitchFamily="34" charset="0"/>
              </a:rPr>
              <a:t>YOUTH</a:t>
            </a:r>
          </a:p>
        </p:txBody>
      </p:sp>
      <p:sp>
        <p:nvSpPr>
          <p:cNvPr id="8" name="Speech Bubble: Oval 7">
            <a:extLst>
              <a:ext uri="{FF2B5EF4-FFF2-40B4-BE49-F238E27FC236}">
                <a16:creationId xmlns:a16="http://schemas.microsoft.com/office/drawing/2014/main" id="{6C9E9C9B-4400-4359-9206-AB37DBC0D6D8}"/>
              </a:ext>
            </a:extLst>
          </p:cNvPr>
          <p:cNvSpPr/>
          <p:nvPr/>
        </p:nvSpPr>
        <p:spPr>
          <a:xfrm>
            <a:off x="2814770" y="998663"/>
            <a:ext cx="1643239" cy="695265"/>
          </a:xfrm>
          <a:prstGeom prst="wedgeEllipseCallout">
            <a:avLst>
              <a:gd name="adj1" fmla="val -53936"/>
              <a:gd name="adj2" fmla="val 51064"/>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Calibri" panose="020F0502020204030204" pitchFamily="34" charset="0"/>
                <a:cs typeface="Calibri" panose="020F0502020204030204" pitchFamily="34" charset="0"/>
              </a:rPr>
              <a:t>TRAINING</a:t>
            </a:r>
          </a:p>
        </p:txBody>
      </p:sp>
      <p:sp>
        <p:nvSpPr>
          <p:cNvPr id="10" name="Speech Bubble: Oval 9">
            <a:extLst>
              <a:ext uri="{FF2B5EF4-FFF2-40B4-BE49-F238E27FC236}">
                <a16:creationId xmlns:a16="http://schemas.microsoft.com/office/drawing/2014/main" id="{F36A9F51-B393-4110-A55D-563C79D07BAD}"/>
              </a:ext>
            </a:extLst>
          </p:cNvPr>
          <p:cNvSpPr/>
          <p:nvPr/>
        </p:nvSpPr>
        <p:spPr>
          <a:xfrm>
            <a:off x="734403" y="1034677"/>
            <a:ext cx="1289523" cy="485087"/>
          </a:xfrm>
          <a:prstGeom prst="wedgeEllipseCallout">
            <a:avLst>
              <a:gd name="adj1" fmla="val 47443"/>
              <a:gd name="adj2" fmla="val 7822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Narrow" panose="020B0606020202030204" pitchFamily="34" charset="0"/>
              </a:rPr>
              <a:t>JOBS</a:t>
            </a:r>
          </a:p>
        </p:txBody>
      </p:sp>
      <p:sp>
        <p:nvSpPr>
          <p:cNvPr id="11" name="Speech Bubble: Oval 10">
            <a:extLst>
              <a:ext uri="{FF2B5EF4-FFF2-40B4-BE49-F238E27FC236}">
                <a16:creationId xmlns:a16="http://schemas.microsoft.com/office/drawing/2014/main" id="{645147D0-40B4-4916-B996-A307596213DB}"/>
              </a:ext>
            </a:extLst>
          </p:cNvPr>
          <p:cNvSpPr/>
          <p:nvPr/>
        </p:nvSpPr>
        <p:spPr>
          <a:xfrm>
            <a:off x="2935356" y="2284312"/>
            <a:ext cx="1522654" cy="695264"/>
          </a:xfrm>
          <a:prstGeom prst="wedgeEllipseCallout">
            <a:avLst>
              <a:gd name="adj1" fmla="val -45449"/>
              <a:gd name="adj2" fmla="val -5615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Black" panose="020B0A04020102020204" pitchFamily="34" charset="0"/>
              </a:rPr>
              <a:t>Medical</a:t>
            </a:r>
          </a:p>
        </p:txBody>
      </p:sp>
      <p:sp>
        <p:nvSpPr>
          <p:cNvPr id="12" name="Speech Bubble: Oval 11">
            <a:extLst>
              <a:ext uri="{FF2B5EF4-FFF2-40B4-BE49-F238E27FC236}">
                <a16:creationId xmlns:a16="http://schemas.microsoft.com/office/drawing/2014/main" id="{0EB6C443-655E-4274-8E13-11BAB22D03E5}"/>
              </a:ext>
            </a:extLst>
          </p:cNvPr>
          <p:cNvSpPr/>
          <p:nvPr/>
        </p:nvSpPr>
        <p:spPr>
          <a:xfrm>
            <a:off x="482421" y="1652293"/>
            <a:ext cx="1485023" cy="695264"/>
          </a:xfrm>
          <a:prstGeom prst="wedgeEllipseCallout">
            <a:avLst>
              <a:gd name="adj1" fmla="val 60361"/>
              <a:gd name="adj2" fmla="val 4820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Berlin Sans FB" panose="020E0602020502020306" pitchFamily="34" charset="0"/>
              </a:rPr>
              <a:t>MENTORS</a:t>
            </a:r>
          </a:p>
        </p:txBody>
      </p:sp>
      <p:sp>
        <p:nvSpPr>
          <p:cNvPr id="13" name="Speech Bubble: Oval 12">
            <a:extLst>
              <a:ext uri="{FF2B5EF4-FFF2-40B4-BE49-F238E27FC236}">
                <a16:creationId xmlns:a16="http://schemas.microsoft.com/office/drawing/2014/main" id="{C373B956-000F-4DA6-8039-BA63FD83277D}"/>
              </a:ext>
            </a:extLst>
          </p:cNvPr>
          <p:cNvSpPr/>
          <p:nvPr/>
        </p:nvSpPr>
        <p:spPr>
          <a:xfrm>
            <a:off x="482421" y="2432747"/>
            <a:ext cx="1756565" cy="757660"/>
          </a:xfrm>
          <a:prstGeom prst="wedgeEllipseCallout">
            <a:avLst>
              <a:gd name="adj1" fmla="val 53571"/>
              <a:gd name="adj2" fmla="val -6264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Arial Black" panose="020B0A04020102020204" pitchFamily="34" charset="0"/>
              </a:rPr>
              <a:t>FINANCIAL  ASSISTANCE</a:t>
            </a:r>
          </a:p>
        </p:txBody>
      </p:sp>
      <p:sp>
        <p:nvSpPr>
          <p:cNvPr id="14" name="Speech Bubble: Oval 13">
            <a:extLst>
              <a:ext uri="{FF2B5EF4-FFF2-40B4-BE49-F238E27FC236}">
                <a16:creationId xmlns:a16="http://schemas.microsoft.com/office/drawing/2014/main" id="{C801F5D7-C32A-437F-9B82-67A2FE6A05A4}"/>
              </a:ext>
            </a:extLst>
          </p:cNvPr>
          <p:cNvSpPr/>
          <p:nvPr/>
        </p:nvSpPr>
        <p:spPr>
          <a:xfrm>
            <a:off x="3507673" y="1616772"/>
            <a:ext cx="1756565" cy="695264"/>
          </a:xfrm>
          <a:prstGeom prst="wedgeEllipseCallout">
            <a:avLst>
              <a:gd name="adj1" fmla="val -76398"/>
              <a:gd name="adj2" fmla="val -14519"/>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Black" panose="020B0A04020102020204" pitchFamily="34" charset="0"/>
              </a:rPr>
              <a:t>HOUSING</a:t>
            </a:r>
          </a:p>
        </p:txBody>
      </p:sp>
      <p:sp>
        <p:nvSpPr>
          <p:cNvPr id="15" name="Speech Bubble: Oval 14">
            <a:extLst>
              <a:ext uri="{FF2B5EF4-FFF2-40B4-BE49-F238E27FC236}">
                <a16:creationId xmlns:a16="http://schemas.microsoft.com/office/drawing/2014/main" id="{7809A939-6794-42AC-8A0F-900FDA5169E9}"/>
              </a:ext>
            </a:extLst>
          </p:cNvPr>
          <p:cNvSpPr/>
          <p:nvPr/>
        </p:nvSpPr>
        <p:spPr>
          <a:xfrm>
            <a:off x="1878944" y="2927329"/>
            <a:ext cx="2243523" cy="573367"/>
          </a:xfrm>
          <a:prstGeom prst="wedgeEllipseCallout">
            <a:avLst>
              <a:gd name="adj1" fmla="val -20696"/>
              <a:gd name="adj2" fmla="val -135338"/>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Georgia" panose="02040502050405020303" pitchFamily="18" charset="0"/>
              </a:rPr>
              <a:t>Transportation</a:t>
            </a:r>
          </a:p>
        </p:txBody>
      </p:sp>
      <p:pic>
        <p:nvPicPr>
          <p:cNvPr id="3" name="Graphic 2" descr="Universal Access">
            <a:extLst>
              <a:ext uri="{FF2B5EF4-FFF2-40B4-BE49-F238E27FC236}">
                <a16:creationId xmlns:a16="http://schemas.microsoft.com/office/drawing/2014/main" id="{550DA028-E63F-46C8-9E84-EDE0425175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62248" y="1294076"/>
            <a:ext cx="1396197" cy="1396197"/>
          </a:xfrm>
          <a:prstGeom prst="rect">
            <a:avLst/>
          </a:prstGeom>
        </p:spPr>
      </p:pic>
      <p:graphicFrame>
        <p:nvGraphicFramePr>
          <p:cNvPr id="6" name="Table 5">
            <a:extLst>
              <a:ext uri="{FF2B5EF4-FFF2-40B4-BE49-F238E27FC236}">
                <a16:creationId xmlns:a16="http://schemas.microsoft.com/office/drawing/2014/main" id="{F6F8CEDA-FCC0-45F9-934E-CFF216018555}"/>
              </a:ext>
            </a:extLst>
          </p:cNvPr>
          <p:cNvGraphicFramePr>
            <a:graphicFrameLocks noGrp="1"/>
          </p:cNvGraphicFramePr>
          <p:nvPr>
            <p:extLst>
              <p:ext uri="{D42A27DB-BD31-4B8C-83A1-F6EECF244321}">
                <p14:modId xmlns:p14="http://schemas.microsoft.com/office/powerpoint/2010/main" val="453983252"/>
              </p:ext>
            </p:extLst>
          </p:nvPr>
        </p:nvGraphicFramePr>
        <p:xfrm>
          <a:off x="758006" y="3662954"/>
          <a:ext cx="7610744" cy="2340258"/>
        </p:xfrm>
        <a:graphic>
          <a:graphicData uri="http://schemas.openxmlformats.org/drawingml/2006/table">
            <a:tbl>
              <a:tblPr firstRow="1" bandRow="1">
                <a:tableStyleId>{F5AB1C69-6EDB-4FF4-983F-18BD219EF322}</a:tableStyleId>
              </a:tblPr>
              <a:tblGrid>
                <a:gridCol w="1902686">
                  <a:extLst>
                    <a:ext uri="{9D8B030D-6E8A-4147-A177-3AD203B41FA5}">
                      <a16:colId xmlns:a16="http://schemas.microsoft.com/office/drawing/2014/main" val="824099886"/>
                    </a:ext>
                  </a:extLst>
                </a:gridCol>
                <a:gridCol w="1902686">
                  <a:extLst>
                    <a:ext uri="{9D8B030D-6E8A-4147-A177-3AD203B41FA5}">
                      <a16:colId xmlns:a16="http://schemas.microsoft.com/office/drawing/2014/main" val="1436579054"/>
                    </a:ext>
                  </a:extLst>
                </a:gridCol>
                <a:gridCol w="1902686">
                  <a:extLst>
                    <a:ext uri="{9D8B030D-6E8A-4147-A177-3AD203B41FA5}">
                      <a16:colId xmlns:a16="http://schemas.microsoft.com/office/drawing/2014/main" val="38426230"/>
                    </a:ext>
                  </a:extLst>
                </a:gridCol>
                <a:gridCol w="1902686">
                  <a:extLst>
                    <a:ext uri="{9D8B030D-6E8A-4147-A177-3AD203B41FA5}">
                      <a16:colId xmlns:a16="http://schemas.microsoft.com/office/drawing/2014/main" val="3722054581"/>
                    </a:ext>
                  </a:extLst>
                </a:gridCol>
              </a:tblGrid>
              <a:tr h="422029">
                <a:tc gridSpan="4">
                  <a:txBody>
                    <a:bodyPr/>
                    <a:lstStyle/>
                    <a:p>
                      <a:pPr algn="ctr"/>
                      <a:r>
                        <a:rPr lang="en-US" sz="2400" b="1" dirty="0">
                          <a:latin typeface="Calibri" panose="020F0502020204030204" pitchFamily="34" charset="0"/>
                          <a:cs typeface="Calibri" panose="020F0502020204030204" pitchFamily="34" charset="0"/>
                        </a:rPr>
                        <a:t>FOUR TYPES OF COMMUNITY NEEDS</a:t>
                      </a:r>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75993236"/>
                  </a:ext>
                </a:extLst>
              </a:tr>
              <a:tr h="694338">
                <a:tc>
                  <a:txBody>
                    <a:bodyPr/>
                    <a:lstStyle/>
                    <a:p>
                      <a:pPr algn="ctr"/>
                      <a:r>
                        <a:rPr lang="en-US" b="1" dirty="0">
                          <a:latin typeface="Calibri" panose="020F0502020204030204" pitchFamily="34" charset="0"/>
                          <a:cs typeface="Calibri" panose="020F0502020204030204" pitchFamily="34" charset="0"/>
                        </a:rPr>
                        <a:t>PERCEIVED NEEDS</a:t>
                      </a:r>
                    </a:p>
                  </a:txBody>
                  <a:tcPr/>
                </a:tc>
                <a:tc>
                  <a:txBody>
                    <a:bodyPr/>
                    <a:lstStyle/>
                    <a:p>
                      <a:pPr algn="ctr"/>
                      <a:r>
                        <a:rPr lang="en-US" b="1" dirty="0">
                          <a:latin typeface="Calibri" panose="020F0502020204030204" pitchFamily="34" charset="0"/>
                          <a:cs typeface="Calibri" panose="020F0502020204030204" pitchFamily="34" charset="0"/>
                        </a:rPr>
                        <a:t>EXPRESSED NEEDS</a:t>
                      </a:r>
                    </a:p>
                  </a:txBody>
                  <a:tcPr/>
                </a:tc>
                <a:tc>
                  <a:txBody>
                    <a:bodyPr/>
                    <a:lstStyle/>
                    <a:p>
                      <a:pPr algn="ctr"/>
                      <a:r>
                        <a:rPr lang="en-US" b="1" dirty="0">
                          <a:latin typeface="Calibri" panose="020F0502020204030204" pitchFamily="34" charset="0"/>
                          <a:cs typeface="Calibri" panose="020F0502020204030204" pitchFamily="34" charset="0"/>
                        </a:rPr>
                        <a:t>ABSOLUTE </a:t>
                      </a:r>
                    </a:p>
                    <a:p>
                      <a:pPr algn="ctr"/>
                      <a:r>
                        <a:rPr lang="en-US" b="1" dirty="0">
                          <a:latin typeface="Calibri" panose="020F0502020204030204" pitchFamily="34" charset="0"/>
                          <a:cs typeface="Calibri" panose="020F0502020204030204" pitchFamily="34" charset="0"/>
                        </a:rPr>
                        <a:t>NEEDS</a:t>
                      </a:r>
                    </a:p>
                  </a:txBody>
                  <a:tcPr/>
                </a:tc>
                <a:tc>
                  <a:txBody>
                    <a:bodyPr/>
                    <a:lstStyle/>
                    <a:p>
                      <a:pPr algn="ctr"/>
                      <a:r>
                        <a:rPr lang="en-US" b="1" dirty="0">
                          <a:latin typeface="Calibri" panose="020F0502020204030204" pitchFamily="34" charset="0"/>
                          <a:cs typeface="Calibri" panose="020F0502020204030204" pitchFamily="34" charset="0"/>
                        </a:rPr>
                        <a:t>RELATIVE </a:t>
                      </a:r>
                    </a:p>
                    <a:p>
                      <a:pPr algn="ctr"/>
                      <a:r>
                        <a:rPr lang="en-US" b="1" dirty="0">
                          <a:latin typeface="Calibri" panose="020F0502020204030204" pitchFamily="34" charset="0"/>
                          <a:cs typeface="Calibri" panose="020F0502020204030204" pitchFamily="34" charset="0"/>
                        </a:rPr>
                        <a:t>NEEDS</a:t>
                      </a:r>
                    </a:p>
                  </a:txBody>
                  <a:tcPr/>
                </a:tc>
                <a:extLst>
                  <a:ext uri="{0D108BD9-81ED-4DB2-BD59-A6C34878D82A}">
                    <a16:rowId xmlns:a16="http://schemas.microsoft.com/office/drawing/2014/main" val="2881721251"/>
                  </a:ext>
                </a:extLst>
              </a:tr>
              <a:tr h="681847">
                <a:tc>
                  <a:txBody>
                    <a:bodyPr/>
                    <a:lstStyle/>
                    <a:p>
                      <a:r>
                        <a:rPr lang="en-US" dirty="0">
                          <a:latin typeface="Calibri" panose="020F0502020204030204" pitchFamily="34" charset="0"/>
                          <a:cs typeface="Calibri" panose="020F0502020204030204" pitchFamily="34" charset="0"/>
                        </a:rPr>
                        <a:t>Needs based on what the individuals feel their needs are</a:t>
                      </a:r>
                    </a:p>
                  </a:txBody>
                  <a:tcPr/>
                </a:tc>
                <a:tc>
                  <a:txBody>
                    <a:bodyPr/>
                    <a:lstStyle/>
                    <a:p>
                      <a:r>
                        <a:rPr lang="en-US" dirty="0">
                          <a:latin typeface="Calibri" panose="020F0502020204030204" pitchFamily="34" charset="0"/>
                          <a:cs typeface="Calibri" panose="020F0502020204030204" pitchFamily="34" charset="0"/>
                        </a:rPr>
                        <a:t>Needs defined by the number of individuals who seek help</a:t>
                      </a:r>
                    </a:p>
                  </a:txBody>
                  <a:tcPr/>
                </a:tc>
                <a:tc>
                  <a:txBody>
                    <a:bodyPr/>
                    <a:lstStyle/>
                    <a:p>
                      <a:r>
                        <a:rPr lang="en-US" dirty="0">
                          <a:latin typeface="Calibri" panose="020F0502020204030204" pitchFamily="34" charset="0"/>
                          <a:cs typeface="Calibri" panose="020F0502020204030204" pitchFamily="34" charset="0"/>
                        </a:rPr>
                        <a:t>Needs deemed universal, including water, food, and shelter</a:t>
                      </a:r>
                    </a:p>
                  </a:txBody>
                  <a:tcPr/>
                </a:tc>
                <a:tc>
                  <a:txBody>
                    <a:bodyPr/>
                    <a:lstStyle/>
                    <a:p>
                      <a:r>
                        <a:rPr lang="en-US" dirty="0">
                          <a:latin typeface="Calibri" panose="020F0502020204030204" pitchFamily="34" charset="0"/>
                          <a:cs typeface="Calibri" panose="020F0502020204030204" pitchFamily="34" charset="0"/>
                        </a:rPr>
                        <a:t>Needs rendered necessary based on equity</a:t>
                      </a:r>
                    </a:p>
                  </a:txBody>
                  <a:tcPr/>
                </a:tc>
                <a:extLst>
                  <a:ext uri="{0D108BD9-81ED-4DB2-BD59-A6C34878D82A}">
                    <a16:rowId xmlns:a16="http://schemas.microsoft.com/office/drawing/2014/main" val="3610758879"/>
                  </a:ext>
                </a:extLst>
              </a:tr>
            </a:tbl>
          </a:graphicData>
        </a:graphic>
      </p:graphicFrame>
      <p:sp>
        <p:nvSpPr>
          <p:cNvPr id="2" name="Slide Number Placeholder 1">
            <a:extLst>
              <a:ext uri="{FF2B5EF4-FFF2-40B4-BE49-F238E27FC236}">
                <a16:creationId xmlns:a16="http://schemas.microsoft.com/office/drawing/2014/main" id="{814420A9-5180-5677-B471-7406BBB6C48A}"/>
              </a:ext>
            </a:extLst>
          </p:cNvPr>
          <p:cNvSpPr>
            <a:spLocks noGrp="1"/>
          </p:cNvSpPr>
          <p:nvPr>
            <p:ph type="sldNum" sz="quarter" idx="12"/>
          </p:nvPr>
        </p:nvSpPr>
        <p:spPr/>
        <p:txBody>
          <a:bodyPr/>
          <a:lstStyle/>
          <a:p>
            <a:fld id="{92367B23-D481-47B8-9DC9-53041C5CD72C}" type="slidenum">
              <a:rPr lang="en-US" smtClean="0"/>
              <a:t>19</a:t>
            </a:fld>
            <a:endParaRPr lang="en-US"/>
          </a:p>
        </p:txBody>
      </p:sp>
    </p:spTree>
    <p:extLst>
      <p:ext uri="{BB962C8B-B14F-4D97-AF65-F5344CB8AC3E}">
        <p14:creationId xmlns:p14="http://schemas.microsoft.com/office/powerpoint/2010/main" val="1317539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D988F-7A25-44AC-9312-3BEF3BFAF66A}"/>
              </a:ext>
            </a:extLst>
          </p:cNvPr>
          <p:cNvSpPr>
            <a:spLocks noGrp="1"/>
          </p:cNvSpPr>
          <p:nvPr>
            <p:ph type="title"/>
          </p:nvPr>
        </p:nvSpPr>
        <p:spPr/>
        <p:txBody>
          <a:bodyPr/>
          <a:lstStyle/>
          <a:p>
            <a:r>
              <a:rPr lang="en-US" b="1" dirty="0"/>
              <a:t>Discussion Questions</a:t>
            </a:r>
          </a:p>
        </p:txBody>
      </p:sp>
      <p:sp>
        <p:nvSpPr>
          <p:cNvPr id="3" name="Content Placeholder 2">
            <a:extLst>
              <a:ext uri="{FF2B5EF4-FFF2-40B4-BE49-F238E27FC236}">
                <a16:creationId xmlns:a16="http://schemas.microsoft.com/office/drawing/2014/main" id="{9C24CC3E-599F-4266-9F67-55BA9A1A031D}"/>
              </a:ext>
            </a:extLst>
          </p:cNvPr>
          <p:cNvSpPr>
            <a:spLocks noGrp="1"/>
          </p:cNvSpPr>
          <p:nvPr>
            <p:ph idx="1"/>
          </p:nvPr>
        </p:nvSpPr>
        <p:spPr>
          <a:xfrm>
            <a:off x="882502" y="2490135"/>
            <a:ext cx="7485321" cy="3804339"/>
          </a:xfrm>
        </p:spPr>
        <p:txBody>
          <a:bodyPr>
            <a:normAutofit fontScale="70000" lnSpcReduction="20000"/>
          </a:bodyPr>
          <a:lstStyle/>
          <a:p>
            <a:r>
              <a:rPr lang="en-US" sz="3100" dirty="0">
                <a:solidFill>
                  <a:schemeClr val="tx1"/>
                </a:solidFill>
              </a:rPr>
              <a:t>What were characteristics of the first Koreatown in Riverside, California?</a:t>
            </a:r>
          </a:p>
          <a:p>
            <a:r>
              <a:rPr lang="en-US" sz="3100" dirty="0">
                <a:solidFill>
                  <a:schemeClr val="tx1"/>
                </a:solidFill>
              </a:rPr>
              <a:t>Who was Dosan Ahn Chang Ho?</a:t>
            </a:r>
          </a:p>
          <a:p>
            <a:r>
              <a:rPr lang="en-US" sz="3100" dirty="0">
                <a:solidFill>
                  <a:schemeClr val="tx1"/>
                </a:solidFill>
              </a:rPr>
              <a:t>What was life like for immigrant and women workers in the early California citrus industry?</a:t>
            </a:r>
          </a:p>
          <a:p>
            <a:r>
              <a:rPr lang="en-US" sz="3100" dirty="0">
                <a:solidFill>
                  <a:schemeClr val="tx1"/>
                </a:solidFill>
              </a:rPr>
              <a:t>What contributions did </a:t>
            </a:r>
            <a:r>
              <a:rPr lang="en-US" sz="3100" dirty="0" err="1">
                <a:solidFill>
                  <a:schemeClr val="tx1"/>
                </a:solidFill>
              </a:rPr>
              <a:t>Dosan</a:t>
            </a:r>
            <a:r>
              <a:rPr lang="en-US" sz="3100" dirty="0">
                <a:solidFill>
                  <a:schemeClr val="tx1"/>
                </a:solidFill>
              </a:rPr>
              <a:t> make to California and the United States?</a:t>
            </a:r>
          </a:p>
          <a:p>
            <a:r>
              <a:rPr lang="en-US" sz="3100" dirty="0">
                <a:solidFill>
                  <a:schemeClr val="tx1"/>
                </a:solidFill>
              </a:rPr>
              <a:t>What contributions did he make to the Korean American community?</a:t>
            </a:r>
          </a:p>
          <a:p>
            <a:r>
              <a:rPr lang="en-US" sz="3100" dirty="0">
                <a:solidFill>
                  <a:schemeClr val="tx1"/>
                </a:solidFill>
              </a:rPr>
              <a:t>What contributions did he make to Korea?</a:t>
            </a:r>
          </a:p>
          <a:p>
            <a:endParaRPr lang="en-US" dirty="0"/>
          </a:p>
        </p:txBody>
      </p:sp>
      <p:sp>
        <p:nvSpPr>
          <p:cNvPr id="4" name="Slide Number Placeholder 3">
            <a:extLst>
              <a:ext uri="{FF2B5EF4-FFF2-40B4-BE49-F238E27FC236}">
                <a16:creationId xmlns:a16="http://schemas.microsoft.com/office/drawing/2014/main" id="{11E37323-720B-AEEA-99EB-8BD37DFCBAA1}"/>
              </a:ext>
            </a:extLst>
          </p:cNvPr>
          <p:cNvSpPr>
            <a:spLocks noGrp="1"/>
          </p:cNvSpPr>
          <p:nvPr>
            <p:ph type="sldNum" sz="quarter" idx="12"/>
          </p:nvPr>
        </p:nvSpPr>
        <p:spPr/>
        <p:txBody>
          <a:bodyPr/>
          <a:lstStyle/>
          <a:p>
            <a:fld id="{92367B23-D481-47B8-9DC9-53041C5CD72C}" type="slidenum">
              <a:rPr lang="en-US" smtClean="0"/>
              <a:t>2</a:t>
            </a:fld>
            <a:endParaRPr lang="en-US"/>
          </a:p>
        </p:txBody>
      </p:sp>
    </p:spTree>
    <p:extLst>
      <p:ext uri="{BB962C8B-B14F-4D97-AF65-F5344CB8AC3E}">
        <p14:creationId xmlns:p14="http://schemas.microsoft.com/office/powerpoint/2010/main" val="3942262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88FAA0-F479-4A14-914A-6BA74A86E265}"/>
              </a:ext>
            </a:extLst>
          </p:cNvPr>
          <p:cNvSpPr>
            <a:spLocks noGrp="1"/>
          </p:cNvSpPr>
          <p:nvPr>
            <p:ph type="title"/>
          </p:nvPr>
        </p:nvSpPr>
        <p:spPr/>
        <p:txBody>
          <a:bodyPr/>
          <a:lstStyle/>
          <a:p>
            <a:r>
              <a:rPr lang="en-US" dirty="0"/>
              <a:t>What Is Civic Engagement?</a:t>
            </a:r>
          </a:p>
        </p:txBody>
      </p:sp>
      <p:sp>
        <p:nvSpPr>
          <p:cNvPr id="5" name="Content Placeholder 4">
            <a:extLst>
              <a:ext uri="{FF2B5EF4-FFF2-40B4-BE49-F238E27FC236}">
                <a16:creationId xmlns:a16="http://schemas.microsoft.com/office/drawing/2014/main" id="{9C468A17-6AFB-4E75-B812-03D916D4356C}"/>
              </a:ext>
            </a:extLst>
          </p:cNvPr>
          <p:cNvSpPr>
            <a:spLocks noGrp="1"/>
          </p:cNvSpPr>
          <p:nvPr>
            <p:ph idx="1"/>
          </p:nvPr>
        </p:nvSpPr>
        <p:spPr>
          <a:xfrm>
            <a:off x="665018" y="2415561"/>
            <a:ext cx="3443416" cy="2872584"/>
          </a:xfrm>
        </p:spPr>
        <p:txBody>
          <a:bodyPr>
            <a:normAutofit fontScale="92500" lnSpcReduction="10000"/>
          </a:bodyPr>
          <a:lstStyle/>
          <a:p>
            <a:r>
              <a:rPr lang="en-US" sz="1800" dirty="0"/>
              <a:t>One useful </a:t>
            </a:r>
            <a:r>
              <a:rPr lang="en-US" sz="1800" b="1" i="1" dirty="0"/>
              <a:t>definition</a:t>
            </a:r>
            <a:r>
              <a:rPr lang="en-US" sz="1800" dirty="0"/>
              <a:t> of civic engagement is the following: </a:t>
            </a:r>
            <a:r>
              <a:rPr lang="en-US" sz="1800" b="1" dirty="0"/>
              <a:t>individual and collective actions designed to identify and address issues of public concern</a:t>
            </a:r>
            <a:r>
              <a:rPr lang="en-US" sz="1800" dirty="0"/>
              <a:t>. </a:t>
            </a:r>
          </a:p>
          <a:p>
            <a:r>
              <a:rPr lang="en-US" sz="1800" dirty="0"/>
              <a:t>Civic engagement can take </a:t>
            </a:r>
            <a:r>
              <a:rPr lang="en-US" sz="1800" b="1" dirty="0"/>
              <a:t>many forms</a:t>
            </a:r>
            <a:r>
              <a:rPr lang="en-US" sz="1800" dirty="0"/>
              <a:t>, from individual voluntarism to organizational involvement to electoral participation.</a:t>
            </a:r>
          </a:p>
        </p:txBody>
      </p:sp>
      <p:sp>
        <p:nvSpPr>
          <p:cNvPr id="2" name="TextBox 1">
            <a:extLst>
              <a:ext uri="{FF2B5EF4-FFF2-40B4-BE49-F238E27FC236}">
                <a16:creationId xmlns:a16="http://schemas.microsoft.com/office/drawing/2014/main" id="{33FBEC48-2938-4C78-A77C-5268A20EC62F}"/>
              </a:ext>
            </a:extLst>
          </p:cNvPr>
          <p:cNvSpPr txBox="1"/>
          <p:nvPr/>
        </p:nvSpPr>
        <p:spPr>
          <a:xfrm>
            <a:off x="4231574" y="2415561"/>
            <a:ext cx="4147113" cy="2862322"/>
          </a:xfrm>
          <a:prstGeom prst="rect">
            <a:avLst/>
          </a:prstGeom>
          <a:solidFill>
            <a:schemeClr val="accent6">
              <a:lumMod val="60000"/>
              <a:lumOff val="40000"/>
            </a:schemeClr>
          </a:solidFill>
          <a:ln>
            <a:solidFill>
              <a:schemeClr val="accent6">
                <a:lumMod val="50000"/>
              </a:schemeClr>
            </a:solidFill>
          </a:ln>
        </p:spPr>
        <p:txBody>
          <a:bodyPr wrap="square" rtlCol="0">
            <a:spAutoFit/>
          </a:bodyPr>
          <a:lstStyle/>
          <a:p>
            <a:r>
              <a:rPr lang="en-US" b="1" dirty="0">
                <a:solidFill>
                  <a:schemeClr val="accent6">
                    <a:lumMod val="50000"/>
                  </a:schemeClr>
                </a:solidFill>
                <a:latin typeface="Calibri" panose="020F0502020204030204" pitchFamily="34" charset="0"/>
                <a:cs typeface="Calibri" panose="020F0502020204030204" pitchFamily="34" charset="0"/>
              </a:rPr>
              <a:t>Four Constructs of Civic Engagement</a:t>
            </a:r>
          </a:p>
          <a:p>
            <a:pPr marL="342900" indent="-342900">
              <a:buFont typeface="+mj-lt"/>
              <a:buAutoNum type="arabicPeriod"/>
            </a:pPr>
            <a:r>
              <a:rPr lang="en-US" b="1" dirty="0">
                <a:solidFill>
                  <a:schemeClr val="accent6">
                    <a:lumMod val="50000"/>
                  </a:schemeClr>
                </a:solidFill>
                <a:latin typeface="Calibri" panose="020F0502020204030204" pitchFamily="34" charset="0"/>
                <a:cs typeface="Calibri" panose="020F0502020204030204" pitchFamily="34" charset="0"/>
              </a:rPr>
              <a:t>Civic Action: </a:t>
            </a:r>
            <a:r>
              <a:rPr lang="en-US" dirty="0">
                <a:solidFill>
                  <a:schemeClr val="accent6">
                    <a:lumMod val="50000"/>
                  </a:schemeClr>
                </a:solidFill>
                <a:latin typeface="Calibri" panose="020F0502020204030204" pitchFamily="34" charset="0"/>
                <a:cs typeface="Calibri" panose="020F0502020204030204" pitchFamily="34" charset="0"/>
              </a:rPr>
              <a:t>participation in activities such as volunteering to help better the community</a:t>
            </a:r>
          </a:p>
          <a:p>
            <a:pPr marL="342900" indent="-342900">
              <a:buFont typeface="+mj-lt"/>
              <a:buAutoNum type="arabicPeriod"/>
            </a:pPr>
            <a:r>
              <a:rPr lang="en-US" b="1" dirty="0">
                <a:solidFill>
                  <a:schemeClr val="accent6">
                    <a:lumMod val="50000"/>
                  </a:schemeClr>
                </a:solidFill>
                <a:latin typeface="Calibri" panose="020F0502020204030204" pitchFamily="34" charset="0"/>
                <a:cs typeface="Calibri" panose="020F0502020204030204" pitchFamily="34" charset="0"/>
              </a:rPr>
              <a:t>Civic Duty</a:t>
            </a:r>
            <a:r>
              <a:rPr lang="en-US" dirty="0">
                <a:solidFill>
                  <a:schemeClr val="accent6">
                    <a:lumMod val="50000"/>
                  </a:schemeClr>
                </a:solidFill>
                <a:latin typeface="Calibri" panose="020F0502020204030204" pitchFamily="34" charset="0"/>
                <a:cs typeface="Calibri" panose="020F0502020204030204" pitchFamily="34" charset="0"/>
              </a:rPr>
              <a:t>: willingness to make a positive contribution to society</a:t>
            </a:r>
          </a:p>
          <a:p>
            <a:pPr marL="342900" indent="-342900">
              <a:buFont typeface="+mj-lt"/>
              <a:buAutoNum type="arabicPeriod"/>
            </a:pPr>
            <a:r>
              <a:rPr lang="en-US" b="1" dirty="0">
                <a:solidFill>
                  <a:schemeClr val="accent6">
                    <a:lumMod val="50000"/>
                  </a:schemeClr>
                </a:solidFill>
                <a:latin typeface="Calibri" panose="020F0502020204030204" pitchFamily="34" charset="0"/>
                <a:cs typeface="Calibri" panose="020F0502020204030204" pitchFamily="34" charset="0"/>
              </a:rPr>
              <a:t>Civic Skills</a:t>
            </a:r>
            <a:r>
              <a:rPr lang="en-US" dirty="0">
                <a:solidFill>
                  <a:schemeClr val="accent6">
                    <a:lumMod val="50000"/>
                  </a:schemeClr>
                </a:solidFill>
                <a:latin typeface="Calibri" panose="020F0502020204030204" pitchFamily="34" charset="0"/>
                <a:cs typeface="Calibri" panose="020F0502020204030204" pitchFamily="34" charset="0"/>
              </a:rPr>
              <a:t>: the ability to be involved in civil society and democracy</a:t>
            </a:r>
          </a:p>
          <a:p>
            <a:pPr marL="342900" indent="-342900">
              <a:buFont typeface="+mj-lt"/>
              <a:buAutoNum type="arabicPeriod"/>
            </a:pPr>
            <a:r>
              <a:rPr lang="en-US" b="1" dirty="0">
                <a:solidFill>
                  <a:schemeClr val="accent6">
                    <a:lumMod val="50000"/>
                  </a:schemeClr>
                </a:solidFill>
                <a:latin typeface="Calibri" panose="020F0502020204030204" pitchFamily="34" charset="0"/>
                <a:cs typeface="Calibri" panose="020F0502020204030204" pitchFamily="34" charset="0"/>
              </a:rPr>
              <a:t>Social Cohesion</a:t>
            </a:r>
            <a:r>
              <a:rPr lang="en-US" dirty="0">
                <a:solidFill>
                  <a:schemeClr val="accent6">
                    <a:lumMod val="50000"/>
                  </a:schemeClr>
                </a:solidFill>
                <a:latin typeface="Calibri" panose="020F0502020204030204" pitchFamily="34" charset="0"/>
                <a:cs typeface="Calibri" panose="020F0502020204030204" pitchFamily="34" charset="0"/>
              </a:rPr>
              <a:t>: a sense of reciprocity, trust, and bonding to others</a:t>
            </a:r>
          </a:p>
        </p:txBody>
      </p:sp>
      <p:sp>
        <p:nvSpPr>
          <p:cNvPr id="10" name="TextBox 9">
            <a:extLst>
              <a:ext uri="{FF2B5EF4-FFF2-40B4-BE49-F238E27FC236}">
                <a16:creationId xmlns:a16="http://schemas.microsoft.com/office/drawing/2014/main" id="{6D8A5C37-247A-2F34-D430-A1C34FF804C8}"/>
              </a:ext>
            </a:extLst>
          </p:cNvPr>
          <p:cNvSpPr txBox="1"/>
          <p:nvPr/>
        </p:nvSpPr>
        <p:spPr>
          <a:xfrm>
            <a:off x="957944" y="5382322"/>
            <a:ext cx="7493328" cy="646331"/>
          </a:xfrm>
          <a:prstGeom prst="rect">
            <a:avLst/>
          </a:prstGeom>
          <a:solidFill>
            <a:schemeClr val="bg2"/>
          </a:solidFill>
        </p:spPr>
        <p:txBody>
          <a:bodyPr wrap="square">
            <a:spAutoFit/>
          </a:bodyPr>
          <a:lstStyle/>
          <a:p>
            <a:r>
              <a:rPr lang="en-US" b="1" dirty="0">
                <a:latin typeface="Arial" panose="020B0604020202020204" pitchFamily="34" charset="0"/>
                <a:cs typeface="Arial" panose="020B0604020202020204" pitchFamily="34" charset="0"/>
              </a:rPr>
              <a:t>Categories of civic participation</a:t>
            </a:r>
            <a:r>
              <a:rPr lang="en-US" dirty="0">
                <a:latin typeface="Arial" panose="020B0604020202020204" pitchFamily="34" charset="0"/>
                <a:cs typeface="Arial" panose="020B0604020202020204" pitchFamily="34" charset="0"/>
              </a:rPr>
              <a:t>: political engagement, community engagement, civic skills engagement, and social justice engagement.</a:t>
            </a:r>
          </a:p>
        </p:txBody>
      </p:sp>
      <p:sp>
        <p:nvSpPr>
          <p:cNvPr id="3" name="Slide Number Placeholder 2">
            <a:extLst>
              <a:ext uri="{FF2B5EF4-FFF2-40B4-BE49-F238E27FC236}">
                <a16:creationId xmlns:a16="http://schemas.microsoft.com/office/drawing/2014/main" id="{EC4C46C4-ADFE-866E-0ED6-6D434DA341DD}"/>
              </a:ext>
            </a:extLst>
          </p:cNvPr>
          <p:cNvSpPr>
            <a:spLocks noGrp="1"/>
          </p:cNvSpPr>
          <p:nvPr>
            <p:ph type="sldNum" sz="quarter" idx="12"/>
          </p:nvPr>
        </p:nvSpPr>
        <p:spPr/>
        <p:txBody>
          <a:bodyPr/>
          <a:lstStyle/>
          <a:p>
            <a:fld id="{92367B23-D481-47B8-9DC9-53041C5CD72C}" type="slidenum">
              <a:rPr lang="en-US" smtClean="0"/>
              <a:t>20</a:t>
            </a:fld>
            <a:endParaRPr lang="en-US"/>
          </a:p>
        </p:txBody>
      </p:sp>
    </p:spTree>
    <p:extLst>
      <p:ext uri="{BB962C8B-B14F-4D97-AF65-F5344CB8AC3E}">
        <p14:creationId xmlns:p14="http://schemas.microsoft.com/office/powerpoint/2010/main" val="2355547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B118D-7893-4A79-8087-CA40194001EA}"/>
              </a:ext>
            </a:extLst>
          </p:cNvPr>
          <p:cNvSpPr>
            <a:spLocks noGrp="1"/>
          </p:cNvSpPr>
          <p:nvPr>
            <p:ph type="title"/>
          </p:nvPr>
        </p:nvSpPr>
        <p:spPr/>
        <p:txBody>
          <a:bodyPr/>
          <a:lstStyle/>
          <a:p>
            <a:r>
              <a:rPr lang="en-US" dirty="0"/>
              <a:t>Civic Engagement Project</a:t>
            </a:r>
          </a:p>
        </p:txBody>
      </p:sp>
      <p:sp>
        <p:nvSpPr>
          <p:cNvPr id="3" name="Content Placeholder 2">
            <a:extLst>
              <a:ext uri="{FF2B5EF4-FFF2-40B4-BE49-F238E27FC236}">
                <a16:creationId xmlns:a16="http://schemas.microsoft.com/office/drawing/2014/main" id="{84500508-2574-4EA0-8405-DF0A7CE47E0C}"/>
              </a:ext>
            </a:extLst>
          </p:cNvPr>
          <p:cNvSpPr>
            <a:spLocks noGrp="1"/>
          </p:cNvSpPr>
          <p:nvPr>
            <p:ph idx="1"/>
          </p:nvPr>
        </p:nvSpPr>
        <p:spPr/>
        <p:txBody>
          <a:bodyPr>
            <a:normAutofit fontScale="85000" lnSpcReduction="20000"/>
          </a:bodyPr>
          <a:lstStyle/>
          <a:p>
            <a:r>
              <a:rPr lang="en-US" dirty="0"/>
              <a:t>You may work individually or in small groups. Regardless of group size, students must each submit their own reports.</a:t>
            </a:r>
          </a:p>
          <a:p>
            <a:r>
              <a:rPr lang="en-US" dirty="0"/>
              <a:t>Each student must participate in at least 10 hours of civic engagement activities, excluding research and composing your report. Group members may participate in civic engagement synchronously or asynchronously.</a:t>
            </a:r>
          </a:p>
          <a:p>
            <a:r>
              <a:rPr lang="en-US" dirty="0"/>
              <a:t>Prior to participation in civic engagement activities, student projects must be approved by the instructor and parents (if student is under 18). In addition, an approved adult must be present at and supervise all activities.</a:t>
            </a:r>
          </a:p>
          <a:p>
            <a:r>
              <a:rPr lang="en-US" dirty="0"/>
              <a:t>Civic engagement activities should not compromise required school activities.</a:t>
            </a:r>
          </a:p>
        </p:txBody>
      </p:sp>
      <p:sp>
        <p:nvSpPr>
          <p:cNvPr id="4" name="Slide Number Placeholder 3">
            <a:extLst>
              <a:ext uri="{FF2B5EF4-FFF2-40B4-BE49-F238E27FC236}">
                <a16:creationId xmlns:a16="http://schemas.microsoft.com/office/drawing/2014/main" id="{D7F7913B-58C6-8396-0B9E-B4840918B3BE}"/>
              </a:ext>
            </a:extLst>
          </p:cNvPr>
          <p:cNvSpPr>
            <a:spLocks noGrp="1"/>
          </p:cNvSpPr>
          <p:nvPr>
            <p:ph type="sldNum" sz="quarter" idx="12"/>
          </p:nvPr>
        </p:nvSpPr>
        <p:spPr/>
        <p:txBody>
          <a:bodyPr/>
          <a:lstStyle/>
          <a:p>
            <a:fld id="{92367B23-D481-47B8-9DC9-53041C5CD72C}" type="slidenum">
              <a:rPr lang="en-US" smtClean="0"/>
              <a:t>21</a:t>
            </a:fld>
            <a:endParaRPr lang="en-US"/>
          </a:p>
        </p:txBody>
      </p:sp>
    </p:spTree>
    <p:extLst>
      <p:ext uri="{BB962C8B-B14F-4D97-AF65-F5344CB8AC3E}">
        <p14:creationId xmlns:p14="http://schemas.microsoft.com/office/powerpoint/2010/main" val="1234871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0127E-6718-4368-B844-F23635937236}"/>
              </a:ext>
            </a:extLst>
          </p:cNvPr>
          <p:cNvSpPr>
            <a:spLocks noGrp="1"/>
          </p:cNvSpPr>
          <p:nvPr>
            <p:ph type="title"/>
          </p:nvPr>
        </p:nvSpPr>
        <p:spPr/>
        <p:txBody>
          <a:bodyPr/>
          <a:lstStyle/>
          <a:p>
            <a:r>
              <a:rPr lang="en-US" dirty="0"/>
              <a:t>Step 0: Interests</a:t>
            </a:r>
          </a:p>
        </p:txBody>
      </p:sp>
      <p:sp>
        <p:nvSpPr>
          <p:cNvPr id="3" name="Content Placeholder 2">
            <a:extLst>
              <a:ext uri="{FF2B5EF4-FFF2-40B4-BE49-F238E27FC236}">
                <a16:creationId xmlns:a16="http://schemas.microsoft.com/office/drawing/2014/main" id="{E56E6888-21E4-44F1-B3D0-39DA5AEA5B53}"/>
              </a:ext>
            </a:extLst>
          </p:cNvPr>
          <p:cNvSpPr>
            <a:spLocks noGrp="1"/>
          </p:cNvSpPr>
          <p:nvPr>
            <p:ph idx="1"/>
          </p:nvPr>
        </p:nvSpPr>
        <p:spPr>
          <a:xfrm>
            <a:off x="1176865" y="2490135"/>
            <a:ext cx="4031239" cy="3444997"/>
          </a:xfrm>
        </p:spPr>
        <p:txBody>
          <a:bodyPr>
            <a:normAutofit/>
          </a:bodyPr>
          <a:lstStyle/>
          <a:p>
            <a:r>
              <a:rPr lang="en-US" dirty="0"/>
              <a:t>Determine Your Choices</a:t>
            </a:r>
          </a:p>
          <a:p>
            <a:pPr lvl="1"/>
            <a:r>
              <a:rPr lang="en-US" dirty="0"/>
              <a:t>Individually, complete the </a:t>
            </a:r>
            <a:r>
              <a:rPr lang="en-US" b="1" dirty="0"/>
              <a:t>Civic Engagement Choices </a:t>
            </a:r>
            <a:r>
              <a:rPr lang="en-US" dirty="0"/>
              <a:t>and identify your top 5 choices.  </a:t>
            </a:r>
          </a:p>
          <a:p>
            <a:r>
              <a:rPr lang="en-US" dirty="0"/>
              <a:t>Share your top choices with classmates to find a small group with common interests.</a:t>
            </a:r>
          </a:p>
        </p:txBody>
      </p:sp>
      <p:pic>
        <p:nvPicPr>
          <p:cNvPr id="5" name="Picture 4">
            <a:extLst>
              <a:ext uri="{FF2B5EF4-FFF2-40B4-BE49-F238E27FC236}">
                <a16:creationId xmlns:a16="http://schemas.microsoft.com/office/drawing/2014/main" id="{913D90B7-F400-407F-990B-15C7D76BD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5782" y="2558373"/>
            <a:ext cx="2565532" cy="3308520"/>
          </a:xfrm>
          <a:prstGeom prst="rect">
            <a:avLst/>
          </a:prstGeom>
        </p:spPr>
      </p:pic>
      <p:sp>
        <p:nvSpPr>
          <p:cNvPr id="4" name="Slide Number Placeholder 3">
            <a:extLst>
              <a:ext uri="{FF2B5EF4-FFF2-40B4-BE49-F238E27FC236}">
                <a16:creationId xmlns:a16="http://schemas.microsoft.com/office/drawing/2014/main" id="{CC1E8E19-E044-C3C8-E299-5FF693C495C4}"/>
              </a:ext>
            </a:extLst>
          </p:cNvPr>
          <p:cNvSpPr>
            <a:spLocks noGrp="1"/>
          </p:cNvSpPr>
          <p:nvPr>
            <p:ph type="sldNum" sz="quarter" idx="12"/>
          </p:nvPr>
        </p:nvSpPr>
        <p:spPr/>
        <p:txBody>
          <a:bodyPr/>
          <a:lstStyle/>
          <a:p>
            <a:fld id="{92367B23-D481-47B8-9DC9-53041C5CD72C}" type="slidenum">
              <a:rPr lang="en-US" smtClean="0"/>
              <a:t>22</a:t>
            </a:fld>
            <a:endParaRPr lang="en-US"/>
          </a:p>
        </p:txBody>
      </p:sp>
    </p:spTree>
    <p:extLst>
      <p:ext uri="{BB962C8B-B14F-4D97-AF65-F5344CB8AC3E}">
        <p14:creationId xmlns:p14="http://schemas.microsoft.com/office/powerpoint/2010/main" val="1113782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0127E-6718-4368-B844-F23635937236}"/>
              </a:ext>
            </a:extLst>
          </p:cNvPr>
          <p:cNvSpPr>
            <a:spLocks noGrp="1"/>
          </p:cNvSpPr>
          <p:nvPr>
            <p:ph type="title"/>
          </p:nvPr>
        </p:nvSpPr>
        <p:spPr/>
        <p:txBody>
          <a:bodyPr/>
          <a:lstStyle/>
          <a:p>
            <a:r>
              <a:rPr lang="en-US" dirty="0"/>
              <a:t>Step 1: Research</a:t>
            </a:r>
          </a:p>
        </p:txBody>
      </p:sp>
      <p:sp>
        <p:nvSpPr>
          <p:cNvPr id="3" name="Content Placeholder 2">
            <a:extLst>
              <a:ext uri="{FF2B5EF4-FFF2-40B4-BE49-F238E27FC236}">
                <a16:creationId xmlns:a16="http://schemas.microsoft.com/office/drawing/2014/main" id="{E56E6888-21E4-44F1-B3D0-39DA5AEA5B53}"/>
              </a:ext>
            </a:extLst>
          </p:cNvPr>
          <p:cNvSpPr>
            <a:spLocks noGrp="1"/>
          </p:cNvSpPr>
          <p:nvPr>
            <p:ph idx="1"/>
          </p:nvPr>
        </p:nvSpPr>
        <p:spPr>
          <a:xfrm>
            <a:off x="1176865" y="2490135"/>
            <a:ext cx="4031239" cy="3444997"/>
          </a:xfrm>
        </p:spPr>
        <p:txBody>
          <a:bodyPr>
            <a:normAutofit fontScale="85000" lnSpcReduction="10000"/>
          </a:bodyPr>
          <a:lstStyle/>
          <a:p>
            <a:r>
              <a:rPr lang="en-US" dirty="0"/>
              <a:t>Determine Your Options</a:t>
            </a:r>
          </a:p>
          <a:p>
            <a:pPr lvl="1"/>
            <a:r>
              <a:rPr lang="en-US" dirty="0"/>
              <a:t>In your small groups, research ideas and identify at least two different community service projects that would be best suited for 10 hours per group member.</a:t>
            </a:r>
          </a:p>
          <a:p>
            <a:pPr lvl="1"/>
            <a:r>
              <a:rPr lang="en-US" dirty="0"/>
              <a:t>Complete the </a:t>
            </a:r>
            <a:r>
              <a:rPr lang="en-US" b="1" dirty="0"/>
              <a:t>Civic Engagement Options </a:t>
            </a:r>
            <a:r>
              <a:rPr lang="en-US" dirty="0"/>
              <a:t>worksheet.</a:t>
            </a:r>
          </a:p>
          <a:p>
            <a:pPr lvl="1"/>
            <a:r>
              <a:rPr lang="en-US" dirty="0"/>
              <a:t>Submit the </a:t>
            </a:r>
            <a:r>
              <a:rPr lang="en-US" b="1" dirty="0"/>
              <a:t>Civic Engagement Options </a:t>
            </a:r>
            <a:r>
              <a:rPr lang="en-US" dirty="0"/>
              <a:t>worksheet for teacher approval before you start the activities.</a:t>
            </a:r>
          </a:p>
          <a:p>
            <a:endParaRPr lang="en-US" dirty="0"/>
          </a:p>
        </p:txBody>
      </p:sp>
      <p:pic>
        <p:nvPicPr>
          <p:cNvPr id="6" name="Picture 5">
            <a:extLst>
              <a:ext uri="{FF2B5EF4-FFF2-40B4-BE49-F238E27FC236}">
                <a16:creationId xmlns:a16="http://schemas.microsoft.com/office/drawing/2014/main" id="{25C434A6-E26D-46C4-BFE6-8AE59A933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1358" y="2397883"/>
            <a:ext cx="2884242" cy="3696173"/>
          </a:xfrm>
          <a:prstGeom prst="rect">
            <a:avLst/>
          </a:prstGeom>
        </p:spPr>
      </p:pic>
      <p:sp>
        <p:nvSpPr>
          <p:cNvPr id="4" name="Slide Number Placeholder 3">
            <a:extLst>
              <a:ext uri="{FF2B5EF4-FFF2-40B4-BE49-F238E27FC236}">
                <a16:creationId xmlns:a16="http://schemas.microsoft.com/office/drawing/2014/main" id="{0CBA3AC3-ED9A-277D-7488-8276B9789D97}"/>
              </a:ext>
            </a:extLst>
          </p:cNvPr>
          <p:cNvSpPr>
            <a:spLocks noGrp="1"/>
          </p:cNvSpPr>
          <p:nvPr>
            <p:ph type="sldNum" sz="quarter" idx="12"/>
          </p:nvPr>
        </p:nvSpPr>
        <p:spPr/>
        <p:txBody>
          <a:bodyPr/>
          <a:lstStyle/>
          <a:p>
            <a:fld id="{92367B23-D481-47B8-9DC9-53041C5CD72C}" type="slidenum">
              <a:rPr lang="en-US" smtClean="0"/>
              <a:t>23</a:t>
            </a:fld>
            <a:endParaRPr lang="en-US"/>
          </a:p>
        </p:txBody>
      </p:sp>
    </p:spTree>
    <p:extLst>
      <p:ext uri="{BB962C8B-B14F-4D97-AF65-F5344CB8AC3E}">
        <p14:creationId xmlns:p14="http://schemas.microsoft.com/office/powerpoint/2010/main" val="3631915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AC170-CF7E-4C6C-ADDB-58669D4B2053}"/>
              </a:ext>
            </a:extLst>
          </p:cNvPr>
          <p:cNvSpPr>
            <a:spLocks noGrp="1"/>
          </p:cNvSpPr>
          <p:nvPr>
            <p:ph type="title"/>
          </p:nvPr>
        </p:nvSpPr>
        <p:spPr/>
        <p:txBody>
          <a:bodyPr/>
          <a:lstStyle/>
          <a:p>
            <a:r>
              <a:rPr lang="en-US" dirty="0"/>
              <a:t>Step 2: Action</a:t>
            </a:r>
          </a:p>
        </p:txBody>
      </p:sp>
      <p:sp>
        <p:nvSpPr>
          <p:cNvPr id="3" name="Content Placeholder 2">
            <a:extLst>
              <a:ext uri="{FF2B5EF4-FFF2-40B4-BE49-F238E27FC236}">
                <a16:creationId xmlns:a16="http://schemas.microsoft.com/office/drawing/2014/main" id="{A68E3789-8F7D-4D6A-922F-8166A36ABB31}"/>
              </a:ext>
            </a:extLst>
          </p:cNvPr>
          <p:cNvSpPr>
            <a:spLocks noGrp="1"/>
          </p:cNvSpPr>
          <p:nvPr>
            <p:ph idx="1"/>
          </p:nvPr>
        </p:nvSpPr>
        <p:spPr>
          <a:xfrm>
            <a:off x="809118" y="2345635"/>
            <a:ext cx="4577892" cy="3906077"/>
          </a:xfrm>
        </p:spPr>
        <p:txBody>
          <a:bodyPr>
            <a:normAutofit fontScale="77500" lnSpcReduction="20000"/>
          </a:bodyPr>
          <a:lstStyle/>
          <a:p>
            <a:r>
              <a:rPr lang="en-US" dirty="0"/>
              <a:t>Your teacher (and parents, if minors are involved) must approve your plan before you can complete any activities.</a:t>
            </a:r>
          </a:p>
          <a:p>
            <a:r>
              <a:rPr lang="en-US" dirty="0"/>
              <a:t>Complete your civic engagement activities. Take pictures (make sure there are no faces of minors in your images).</a:t>
            </a:r>
          </a:p>
          <a:p>
            <a:r>
              <a:rPr lang="en-US" dirty="0"/>
              <a:t>Track your activities on the </a:t>
            </a:r>
            <a:r>
              <a:rPr lang="en-US" b="1" dirty="0"/>
              <a:t>Civic Engagement Time Log Sheet.</a:t>
            </a:r>
          </a:p>
          <a:p>
            <a:r>
              <a:rPr lang="en-US" dirty="0"/>
              <a:t>Keep track also of the number of other individuals involved in the activities and any totals (i.e., how many third-grade students were present, how many bags of trash you picked up, how many voters you registered, etc.)</a:t>
            </a:r>
          </a:p>
        </p:txBody>
      </p:sp>
      <p:pic>
        <p:nvPicPr>
          <p:cNvPr id="5" name="Picture 4">
            <a:extLst>
              <a:ext uri="{FF2B5EF4-FFF2-40B4-BE49-F238E27FC236}">
                <a16:creationId xmlns:a16="http://schemas.microsoft.com/office/drawing/2014/main" id="{A6C782A3-A0C7-438D-956C-E33D79EFFF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0655" y="2530346"/>
            <a:ext cx="2600911" cy="3333741"/>
          </a:xfrm>
          <a:prstGeom prst="rect">
            <a:avLst/>
          </a:prstGeom>
        </p:spPr>
      </p:pic>
      <p:sp>
        <p:nvSpPr>
          <p:cNvPr id="4" name="Slide Number Placeholder 3">
            <a:extLst>
              <a:ext uri="{FF2B5EF4-FFF2-40B4-BE49-F238E27FC236}">
                <a16:creationId xmlns:a16="http://schemas.microsoft.com/office/drawing/2014/main" id="{643025C0-FABB-DB78-8F77-9C519EA9EBE0}"/>
              </a:ext>
            </a:extLst>
          </p:cNvPr>
          <p:cNvSpPr>
            <a:spLocks noGrp="1"/>
          </p:cNvSpPr>
          <p:nvPr>
            <p:ph type="sldNum" sz="quarter" idx="12"/>
          </p:nvPr>
        </p:nvSpPr>
        <p:spPr/>
        <p:txBody>
          <a:bodyPr/>
          <a:lstStyle/>
          <a:p>
            <a:fld id="{92367B23-D481-47B8-9DC9-53041C5CD72C}" type="slidenum">
              <a:rPr lang="en-US" smtClean="0"/>
              <a:t>24</a:t>
            </a:fld>
            <a:endParaRPr lang="en-US"/>
          </a:p>
        </p:txBody>
      </p:sp>
    </p:spTree>
    <p:extLst>
      <p:ext uri="{BB962C8B-B14F-4D97-AF65-F5344CB8AC3E}">
        <p14:creationId xmlns:p14="http://schemas.microsoft.com/office/powerpoint/2010/main" val="193703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F3541-E432-4836-9D15-C5B10E5C85B3}"/>
              </a:ext>
            </a:extLst>
          </p:cNvPr>
          <p:cNvSpPr>
            <a:spLocks noGrp="1"/>
          </p:cNvSpPr>
          <p:nvPr>
            <p:ph type="title"/>
          </p:nvPr>
        </p:nvSpPr>
        <p:spPr/>
        <p:txBody>
          <a:bodyPr/>
          <a:lstStyle/>
          <a:p>
            <a:r>
              <a:rPr lang="en-US" dirty="0"/>
              <a:t>Step 3: Report</a:t>
            </a:r>
          </a:p>
        </p:txBody>
      </p:sp>
      <p:sp>
        <p:nvSpPr>
          <p:cNvPr id="3" name="Content Placeholder 2">
            <a:extLst>
              <a:ext uri="{FF2B5EF4-FFF2-40B4-BE49-F238E27FC236}">
                <a16:creationId xmlns:a16="http://schemas.microsoft.com/office/drawing/2014/main" id="{BE1C55F0-F1F3-45F6-846A-DB4F23898332}"/>
              </a:ext>
            </a:extLst>
          </p:cNvPr>
          <p:cNvSpPr>
            <a:spLocks noGrp="1"/>
          </p:cNvSpPr>
          <p:nvPr>
            <p:ph idx="1"/>
          </p:nvPr>
        </p:nvSpPr>
        <p:spPr>
          <a:xfrm>
            <a:off x="1176866" y="2598147"/>
            <a:ext cx="3494526" cy="3444997"/>
          </a:xfrm>
        </p:spPr>
        <p:txBody>
          <a:bodyPr/>
          <a:lstStyle/>
          <a:p>
            <a:r>
              <a:rPr lang="en-US" dirty="0"/>
              <a:t>Complete the Civic Engagement Report and prepare to present your report to the class.</a:t>
            </a:r>
          </a:p>
          <a:p>
            <a:r>
              <a:rPr lang="en-US" dirty="0"/>
              <a:t>Follow the </a:t>
            </a:r>
            <a:r>
              <a:rPr lang="en-US" b="1" dirty="0"/>
              <a:t>Civic Engagement Report Scoring Guide </a:t>
            </a:r>
            <a:r>
              <a:rPr lang="en-US" dirty="0"/>
              <a:t>to earn full credit.</a:t>
            </a:r>
          </a:p>
        </p:txBody>
      </p:sp>
      <p:pic>
        <p:nvPicPr>
          <p:cNvPr id="5" name="Picture 4">
            <a:extLst>
              <a:ext uri="{FF2B5EF4-FFF2-40B4-BE49-F238E27FC236}">
                <a16:creationId xmlns:a16="http://schemas.microsoft.com/office/drawing/2014/main" id="{4AF04C93-928C-41B3-97A6-2F497EE10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5261" y="2382122"/>
            <a:ext cx="2850096" cy="3661022"/>
          </a:xfrm>
          <a:prstGeom prst="rect">
            <a:avLst/>
          </a:prstGeom>
        </p:spPr>
      </p:pic>
      <p:sp>
        <p:nvSpPr>
          <p:cNvPr id="4" name="Slide Number Placeholder 3">
            <a:extLst>
              <a:ext uri="{FF2B5EF4-FFF2-40B4-BE49-F238E27FC236}">
                <a16:creationId xmlns:a16="http://schemas.microsoft.com/office/drawing/2014/main" id="{9BF01006-0B62-48D8-0401-6CA9CD7B68F6}"/>
              </a:ext>
            </a:extLst>
          </p:cNvPr>
          <p:cNvSpPr>
            <a:spLocks noGrp="1"/>
          </p:cNvSpPr>
          <p:nvPr>
            <p:ph type="sldNum" sz="quarter" idx="12"/>
          </p:nvPr>
        </p:nvSpPr>
        <p:spPr/>
        <p:txBody>
          <a:bodyPr/>
          <a:lstStyle/>
          <a:p>
            <a:fld id="{92367B23-D481-47B8-9DC9-53041C5CD72C}" type="slidenum">
              <a:rPr lang="en-US" smtClean="0"/>
              <a:t>25</a:t>
            </a:fld>
            <a:endParaRPr lang="en-US"/>
          </a:p>
        </p:txBody>
      </p:sp>
    </p:spTree>
    <p:extLst>
      <p:ext uri="{BB962C8B-B14F-4D97-AF65-F5344CB8AC3E}">
        <p14:creationId xmlns:p14="http://schemas.microsoft.com/office/powerpoint/2010/main" val="3799010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857F6-AB85-41C9-8E2F-EDDAA3553CDB}"/>
              </a:ext>
            </a:extLst>
          </p:cNvPr>
          <p:cNvSpPr>
            <a:spLocks noGrp="1"/>
          </p:cNvSpPr>
          <p:nvPr>
            <p:ph type="title"/>
          </p:nvPr>
        </p:nvSpPr>
        <p:spPr/>
        <p:txBody>
          <a:bodyPr/>
          <a:lstStyle/>
          <a:p>
            <a:r>
              <a:rPr lang="en-US" b="1" dirty="0"/>
              <a:t>References</a:t>
            </a:r>
          </a:p>
        </p:txBody>
      </p:sp>
      <p:sp>
        <p:nvSpPr>
          <p:cNvPr id="3" name="Content Placeholder 2">
            <a:extLst>
              <a:ext uri="{FF2B5EF4-FFF2-40B4-BE49-F238E27FC236}">
                <a16:creationId xmlns:a16="http://schemas.microsoft.com/office/drawing/2014/main" id="{09297462-F72B-4766-AC0E-2D89B5B8C248}"/>
              </a:ext>
            </a:extLst>
          </p:cNvPr>
          <p:cNvSpPr>
            <a:spLocks noGrp="1"/>
          </p:cNvSpPr>
          <p:nvPr>
            <p:ph idx="1"/>
          </p:nvPr>
        </p:nvSpPr>
        <p:spPr/>
        <p:txBody>
          <a:bodyPr/>
          <a:lstStyle/>
          <a:p>
            <a:r>
              <a:rPr lang="en-US" dirty="0"/>
              <a:t>Chang, Edward T. and Brown, Hannah. (2018). </a:t>
            </a:r>
            <a:r>
              <a:rPr lang="en-US" dirty="0" err="1">
                <a:solidFill>
                  <a:srgbClr val="00B050"/>
                </a:solidFill>
                <a:hlinkClick r:id="rId2">
                  <a:extLst>
                    <a:ext uri="{A12FA001-AC4F-418D-AE19-62706E023703}">
                      <ahyp:hlinkClr xmlns:ahyp="http://schemas.microsoft.com/office/drawing/2018/hyperlinkcolor" val="tx"/>
                    </a:ext>
                  </a:extLst>
                </a:hlinkClick>
              </a:rPr>
              <a:t>Pachappa</a:t>
            </a:r>
            <a:r>
              <a:rPr lang="en-US" dirty="0">
                <a:solidFill>
                  <a:srgbClr val="00B050"/>
                </a:solidFill>
                <a:hlinkClick r:id="rId2">
                  <a:extLst>
                    <a:ext uri="{A12FA001-AC4F-418D-AE19-62706E023703}">
                      <ahyp:hlinkClr xmlns:ahyp="http://schemas.microsoft.com/office/drawing/2018/hyperlinkcolor" val="tx"/>
                    </a:ext>
                  </a:extLst>
                </a:hlinkClick>
              </a:rPr>
              <a:t> Camp</a:t>
            </a:r>
            <a:r>
              <a:rPr lang="en-US" dirty="0"/>
              <a:t>.</a:t>
            </a:r>
          </a:p>
          <a:p>
            <a:r>
              <a:rPr lang="en-US" dirty="0"/>
              <a:t>Chang, Edward T.  and Park, Carol K. (2019). Korean Americans, A Concise History. The Young Oak Kim Center for Korean American Studies at the University of California Riverside.</a:t>
            </a:r>
          </a:p>
          <a:p>
            <a:pPr marL="0" indent="0">
              <a:buNone/>
            </a:pPr>
            <a:endParaRPr lang="en-US" dirty="0"/>
          </a:p>
        </p:txBody>
      </p:sp>
      <p:sp>
        <p:nvSpPr>
          <p:cNvPr id="4" name="Slide Number Placeholder 3">
            <a:extLst>
              <a:ext uri="{FF2B5EF4-FFF2-40B4-BE49-F238E27FC236}">
                <a16:creationId xmlns:a16="http://schemas.microsoft.com/office/drawing/2014/main" id="{E49DF068-893F-74EB-4916-1FD142980B97}"/>
              </a:ext>
            </a:extLst>
          </p:cNvPr>
          <p:cNvSpPr>
            <a:spLocks noGrp="1"/>
          </p:cNvSpPr>
          <p:nvPr>
            <p:ph type="sldNum" sz="quarter" idx="12"/>
          </p:nvPr>
        </p:nvSpPr>
        <p:spPr/>
        <p:txBody>
          <a:bodyPr/>
          <a:lstStyle/>
          <a:p>
            <a:fld id="{92367B23-D481-47B8-9DC9-53041C5CD72C}" type="slidenum">
              <a:rPr lang="en-US" smtClean="0"/>
              <a:t>26</a:t>
            </a:fld>
            <a:endParaRPr lang="en-US"/>
          </a:p>
        </p:txBody>
      </p:sp>
    </p:spTree>
    <p:extLst>
      <p:ext uri="{BB962C8B-B14F-4D97-AF65-F5344CB8AC3E}">
        <p14:creationId xmlns:p14="http://schemas.microsoft.com/office/powerpoint/2010/main" val="3895696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A049E-C9AE-41B2-A87C-49335770F0FC}"/>
              </a:ext>
            </a:extLst>
          </p:cNvPr>
          <p:cNvSpPr/>
          <p:nvPr/>
        </p:nvSpPr>
        <p:spPr>
          <a:xfrm>
            <a:off x="4450813" y="3244334"/>
            <a:ext cx="242374" cy="369332"/>
          </a:xfrm>
          <a:prstGeom prst="rect">
            <a:avLst/>
          </a:prstGeom>
        </p:spPr>
        <p:txBody>
          <a:bodyPr wrap="none">
            <a:spAutoFit/>
          </a:bodyPr>
          <a:lstStyle/>
          <a:p>
            <a:r>
              <a:rPr lang="en-US" dirty="0"/>
              <a:t> </a:t>
            </a:r>
          </a:p>
        </p:txBody>
      </p:sp>
      <p:sp>
        <p:nvSpPr>
          <p:cNvPr id="9" name="Rectangle 8">
            <a:extLst>
              <a:ext uri="{FF2B5EF4-FFF2-40B4-BE49-F238E27FC236}">
                <a16:creationId xmlns:a16="http://schemas.microsoft.com/office/drawing/2014/main" id="{711FD1C9-80C2-4EC1-88FE-3A2FFD9D4476}"/>
              </a:ext>
            </a:extLst>
          </p:cNvPr>
          <p:cNvSpPr/>
          <p:nvPr/>
        </p:nvSpPr>
        <p:spPr>
          <a:xfrm>
            <a:off x="1172369" y="2915319"/>
            <a:ext cx="3399631" cy="3170099"/>
          </a:xfrm>
          <a:prstGeom prst="rect">
            <a:avLst/>
          </a:prstGeom>
        </p:spPr>
        <p:txBody>
          <a:bodyPr wrap="square">
            <a:spAutoFit/>
          </a:bodyPr>
          <a:lstStyle/>
          <a:p>
            <a:pPr lvl="0" algn="ctr"/>
            <a:r>
              <a:rPr lang="en" b="1" dirty="0">
                <a:solidFill>
                  <a:schemeClr val="dk1"/>
                </a:solidFill>
                <a:latin typeface="Oxygen"/>
                <a:ea typeface="Oxygen"/>
                <a:cs typeface="Oxygen"/>
                <a:sym typeface="Oxygen"/>
              </a:rPr>
              <a:t>This is a memorial statue of Dosan Ahn Chang Ho.</a:t>
            </a:r>
          </a:p>
          <a:p>
            <a:pPr lvl="0" algn="ctr"/>
            <a:endParaRPr lang="en" b="1" dirty="0">
              <a:solidFill>
                <a:schemeClr val="dk1"/>
              </a:solidFill>
              <a:latin typeface="Oxygen"/>
              <a:ea typeface="Oxygen"/>
              <a:cs typeface="Oxygen"/>
              <a:sym typeface="Oxygen"/>
            </a:endParaRPr>
          </a:p>
          <a:p>
            <a:pPr lvl="0" algn="ctr"/>
            <a:endParaRPr lang="en" b="1" dirty="0">
              <a:solidFill>
                <a:schemeClr val="dk1"/>
              </a:solidFill>
              <a:latin typeface="Oxygen"/>
              <a:ea typeface="Oxygen"/>
              <a:cs typeface="Oxygen"/>
              <a:sym typeface="Oxygen"/>
            </a:endParaRPr>
          </a:p>
          <a:p>
            <a:pPr lvl="0" algn="ctr"/>
            <a:r>
              <a:rPr lang="en-US" b="1" dirty="0">
                <a:solidFill>
                  <a:schemeClr val="dk1"/>
                </a:solidFill>
                <a:latin typeface="Oxygen"/>
                <a:ea typeface="Oxygen"/>
                <a:cs typeface="Oxygen"/>
                <a:sym typeface="Oxygen"/>
              </a:rPr>
              <a:t>Where is this statue located?</a:t>
            </a:r>
          </a:p>
          <a:p>
            <a:pPr lvl="0" algn="ctr"/>
            <a:r>
              <a:rPr lang="en-US" b="1" dirty="0">
                <a:solidFill>
                  <a:schemeClr val="dk1"/>
                </a:solidFill>
                <a:latin typeface="Oxygen"/>
                <a:ea typeface="Oxygen"/>
                <a:cs typeface="Oxygen"/>
                <a:sym typeface="Oxygen"/>
              </a:rPr>
              <a:t>TIP: Look for clues in the images.</a:t>
            </a:r>
          </a:p>
          <a:p>
            <a:pPr lvl="0" algn="ctr"/>
            <a:endParaRPr lang="en-US" sz="2000" b="1" dirty="0">
              <a:solidFill>
                <a:srgbClr val="0070C0"/>
              </a:solidFill>
              <a:latin typeface="Calibri" panose="020F0502020204030204" pitchFamily="34" charset="0"/>
              <a:ea typeface="Oxygen Light"/>
              <a:cs typeface="Calibri" panose="020F0502020204030204" pitchFamily="34" charset="0"/>
              <a:sym typeface="Oxygen"/>
            </a:endParaRPr>
          </a:p>
          <a:p>
            <a:pPr algn="ctr"/>
            <a:r>
              <a:rPr lang="en-US" sz="2000" b="1" u="sng" dirty="0">
                <a:solidFill>
                  <a:srgbClr val="0070C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Short Video of the Memorial</a:t>
            </a:r>
            <a:endParaRPr lang="en-US" sz="2000" b="1" dirty="0">
              <a:solidFill>
                <a:srgbClr val="0070C0"/>
              </a:solidFill>
              <a:latin typeface="Calibri" panose="020F0502020204030204" pitchFamily="34" charset="0"/>
              <a:cs typeface="Calibri" panose="020F0502020204030204" pitchFamily="34" charset="0"/>
            </a:endParaRPr>
          </a:p>
          <a:p>
            <a:br>
              <a:rPr lang="en-US" dirty="0"/>
            </a:br>
            <a:endParaRPr lang="en-US" dirty="0">
              <a:solidFill>
                <a:schemeClr val="dk1"/>
              </a:solidFill>
              <a:latin typeface="Oxygen Light"/>
              <a:ea typeface="Oxygen Light"/>
              <a:cs typeface="Oxygen Light"/>
              <a:sym typeface="Oxygen Light"/>
            </a:endParaRPr>
          </a:p>
        </p:txBody>
      </p:sp>
      <p:pic>
        <p:nvPicPr>
          <p:cNvPr id="3" name="Picture 2">
            <a:extLst>
              <a:ext uri="{FF2B5EF4-FFF2-40B4-BE49-F238E27FC236}">
                <a16:creationId xmlns:a16="http://schemas.microsoft.com/office/drawing/2014/main" id="{E32C1268-0D88-400B-A684-66D84EDA4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792" y="2557492"/>
            <a:ext cx="2342438" cy="3170099"/>
          </a:xfrm>
          <a:prstGeom prst="rect">
            <a:avLst/>
          </a:prstGeom>
        </p:spPr>
      </p:pic>
      <p:sp>
        <p:nvSpPr>
          <p:cNvPr id="11" name="Title 10">
            <a:extLst>
              <a:ext uri="{FF2B5EF4-FFF2-40B4-BE49-F238E27FC236}">
                <a16:creationId xmlns:a16="http://schemas.microsoft.com/office/drawing/2014/main" id="{A4DD5AB7-FBE1-44DF-9F71-1BFD1A62D29A}"/>
              </a:ext>
            </a:extLst>
          </p:cNvPr>
          <p:cNvSpPr>
            <a:spLocks noGrp="1"/>
          </p:cNvSpPr>
          <p:nvPr>
            <p:ph type="title"/>
          </p:nvPr>
        </p:nvSpPr>
        <p:spPr/>
        <p:txBody>
          <a:bodyPr>
            <a:normAutofit fontScale="90000"/>
          </a:bodyPr>
          <a:lstStyle/>
          <a:p>
            <a:r>
              <a:rPr lang="en" b="1" dirty="0">
                <a:solidFill>
                  <a:schemeClr val="dk1"/>
                </a:solidFill>
                <a:latin typeface="Oxygen"/>
                <a:ea typeface="Oxygen"/>
                <a:cs typeface="Oxygen"/>
                <a:sym typeface="Oxygen"/>
              </a:rPr>
              <a:t>Dosan Ahn Chang Ho</a:t>
            </a:r>
            <a:br>
              <a:rPr lang="en" b="1" dirty="0">
                <a:solidFill>
                  <a:schemeClr val="dk1"/>
                </a:solidFill>
                <a:latin typeface="Oxygen"/>
                <a:ea typeface="Oxygen"/>
                <a:cs typeface="Oxygen"/>
                <a:sym typeface="Oxygen"/>
              </a:rPr>
            </a:br>
            <a:r>
              <a:rPr lang="en-US" b="1" dirty="0">
                <a:solidFill>
                  <a:schemeClr val="dk1"/>
                </a:solidFill>
                <a:latin typeface="Oxygen"/>
                <a:ea typeface="Oxygen"/>
                <a:cs typeface="Oxygen"/>
                <a:sym typeface="Oxygen"/>
              </a:rPr>
              <a:t>Memorial </a:t>
            </a:r>
            <a:endParaRPr lang="en-US" dirty="0"/>
          </a:p>
        </p:txBody>
      </p:sp>
      <p:sp>
        <p:nvSpPr>
          <p:cNvPr id="13" name="TextBox 12">
            <a:extLst>
              <a:ext uri="{FF2B5EF4-FFF2-40B4-BE49-F238E27FC236}">
                <a16:creationId xmlns:a16="http://schemas.microsoft.com/office/drawing/2014/main" id="{E63869A7-E94C-44C5-BFD0-157B4A328C0A}"/>
              </a:ext>
            </a:extLst>
          </p:cNvPr>
          <p:cNvSpPr txBox="1"/>
          <p:nvPr/>
        </p:nvSpPr>
        <p:spPr>
          <a:xfrm>
            <a:off x="5288791" y="5727591"/>
            <a:ext cx="2342439" cy="430887"/>
          </a:xfrm>
          <a:prstGeom prst="rect">
            <a:avLst/>
          </a:prstGeom>
          <a:noFill/>
        </p:spPr>
        <p:txBody>
          <a:bodyPr wrap="square" rtlCol="0">
            <a:spAutoFit/>
          </a:bodyPr>
          <a:lstStyle/>
          <a:p>
            <a:r>
              <a:rPr lang="en-US" sz="1100" i="1" dirty="0" err="1">
                <a:latin typeface="Calibri" panose="020F0502020204030204" pitchFamily="34" charset="0"/>
                <a:cs typeface="Calibri" panose="020F0502020204030204" pitchFamily="34" charset="0"/>
              </a:rPr>
              <a:t>Dosan</a:t>
            </a:r>
            <a:r>
              <a:rPr lang="en-US" sz="1100" i="1" dirty="0">
                <a:latin typeface="Calibri" panose="020F0502020204030204" pitchFamily="34" charset="0"/>
                <a:cs typeface="Calibri" panose="020F0502020204030204" pitchFamily="34" charset="0"/>
              </a:rPr>
              <a:t> Ahn Chang Ho Memorial Source: </a:t>
            </a:r>
            <a:r>
              <a:rPr lang="en-US" sz="1100" i="1" dirty="0">
                <a:solidFill>
                  <a:srgbClr val="00B05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Wikipedia</a:t>
            </a:r>
            <a:r>
              <a:rPr lang="en-US" sz="1100" i="1" dirty="0">
                <a:solidFill>
                  <a:srgbClr val="00B050"/>
                </a:solidFill>
                <a:latin typeface="Calibri" panose="020F0502020204030204" pitchFamily="34" charset="0"/>
                <a:cs typeface="Calibri" panose="020F0502020204030204" pitchFamily="34" charset="0"/>
              </a:rPr>
              <a:t> </a:t>
            </a:r>
          </a:p>
        </p:txBody>
      </p:sp>
      <p:sp>
        <p:nvSpPr>
          <p:cNvPr id="2" name="Slide Number Placeholder 1">
            <a:extLst>
              <a:ext uri="{FF2B5EF4-FFF2-40B4-BE49-F238E27FC236}">
                <a16:creationId xmlns:a16="http://schemas.microsoft.com/office/drawing/2014/main" id="{4FF243F0-22F5-0654-35EB-0D7CA55738D3}"/>
              </a:ext>
            </a:extLst>
          </p:cNvPr>
          <p:cNvSpPr>
            <a:spLocks noGrp="1"/>
          </p:cNvSpPr>
          <p:nvPr>
            <p:ph type="sldNum" sz="quarter" idx="12"/>
          </p:nvPr>
        </p:nvSpPr>
        <p:spPr/>
        <p:txBody>
          <a:bodyPr/>
          <a:lstStyle/>
          <a:p>
            <a:fld id="{92367B23-D481-47B8-9DC9-53041C5CD72C}" type="slidenum">
              <a:rPr lang="en-US" smtClean="0"/>
              <a:t>3</a:t>
            </a:fld>
            <a:endParaRPr lang="en-US"/>
          </a:p>
        </p:txBody>
      </p:sp>
    </p:spTree>
    <p:extLst>
      <p:ext uri="{BB962C8B-B14F-4D97-AF65-F5344CB8AC3E}">
        <p14:creationId xmlns:p14="http://schemas.microsoft.com/office/powerpoint/2010/main" val="3212315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4E334-FD2F-45F0-B5E6-BB430BCA7766}"/>
              </a:ext>
            </a:extLst>
          </p:cNvPr>
          <p:cNvSpPr>
            <a:spLocks noGrp="1"/>
          </p:cNvSpPr>
          <p:nvPr>
            <p:ph type="title"/>
          </p:nvPr>
        </p:nvSpPr>
        <p:spPr/>
        <p:txBody>
          <a:bodyPr>
            <a:normAutofit fontScale="90000"/>
          </a:bodyPr>
          <a:lstStyle/>
          <a:p>
            <a:r>
              <a:rPr lang="en-US" b="1" dirty="0"/>
              <a:t>Who Was Dosan Ahn Chang Ho?</a:t>
            </a:r>
          </a:p>
        </p:txBody>
      </p:sp>
      <p:sp>
        <p:nvSpPr>
          <p:cNvPr id="3" name="Content Placeholder 2">
            <a:extLst>
              <a:ext uri="{FF2B5EF4-FFF2-40B4-BE49-F238E27FC236}">
                <a16:creationId xmlns:a16="http://schemas.microsoft.com/office/drawing/2014/main" id="{D0A83C82-BA4F-4FC3-9EEE-8A3701189170}"/>
              </a:ext>
            </a:extLst>
          </p:cNvPr>
          <p:cNvSpPr>
            <a:spLocks noGrp="1"/>
          </p:cNvSpPr>
          <p:nvPr>
            <p:ph idx="1"/>
          </p:nvPr>
        </p:nvSpPr>
        <p:spPr>
          <a:xfrm>
            <a:off x="3210339" y="2490135"/>
            <a:ext cx="5257800" cy="3870908"/>
          </a:xfrm>
        </p:spPr>
        <p:txBody>
          <a:bodyPr>
            <a:normAutofit fontScale="77500" lnSpcReduction="20000"/>
          </a:bodyPr>
          <a:lstStyle/>
          <a:p>
            <a:pPr fontAlgn="base"/>
            <a:r>
              <a:rPr lang="en-US" dirty="0" err="1"/>
              <a:t>Dosan</a:t>
            </a:r>
            <a:r>
              <a:rPr lang="en-US" dirty="0"/>
              <a:t> was a Korean independence activist and one of the early leaders of the Korean American immigrant community in the United States. </a:t>
            </a:r>
          </a:p>
          <a:p>
            <a:pPr fontAlgn="base"/>
            <a:r>
              <a:rPr lang="en-US" dirty="0"/>
              <a:t>He was born in 1878, in </a:t>
            </a:r>
            <a:r>
              <a:rPr lang="en-US" dirty="0" err="1"/>
              <a:t>Kangso</a:t>
            </a:r>
            <a:r>
              <a:rPr lang="en-US" dirty="0"/>
              <a:t> County, Pyongan province, in present-day South Pyongan, North Korea.</a:t>
            </a:r>
          </a:p>
          <a:p>
            <a:pPr fontAlgn="base"/>
            <a:r>
              <a:rPr lang="en-US" dirty="0"/>
              <a:t>He immigrated to the United States in 1902.</a:t>
            </a:r>
          </a:p>
          <a:p>
            <a:pPr lvl="1" fontAlgn="base"/>
            <a:r>
              <a:rPr lang="en-US" dirty="0"/>
              <a:t>In October 1902, he came to San Francisco with his wife Helen (Hye </a:t>
            </a:r>
            <a:r>
              <a:rPr lang="en-US" dirty="0" err="1"/>
              <a:t>Ryeon</a:t>
            </a:r>
            <a:r>
              <a:rPr lang="en-US" dirty="0"/>
              <a:t> Lee) to pursue a better education. They were the first married couple to come from Korea to the United States. </a:t>
            </a:r>
          </a:p>
          <a:p>
            <a:pPr lvl="1" fontAlgn="base"/>
            <a:r>
              <a:rPr lang="en-US" dirty="0"/>
              <a:t>He founded the Friendship Society (</a:t>
            </a:r>
            <a:r>
              <a:rPr lang="en-US" dirty="0" err="1"/>
              <a:t>Chinmoke</a:t>
            </a:r>
            <a:r>
              <a:rPr lang="en-US" dirty="0"/>
              <a:t> Hoe</a:t>
            </a:r>
            <a:r>
              <a:rPr lang="en-US" altLang="ko-KR" dirty="0"/>
              <a:t>) </a:t>
            </a:r>
            <a:r>
              <a:rPr lang="en-US" dirty="0"/>
              <a:t>in 1903, the first group that was organized exclusively for Koreans in the United States.</a:t>
            </a:r>
          </a:p>
          <a:p>
            <a:endParaRPr lang="en-US" dirty="0"/>
          </a:p>
        </p:txBody>
      </p:sp>
      <p:pic>
        <p:nvPicPr>
          <p:cNvPr id="5" name="Picture 4">
            <a:extLst>
              <a:ext uri="{FF2B5EF4-FFF2-40B4-BE49-F238E27FC236}">
                <a16:creationId xmlns:a16="http://schemas.microsoft.com/office/drawing/2014/main" id="{D52F51C4-D549-450E-80CF-CE9FC316AEC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8363" b="11252"/>
          <a:stretch/>
        </p:blipFill>
        <p:spPr>
          <a:xfrm>
            <a:off x="777873" y="2564296"/>
            <a:ext cx="2330629" cy="3051314"/>
          </a:xfrm>
          <a:prstGeom prst="rect">
            <a:avLst/>
          </a:prstGeom>
        </p:spPr>
      </p:pic>
      <p:sp>
        <p:nvSpPr>
          <p:cNvPr id="4" name="TextBox 3">
            <a:extLst>
              <a:ext uri="{FF2B5EF4-FFF2-40B4-BE49-F238E27FC236}">
                <a16:creationId xmlns:a16="http://schemas.microsoft.com/office/drawing/2014/main" id="{C5D8AFC8-6CC4-4F65-B010-63B898605F62}"/>
              </a:ext>
            </a:extLst>
          </p:cNvPr>
          <p:cNvSpPr txBox="1"/>
          <p:nvPr/>
        </p:nvSpPr>
        <p:spPr>
          <a:xfrm>
            <a:off x="607684" y="5615610"/>
            <a:ext cx="2671005" cy="461665"/>
          </a:xfrm>
          <a:prstGeom prst="rect">
            <a:avLst/>
          </a:prstGeom>
          <a:noFill/>
        </p:spPr>
        <p:txBody>
          <a:bodyPr wrap="square" rtlCol="0">
            <a:spAutoFit/>
          </a:bodyPr>
          <a:lstStyle/>
          <a:p>
            <a:pPr algn="ctr"/>
            <a:r>
              <a:rPr lang="en-US" sz="1200" dirty="0" err="1">
                <a:latin typeface="Calibri" panose="020F0502020204030204" pitchFamily="34" charset="0"/>
                <a:cs typeface="Calibri" panose="020F0502020204030204" pitchFamily="34" charset="0"/>
              </a:rPr>
              <a:t>Dosan</a:t>
            </a:r>
            <a:r>
              <a:rPr lang="en-US" sz="1200" dirty="0">
                <a:latin typeface="Calibri" panose="020F0502020204030204" pitchFamily="34" charset="0"/>
                <a:cs typeface="Calibri" panose="020F0502020204030204" pitchFamily="34" charset="0"/>
              </a:rPr>
              <a:t> Ahn Chang Ho in Los Angeles Source: </a:t>
            </a:r>
            <a:r>
              <a:rPr lang="en-US" sz="1200" dirty="0">
                <a:solidFill>
                  <a:srgbClr val="00B050"/>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Wikipedia</a:t>
            </a:r>
            <a:r>
              <a:rPr lang="en-US" sz="1200" dirty="0">
                <a:solidFill>
                  <a:srgbClr val="00B050"/>
                </a:solidFill>
                <a:latin typeface="Calibri" panose="020F0502020204030204" pitchFamily="34" charset="0"/>
                <a:cs typeface="Calibri" panose="020F0502020204030204" pitchFamily="34" charset="0"/>
              </a:rPr>
              <a:t> </a:t>
            </a:r>
          </a:p>
        </p:txBody>
      </p:sp>
      <p:sp>
        <p:nvSpPr>
          <p:cNvPr id="6" name="Slide Number Placeholder 5">
            <a:extLst>
              <a:ext uri="{FF2B5EF4-FFF2-40B4-BE49-F238E27FC236}">
                <a16:creationId xmlns:a16="http://schemas.microsoft.com/office/drawing/2014/main" id="{0371C2EE-5B19-F910-E206-A8FE66752FFC}"/>
              </a:ext>
            </a:extLst>
          </p:cNvPr>
          <p:cNvSpPr>
            <a:spLocks noGrp="1"/>
          </p:cNvSpPr>
          <p:nvPr>
            <p:ph type="sldNum" sz="quarter" idx="12"/>
          </p:nvPr>
        </p:nvSpPr>
        <p:spPr/>
        <p:txBody>
          <a:bodyPr/>
          <a:lstStyle/>
          <a:p>
            <a:fld id="{92367B23-D481-47B8-9DC9-53041C5CD72C}" type="slidenum">
              <a:rPr lang="en-US" smtClean="0"/>
              <a:t>4</a:t>
            </a:fld>
            <a:endParaRPr lang="en-US"/>
          </a:p>
        </p:txBody>
      </p:sp>
    </p:spTree>
    <p:extLst>
      <p:ext uri="{BB962C8B-B14F-4D97-AF65-F5344CB8AC3E}">
        <p14:creationId xmlns:p14="http://schemas.microsoft.com/office/powerpoint/2010/main" val="39444139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217B-E922-47EB-97B8-C64BBABC2CE3}"/>
              </a:ext>
            </a:extLst>
          </p:cNvPr>
          <p:cNvSpPr>
            <a:spLocks noGrp="1"/>
          </p:cNvSpPr>
          <p:nvPr>
            <p:ph type="title"/>
          </p:nvPr>
        </p:nvSpPr>
        <p:spPr/>
        <p:txBody>
          <a:bodyPr/>
          <a:lstStyle/>
          <a:p>
            <a:r>
              <a:rPr lang="en-US" b="1" dirty="0"/>
              <a:t>Why Settle in Riverside?</a:t>
            </a:r>
          </a:p>
        </p:txBody>
      </p:sp>
      <p:sp>
        <p:nvSpPr>
          <p:cNvPr id="3" name="Content Placeholder 2">
            <a:extLst>
              <a:ext uri="{FF2B5EF4-FFF2-40B4-BE49-F238E27FC236}">
                <a16:creationId xmlns:a16="http://schemas.microsoft.com/office/drawing/2014/main" id="{1CCC0851-EE17-40D0-A89C-15CABD06EF64}"/>
              </a:ext>
            </a:extLst>
          </p:cNvPr>
          <p:cNvSpPr>
            <a:spLocks noGrp="1"/>
          </p:cNvSpPr>
          <p:nvPr>
            <p:ph idx="1"/>
          </p:nvPr>
        </p:nvSpPr>
        <p:spPr/>
        <p:txBody>
          <a:bodyPr/>
          <a:lstStyle/>
          <a:p>
            <a:pPr marL="457200" lvl="0" indent="-381000">
              <a:spcBef>
                <a:spcPts val="0"/>
              </a:spcBef>
              <a:spcAft>
                <a:spcPts val="0"/>
              </a:spcAft>
              <a:buSzPts val="2400"/>
              <a:buFont typeface="Wingdings" panose="05000000000000000000" pitchFamily="2" charset="2"/>
              <a:buChar char="§"/>
            </a:pPr>
            <a:r>
              <a:rPr lang="en-US" dirty="0"/>
              <a:t>Anti-Asian attitudes in San Francisco</a:t>
            </a:r>
          </a:p>
          <a:p>
            <a:pPr marL="457200" lvl="0" indent="-381000">
              <a:spcBef>
                <a:spcPts val="1000"/>
              </a:spcBef>
              <a:spcAft>
                <a:spcPts val="0"/>
              </a:spcAft>
              <a:buSzPts val="2400"/>
              <a:buFont typeface="Wingdings" panose="05000000000000000000" pitchFamily="2" charset="2"/>
              <a:buChar char="§"/>
            </a:pPr>
            <a:r>
              <a:rPr lang="en-US" dirty="0"/>
              <a:t>Economic opportunities in Riverside due to large citrus industry</a:t>
            </a:r>
          </a:p>
          <a:p>
            <a:endParaRPr lang="en-US" dirty="0"/>
          </a:p>
        </p:txBody>
      </p:sp>
      <p:sp>
        <p:nvSpPr>
          <p:cNvPr id="4" name="Slide Number Placeholder 3">
            <a:extLst>
              <a:ext uri="{FF2B5EF4-FFF2-40B4-BE49-F238E27FC236}">
                <a16:creationId xmlns:a16="http://schemas.microsoft.com/office/drawing/2014/main" id="{D5FD95E8-26BD-95BB-898B-D6931AFA55D8}"/>
              </a:ext>
            </a:extLst>
          </p:cNvPr>
          <p:cNvSpPr>
            <a:spLocks noGrp="1"/>
          </p:cNvSpPr>
          <p:nvPr>
            <p:ph type="sldNum" sz="quarter" idx="12"/>
          </p:nvPr>
        </p:nvSpPr>
        <p:spPr/>
        <p:txBody>
          <a:bodyPr/>
          <a:lstStyle/>
          <a:p>
            <a:fld id="{92367B23-D481-47B8-9DC9-53041C5CD72C}" type="slidenum">
              <a:rPr lang="en-US" smtClean="0"/>
              <a:t>5</a:t>
            </a:fld>
            <a:endParaRPr lang="en-US"/>
          </a:p>
        </p:txBody>
      </p:sp>
    </p:spTree>
    <p:extLst>
      <p:ext uri="{BB962C8B-B14F-4D97-AF65-F5344CB8AC3E}">
        <p14:creationId xmlns:p14="http://schemas.microsoft.com/office/powerpoint/2010/main" val="1479256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1373A-16E4-49E2-BBED-9796F3000449}"/>
              </a:ext>
            </a:extLst>
          </p:cNvPr>
          <p:cNvSpPr>
            <a:spLocks noGrp="1"/>
          </p:cNvSpPr>
          <p:nvPr>
            <p:ph type="title"/>
          </p:nvPr>
        </p:nvSpPr>
        <p:spPr/>
        <p:txBody>
          <a:bodyPr>
            <a:normAutofit/>
          </a:bodyPr>
          <a:lstStyle/>
          <a:p>
            <a:r>
              <a:rPr lang="en-US" sz="4400" b="1" dirty="0"/>
              <a:t>Life in Riverside</a:t>
            </a:r>
          </a:p>
        </p:txBody>
      </p:sp>
      <p:sp>
        <p:nvSpPr>
          <p:cNvPr id="3" name="Content Placeholder 2">
            <a:extLst>
              <a:ext uri="{FF2B5EF4-FFF2-40B4-BE49-F238E27FC236}">
                <a16:creationId xmlns:a16="http://schemas.microsoft.com/office/drawing/2014/main" id="{DEE794BB-92AC-4C61-963B-933113CB205C}"/>
              </a:ext>
            </a:extLst>
          </p:cNvPr>
          <p:cNvSpPr>
            <a:spLocks noGrp="1"/>
          </p:cNvSpPr>
          <p:nvPr>
            <p:ph idx="1"/>
          </p:nvPr>
        </p:nvSpPr>
        <p:spPr>
          <a:xfrm>
            <a:off x="646043" y="2341049"/>
            <a:ext cx="5709479" cy="4129326"/>
          </a:xfrm>
        </p:spPr>
        <p:txBody>
          <a:bodyPr>
            <a:normAutofit/>
          </a:bodyPr>
          <a:lstStyle/>
          <a:p>
            <a:pPr marL="412750">
              <a:lnSpc>
                <a:spcPct val="120000"/>
              </a:lnSpc>
              <a:spcBef>
                <a:spcPts val="0"/>
              </a:spcBef>
              <a:spcAft>
                <a:spcPts val="0"/>
              </a:spcAft>
              <a:buSzPts val="1600"/>
            </a:pPr>
            <a:r>
              <a:rPr lang="en-US" sz="2300" dirty="0"/>
              <a:t>Koreans worked as migrant farm workers and did domestic work (cooking, cleaning, yard work).</a:t>
            </a:r>
          </a:p>
          <a:p>
            <a:pPr marL="869950" lvl="1">
              <a:lnSpc>
                <a:spcPct val="120000"/>
              </a:lnSpc>
              <a:spcBef>
                <a:spcPts val="0"/>
              </a:spcBef>
              <a:spcAft>
                <a:spcPts val="0"/>
              </a:spcAft>
              <a:buSzPts val="1600"/>
            </a:pPr>
            <a:r>
              <a:rPr lang="en-US" sz="1900" dirty="0"/>
              <a:t>Dosan was a domestic worker and farm worker.</a:t>
            </a:r>
          </a:p>
          <a:p>
            <a:pPr marL="412750">
              <a:lnSpc>
                <a:spcPct val="120000"/>
              </a:lnSpc>
              <a:spcBef>
                <a:spcPts val="0"/>
              </a:spcBef>
              <a:spcAft>
                <a:spcPts val="0"/>
              </a:spcAft>
              <a:buSzPts val="1600"/>
            </a:pPr>
            <a:r>
              <a:rPr lang="en-US" sz="2300" dirty="0"/>
              <a:t>Agricultural workers were hired through labor contractors.</a:t>
            </a:r>
          </a:p>
          <a:p>
            <a:pPr marL="869950" lvl="1">
              <a:lnSpc>
                <a:spcPct val="120000"/>
              </a:lnSpc>
              <a:spcBef>
                <a:spcPts val="0"/>
              </a:spcBef>
              <a:spcAft>
                <a:spcPts val="0"/>
              </a:spcAft>
              <a:buSzPts val="1600"/>
            </a:pPr>
            <a:r>
              <a:rPr lang="en-US" sz="1900" dirty="0"/>
              <a:t>April 1905: Dosan opened the Korean Employment/Labor Bureau (KLB); as a labor contractor, the KLB facilitated employment and helped bring Koreans to Riverside.</a:t>
            </a:r>
          </a:p>
          <a:p>
            <a:pPr marL="0" indent="0">
              <a:buNone/>
            </a:pPr>
            <a:endParaRPr lang="en-US" dirty="0"/>
          </a:p>
        </p:txBody>
      </p:sp>
      <p:pic>
        <p:nvPicPr>
          <p:cNvPr id="4" name="Google Shape;113;p19">
            <a:extLst>
              <a:ext uri="{FF2B5EF4-FFF2-40B4-BE49-F238E27FC236}">
                <a16:creationId xmlns:a16="http://schemas.microsoft.com/office/drawing/2014/main" id="{15C9A79C-8978-4C10-AC5E-9CC687BC0841}"/>
              </a:ext>
            </a:extLst>
          </p:cNvPr>
          <p:cNvPicPr preferRelativeResize="0"/>
          <p:nvPr/>
        </p:nvPicPr>
        <p:blipFill rotWithShape="1">
          <a:blip r:embed="rId2">
            <a:alphaModFix/>
          </a:blip>
          <a:srcRect b="13570"/>
          <a:stretch/>
        </p:blipFill>
        <p:spPr>
          <a:xfrm>
            <a:off x="6440557" y="2130209"/>
            <a:ext cx="2057400" cy="3222517"/>
          </a:xfrm>
          <a:prstGeom prst="rect">
            <a:avLst/>
          </a:prstGeom>
          <a:noFill/>
          <a:ln>
            <a:noFill/>
          </a:ln>
        </p:spPr>
      </p:pic>
      <p:sp>
        <p:nvSpPr>
          <p:cNvPr id="5" name="Rectangle 4">
            <a:extLst>
              <a:ext uri="{FF2B5EF4-FFF2-40B4-BE49-F238E27FC236}">
                <a16:creationId xmlns:a16="http://schemas.microsoft.com/office/drawing/2014/main" id="{6348DFE9-D948-462B-9936-E513EE57FFA8}"/>
              </a:ext>
            </a:extLst>
          </p:cNvPr>
          <p:cNvSpPr/>
          <p:nvPr/>
        </p:nvSpPr>
        <p:spPr>
          <a:xfrm>
            <a:off x="6440556" y="5352726"/>
            <a:ext cx="2057401" cy="600164"/>
          </a:xfrm>
          <a:prstGeom prst="rect">
            <a:avLst/>
          </a:prstGeom>
        </p:spPr>
        <p:txBody>
          <a:bodyPr wrap="square">
            <a:spAutoFit/>
          </a:bodyPr>
          <a:lstStyle/>
          <a:p>
            <a:r>
              <a:rPr lang="en-US" sz="1100" i="1" dirty="0" err="1">
                <a:solidFill>
                  <a:srgbClr val="000000"/>
                </a:solidFill>
                <a:latin typeface="avenir-lt-w01_35-light1475496"/>
              </a:rPr>
              <a:t>Dosan</a:t>
            </a:r>
            <a:r>
              <a:rPr lang="en-US" sz="1100" i="1" dirty="0">
                <a:solidFill>
                  <a:srgbClr val="000000"/>
                </a:solidFill>
                <a:latin typeface="avenir-lt-w01_35-light1475496"/>
              </a:rPr>
              <a:t> Ahn Chang Ho picking oranges in Southern California, circa 1910 (Source: </a:t>
            </a:r>
            <a:r>
              <a:rPr lang="en-US" sz="1100" i="1" dirty="0">
                <a:solidFill>
                  <a:srgbClr val="00B050"/>
                </a:solidFill>
                <a:latin typeface="avenir-lt-w01_35-light1475496"/>
                <a:hlinkClick r:id="rId3">
                  <a:extLst>
                    <a:ext uri="{A12FA001-AC4F-418D-AE19-62706E023703}">
                      <ahyp:hlinkClr xmlns:ahyp="http://schemas.microsoft.com/office/drawing/2018/hyperlinkcolor" val="tx"/>
                    </a:ext>
                  </a:extLst>
                </a:hlinkClick>
              </a:rPr>
              <a:t>Wikipedia</a:t>
            </a:r>
            <a:r>
              <a:rPr lang="en-US" sz="1100" i="1" dirty="0">
                <a:solidFill>
                  <a:srgbClr val="000000"/>
                </a:solidFill>
                <a:latin typeface="avenir-lt-w01_35-light1475496"/>
              </a:rPr>
              <a:t>)</a:t>
            </a:r>
            <a:endParaRPr lang="en-US" sz="1100" dirty="0"/>
          </a:p>
        </p:txBody>
      </p:sp>
      <p:sp>
        <p:nvSpPr>
          <p:cNvPr id="6" name="Slide Number Placeholder 5">
            <a:extLst>
              <a:ext uri="{FF2B5EF4-FFF2-40B4-BE49-F238E27FC236}">
                <a16:creationId xmlns:a16="http://schemas.microsoft.com/office/drawing/2014/main" id="{938308C8-5B76-65D8-EB50-2A94113273F7}"/>
              </a:ext>
            </a:extLst>
          </p:cNvPr>
          <p:cNvSpPr>
            <a:spLocks noGrp="1"/>
          </p:cNvSpPr>
          <p:nvPr>
            <p:ph type="sldNum" sz="quarter" idx="12"/>
          </p:nvPr>
        </p:nvSpPr>
        <p:spPr/>
        <p:txBody>
          <a:bodyPr/>
          <a:lstStyle/>
          <a:p>
            <a:fld id="{92367B23-D481-47B8-9DC9-53041C5CD72C}" type="slidenum">
              <a:rPr lang="en-US" smtClean="0"/>
              <a:t>6</a:t>
            </a:fld>
            <a:endParaRPr lang="en-US"/>
          </a:p>
        </p:txBody>
      </p:sp>
    </p:spTree>
    <p:extLst>
      <p:ext uri="{BB962C8B-B14F-4D97-AF65-F5344CB8AC3E}">
        <p14:creationId xmlns:p14="http://schemas.microsoft.com/office/powerpoint/2010/main" val="3978329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61F52-54A7-4CBC-A6C2-2A05B6E1FDE4}"/>
              </a:ext>
            </a:extLst>
          </p:cNvPr>
          <p:cNvSpPr>
            <a:spLocks noGrp="1"/>
          </p:cNvSpPr>
          <p:nvPr>
            <p:ph type="title"/>
          </p:nvPr>
        </p:nvSpPr>
        <p:spPr>
          <a:xfrm>
            <a:off x="1176866" y="626165"/>
            <a:ext cx="6798734" cy="1593039"/>
          </a:xfrm>
        </p:spPr>
        <p:txBody>
          <a:bodyPr>
            <a:normAutofit/>
          </a:bodyPr>
          <a:lstStyle/>
          <a:p>
            <a:pPr lvl="0">
              <a:spcBef>
                <a:spcPts val="0"/>
              </a:spcBef>
            </a:pPr>
            <a:r>
              <a:rPr lang="en-US" b="1" dirty="0" err="1"/>
              <a:t>Pachappa</a:t>
            </a:r>
            <a:r>
              <a:rPr lang="en-US" b="1" dirty="0"/>
              <a:t> Camp: 1905–1913</a:t>
            </a:r>
          </a:p>
        </p:txBody>
      </p:sp>
      <p:sp>
        <p:nvSpPr>
          <p:cNvPr id="3" name="Content Placeholder 2">
            <a:extLst>
              <a:ext uri="{FF2B5EF4-FFF2-40B4-BE49-F238E27FC236}">
                <a16:creationId xmlns:a16="http://schemas.microsoft.com/office/drawing/2014/main" id="{C9EC0964-C52F-4AC5-A472-24643BBB628F}"/>
              </a:ext>
            </a:extLst>
          </p:cNvPr>
          <p:cNvSpPr>
            <a:spLocks noGrp="1"/>
          </p:cNvSpPr>
          <p:nvPr>
            <p:ph idx="1"/>
          </p:nvPr>
        </p:nvSpPr>
        <p:spPr>
          <a:xfrm>
            <a:off x="675862" y="4077105"/>
            <a:ext cx="7732642" cy="2154730"/>
          </a:xfrm>
        </p:spPr>
        <p:txBody>
          <a:bodyPr>
            <a:normAutofit fontScale="85000" lnSpcReduction="20000"/>
          </a:bodyPr>
          <a:lstStyle/>
          <a:p>
            <a:pPr marL="431800">
              <a:lnSpc>
                <a:spcPct val="120000"/>
              </a:lnSpc>
              <a:spcBef>
                <a:spcPts val="0"/>
              </a:spcBef>
              <a:spcAft>
                <a:spcPts val="0"/>
              </a:spcAft>
              <a:buSzPts val="1300"/>
            </a:pPr>
            <a:r>
              <a:rPr lang="en-US" sz="1800" dirty="0"/>
              <a:t>First organized Korean settlement</a:t>
            </a:r>
          </a:p>
          <a:p>
            <a:pPr marL="431800">
              <a:lnSpc>
                <a:spcPct val="120000"/>
              </a:lnSpc>
              <a:spcBef>
                <a:spcPts val="0"/>
              </a:spcBef>
              <a:spcAft>
                <a:spcPts val="0"/>
              </a:spcAft>
              <a:buSzPts val="1300"/>
            </a:pPr>
            <a:r>
              <a:rPr lang="en-US" sz="1800" dirty="0"/>
              <a:t>Founded by </a:t>
            </a:r>
            <a:r>
              <a:rPr lang="en-US" sz="1800" dirty="0" err="1"/>
              <a:t>Dosan</a:t>
            </a:r>
            <a:r>
              <a:rPr lang="en-US" sz="1800" dirty="0"/>
              <a:t> </a:t>
            </a:r>
            <a:r>
              <a:rPr lang="en-US" sz="1800" dirty="0" err="1"/>
              <a:t>Ahn</a:t>
            </a:r>
            <a:r>
              <a:rPr lang="en-US" sz="1800" dirty="0"/>
              <a:t> Chang Ho</a:t>
            </a:r>
          </a:p>
          <a:p>
            <a:pPr marL="889000" lvl="1">
              <a:lnSpc>
                <a:spcPct val="120000"/>
              </a:lnSpc>
              <a:spcBef>
                <a:spcPts val="0"/>
              </a:spcBef>
              <a:spcAft>
                <a:spcPts val="0"/>
              </a:spcAft>
              <a:buSzPts val="1300"/>
            </a:pPr>
            <a:r>
              <a:rPr lang="en-US" sz="1800" dirty="0"/>
              <a:t>Self-governing</a:t>
            </a:r>
          </a:p>
          <a:p>
            <a:pPr marL="889000" lvl="1">
              <a:lnSpc>
                <a:spcPct val="120000"/>
              </a:lnSpc>
              <a:spcBef>
                <a:spcPts val="0"/>
              </a:spcBef>
              <a:spcAft>
                <a:spcPts val="0"/>
              </a:spcAft>
              <a:buSzPts val="1300"/>
            </a:pPr>
            <a:r>
              <a:rPr lang="en-US" sz="1800" dirty="0"/>
              <a:t>Organized and run by Koreans</a:t>
            </a:r>
          </a:p>
          <a:p>
            <a:pPr marL="889000" lvl="1">
              <a:lnSpc>
                <a:spcPct val="120000"/>
              </a:lnSpc>
              <a:spcBef>
                <a:spcPts val="0"/>
              </a:spcBef>
              <a:spcAft>
                <a:spcPts val="0"/>
              </a:spcAft>
              <a:buSzPts val="1300"/>
            </a:pPr>
            <a:r>
              <a:rPr lang="en-US" sz="1800" dirty="0"/>
              <a:t>Family-based community</a:t>
            </a:r>
          </a:p>
          <a:p>
            <a:pPr marL="431800">
              <a:lnSpc>
                <a:spcPct val="120000"/>
              </a:lnSpc>
              <a:spcBef>
                <a:spcPts val="0"/>
              </a:spcBef>
              <a:spcAft>
                <a:spcPts val="0"/>
              </a:spcAft>
              <a:buSzPts val="1300"/>
            </a:pPr>
            <a:r>
              <a:rPr lang="en-US" sz="1800" dirty="0"/>
              <a:t>1905 </a:t>
            </a:r>
            <a:r>
              <a:rPr lang="en-US" sz="1800" dirty="0" err="1"/>
              <a:t>Gongnip</a:t>
            </a:r>
            <a:r>
              <a:rPr lang="en-US" sz="1800" dirty="0"/>
              <a:t> </a:t>
            </a:r>
            <a:r>
              <a:rPr lang="en-US" sz="1800" dirty="0" err="1"/>
              <a:t>Hyophoe</a:t>
            </a:r>
            <a:r>
              <a:rPr lang="en-US" sz="1800" dirty="0"/>
              <a:t> formed</a:t>
            </a:r>
          </a:p>
          <a:p>
            <a:pPr marL="889000" lvl="1">
              <a:lnSpc>
                <a:spcPct val="120000"/>
              </a:lnSpc>
              <a:spcBef>
                <a:spcPts val="0"/>
              </a:spcBef>
              <a:spcAft>
                <a:spcPts val="0"/>
              </a:spcAft>
              <a:buSzPts val="1300"/>
            </a:pPr>
            <a:r>
              <a:rPr lang="en-US" sz="1800" dirty="0"/>
              <a:t>Headquartered in San Francisco</a:t>
            </a:r>
          </a:p>
          <a:p>
            <a:pPr marL="889000" lvl="1">
              <a:lnSpc>
                <a:spcPct val="120000"/>
              </a:lnSpc>
              <a:spcBef>
                <a:spcPts val="0"/>
              </a:spcBef>
              <a:spcAft>
                <a:spcPts val="0"/>
              </a:spcAft>
              <a:buSzPts val="1300"/>
            </a:pPr>
            <a:r>
              <a:rPr lang="en-US" sz="1800" dirty="0"/>
              <a:t>Purpose: promote democracy and ultimately have a democratic Korea</a:t>
            </a:r>
          </a:p>
          <a:p>
            <a:pPr marL="431800">
              <a:lnSpc>
                <a:spcPct val="120000"/>
              </a:lnSpc>
              <a:spcBef>
                <a:spcPts val="0"/>
              </a:spcBef>
              <a:spcAft>
                <a:spcPts val="0"/>
              </a:spcAft>
              <a:buSzPts val="1300"/>
            </a:pPr>
            <a:r>
              <a:rPr lang="en-US" sz="1800" dirty="0"/>
              <a:t>By 1907, 200 residents lived at Pachappa Camp</a:t>
            </a:r>
          </a:p>
          <a:p>
            <a:endParaRPr lang="en-US" dirty="0"/>
          </a:p>
        </p:txBody>
      </p:sp>
      <p:pic>
        <p:nvPicPr>
          <p:cNvPr id="2050" name="Picture 2" descr="Pachappa Camp residents in front of Riverside citrus groves. Photo courtesy of the Korean American digital archive at USC. ">
            <a:extLst>
              <a:ext uri="{FF2B5EF4-FFF2-40B4-BE49-F238E27FC236}">
                <a16:creationId xmlns:a16="http://schemas.microsoft.com/office/drawing/2014/main" id="{4BFBF193-9262-4D8B-BDFB-C82779B06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866" y="1833545"/>
            <a:ext cx="5834268" cy="22435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F374684-5715-4F1A-B29B-01DFEAD60E71}"/>
              </a:ext>
            </a:extLst>
          </p:cNvPr>
          <p:cNvSpPr/>
          <p:nvPr/>
        </p:nvSpPr>
        <p:spPr>
          <a:xfrm>
            <a:off x="4296189" y="4077105"/>
            <a:ext cx="3973168" cy="707886"/>
          </a:xfrm>
          <a:prstGeom prst="rect">
            <a:avLst/>
          </a:prstGeom>
        </p:spPr>
        <p:txBody>
          <a:bodyPr wrap="square">
            <a:spAutoFit/>
          </a:bodyPr>
          <a:lstStyle/>
          <a:p>
            <a:r>
              <a:rPr lang="en-US" sz="1000" i="1" dirty="0">
                <a:solidFill>
                  <a:srgbClr val="000000"/>
                </a:solidFill>
                <a:latin typeface="avenir-lt-w01_35-light1475496"/>
              </a:rPr>
              <a:t>Ahn Chang Ho, </a:t>
            </a:r>
            <a:r>
              <a:rPr lang="en-US" sz="1000" i="1" dirty="0" err="1">
                <a:solidFill>
                  <a:srgbClr val="000000"/>
                </a:solidFill>
                <a:latin typeface="avenir-lt-w01_35-light1475496"/>
              </a:rPr>
              <a:t>Kap</a:t>
            </a:r>
            <a:r>
              <a:rPr lang="en-US" sz="1000" i="1" dirty="0">
                <a:solidFill>
                  <a:srgbClr val="000000"/>
                </a:solidFill>
                <a:latin typeface="avenir-lt-w01_35-light1475496"/>
              </a:rPr>
              <a:t> Suk Cho, and other workers at an orange orchard in Riverside, California, in the early 1900s. </a:t>
            </a:r>
            <a:br>
              <a:rPr lang="en-US" sz="1000" i="1" dirty="0">
                <a:solidFill>
                  <a:srgbClr val="000000"/>
                </a:solidFill>
                <a:latin typeface="avenir-lt-w01_35-light1475496"/>
              </a:rPr>
            </a:br>
            <a:r>
              <a:rPr lang="en-US" sz="1000" i="1" dirty="0">
                <a:solidFill>
                  <a:srgbClr val="000000"/>
                </a:solidFill>
                <a:latin typeface="avenir-lt-w01_35-light1475496"/>
              </a:rPr>
              <a:t>Source: Courtesy of Korean Heritage Library, University of Southern California</a:t>
            </a:r>
            <a:endParaRPr lang="en-US" sz="1000" dirty="0"/>
          </a:p>
        </p:txBody>
      </p:sp>
      <p:sp>
        <p:nvSpPr>
          <p:cNvPr id="5" name="Slide Number Placeholder 4">
            <a:extLst>
              <a:ext uri="{FF2B5EF4-FFF2-40B4-BE49-F238E27FC236}">
                <a16:creationId xmlns:a16="http://schemas.microsoft.com/office/drawing/2014/main" id="{2E530D43-8D26-EE02-AFA4-93DD0030C0A2}"/>
              </a:ext>
            </a:extLst>
          </p:cNvPr>
          <p:cNvSpPr>
            <a:spLocks noGrp="1"/>
          </p:cNvSpPr>
          <p:nvPr>
            <p:ph type="sldNum" sz="quarter" idx="12"/>
          </p:nvPr>
        </p:nvSpPr>
        <p:spPr/>
        <p:txBody>
          <a:bodyPr/>
          <a:lstStyle/>
          <a:p>
            <a:fld id="{92367B23-D481-47B8-9DC9-53041C5CD72C}" type="slidenum">
              <a:rPr lang="en-US" smtClean="0"/>
              <a:t>7</a:t>
            </a:fld>
            <a:endParaRPr lang="en-US"/>
          </a:p>
        </p:txBody>
      </p:sp>
    </p:spTree>
    <p:extLst>
      <p:ext uri="{BB962C8B-B14F-4D97-AF65-F5344CB8AC3E}">
        <p14:creationId xmlns:p14="http://schemas.microsoft.com/office/powerpoint/2010/main" val="2837100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BDF3E-B65C-45F7-A713-C13AEBD85A55}"/>
              </a:ext>
            </a:extLst>
          </p:cNvPr>
          <p:cNvSpPr>
            <a:spLocks noGrp="1"/>
          </p:cNvSpPr>
          <p:nvPr>
            <p:ph type="title"/>
          </p:nvPr>
        </p:nvSpPr>
        <p:spPr>
          <a:xfrm>
            <a:off x="735495" y="915337"/>
            <a:ext cx="7593495" cy="1303867"/>
          </a:xfrm>
        </p:spPr>
        <p:txBody>
          <a:bodyPr>
            <a:normAutofit fontScale="90000"/>
          </a:bodyPr>
          <a:lstStyle/>
          <a:p>
            <a:r>
              <a:rPr lang="en" b="1" dirty="0"/>
              <a:t>The First Koreatown: </a:t>
            </a:r>
            <a:br>
              <a:rPr lang="en" b="1" dirty="0"/>
            </a:br>
            <a:r>
              <a:rPr lang="en" b="1" dirty="0"/>
              <a:t>Pachappa Camp, Riverside, CA</a:t>
            </a:r>
            <a:endParaRPr lang="en-US" b="1" dirty="0"/>
          </a:p>
        </p:txBody>
      </p:sp>
      <p:pic>
        <p:nvPicPr>
          <p:cNvPr id="4" name="Google Shape;120;p20">
            <a:extLst>
              <a:ext uri="{FF2B5EF4-FFF2-40B4-BE49-F238E27FC236}">
                <a16:creationId xmlns:a16="http://schemas.microsoft.com/office/drawing/2014/main" id="{595ADAC5-4DD8-4A83-8E0F-300071ED1EBC}"/>
              </a:ext>
            </a:extLst>
          </p:cNvPr>
          <p:cNvPicPr preferRelativeResize="0">
            <a:picLocks noGrp="1"/>
          </p:cNvPicPr>
          <p:nvPr>
            <p:ph idx="1"/>
          </p:nvPr>
        </p:nvPicPr>
        <p:blipFill>
          <a:blip r:embed="rId2">
            <a:alphaModFix/>
          </a:blip>
          <a:stretch>
            <a:fillRect/>
          </a:stretch>
        </p:blipFill>
        <p:spPr>
          <a:xfrm>
            <a:off x="889715" y="2497788"/>
            <a:ext cx="5260697" cy="3444875"/>
          </a:xfrm>
          <a:prstGeom prst="rect">
            <a:avLst/>
          </a:prstGeom>
          <a:noFill/>
          <a:ln>
            <a:noFill/>
          </a:ln>
        </p:spPr>
      </p:pic>
      <p:pic>
        <p:nvPicPr>
          <p:cNvPr id="5" name="Google Shape;122;p20">
            <a:extLst>
              <a:ext uri="{FF2B5EF4-FFF2-40B4-BE49-F238E27FC236}">
                <a16:creationId xmlns:a16="http://schemas.microsoft.com/office/drawing/2014/main" id="{7DF39522-ACD2-4019-AC25-DBBCFA719C9E}"/>
              </a:ext>
            </a:extLst>
          </p:cNvPr>
          <p:cNvPicPr preferRelativeResize="0"/>
          <p:nvPr/>
        </p:nvPicPr>
        <p:blipFill>
          <a:blip r:embed="rId3">
            <a:alphaModFix/>
          </a:blip>
          <a:stretch>
            <a:fillRect/>
          </a:stretch>
        </p:blipFill>
        <p:spPr>
          <a:xfrm>
            <a:off x="6282954" y="2497788"/>
            <a:ext cx="1792426" cy="2591751"/>
          </a:xfrm>
          <a:prstGeom prst="rect">
            <a:avLst/>
          </a:prstGeom>
          <a:noFill/>
          <a:ln>
            <a:noFill/>
          </a:ln>
        </p:spPr>
      </p:pic>
      <p:sp>
        <p:nvSpPr>
          <p:cNvPr id="6" name="Google Shape;121;p20">
            <a:extLst>
              <a:ext uri="{FF2B5EF4-FFF2-40B4-BE49-F238E27FC236}">
                <a16:creationId xmlns:a16="http://schemas.microsoft.com/office/drawing/2014/main" id="{8B418BDA-73A4-4EF2-893E-D239AB10AA65}"/>
              </a:ext>
            </a:extLst>
          </p:cNvPr>
          <p:cNvSpPr txBox="1"/>
          <p:nvPr/>
        </p:nvSpPr>
        <p:spPr>
          <a:xfrm>
            <a:off x="6257943" y="5089539"/>
            <a:ext cx="1792426"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solidFill>
                  <a:schemeClr val="dk1"/>
                </a:solidFill>
                <a:latin typeface="Calibri" panose="020F0502020204030204" pitchFamily="34" charset="0"/>
                <a:ea typeface="Roboto"/>
                <a:cs typeface="Calibri" panose="020F0502020204030204" pitchFamily="34" charset="0"/>
                <a:sym typeface="Roboto"/>
              </a:rPr>
              <a:t>Pachappa Camp map. Photo courtesy of Sanborn Insurance Co. of New York.</a:t>
            </a:r>
            <a:endParaRPr sz="3200" dirty="0">
              <a:solidFill>
                <a:schemeClr val="dk1"/>
              </a:solidFill>
              <a:latin typeface="Calibri" panose="020F0502020204030204" pitchFamily="34" charset="0"/>
              <a:ea typeface="Oxygen Light"/>
              <a:cs typeface="Calibri" panose="020F0502020204030204" pitchFamily="34" charset="0"/>
              <a:sym typeface="Oxygen Light"/>
            </a:endParaRPr>
          </a:p>
        </p:txBody>
      </p:sp>
      <p:sp>
        <p:nvSpPr>
          <p:cNvPr id="3" name="Slide Number Placeholder 2">
            <a:extLst>
              <a:ext uri="{FF2B5EF4-FFF2-40B4-BE49-F238E27FC236}">
                <a16:creationId xmlns:a16="http://schemas.microsoft.com/office/drawing/2014/main" id="{32461CB2-7BB6-E4E1-6198-88A12900EDA9}"/>
              </a:ext>
            </a:extLst>
          </p:cNvPr>
          <p:cNvSpPr>
            <a:spLocks noGrp="1"/>
          </p:cNvSpPr>
          <p:nvPr>
            <p:ph type="sldNum" sz="quarter" idx="12"/>
          </p:nvPr>
        </p:nvSpPr>
        <p:spPr/>
        <p:txBody>
          <a:bodyPr/>
          <a:lstStyle/>
          <a:p>
            <a:fld id="{92367B23-D481-47B8-9DC9-53041C5CD72C}" type="slidenum">
              <a:rPr lang="en-US" smtClean="0"/>
              <a:t>8</a:t>
            </a:fld>
            <a:endParaRPr lang="en-US"/>
          </a:p>
        </p:txBody>
      </p:sp>
    </p:spTree>
    <p:extLst>
      <p:ext uri="{BB962C8B-B14F-4D97-AF65-F5344CB8AC3E}">
        <p14:creationId xmlns:p14="http://schemas.microsoft.com/office/powerpoint/2010/main" val="3841844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9D8C3-D9AA-4283-9C88-241B0B3D6532}"/>
              </a:ext>
            </a:extLst>
          </p:cNvPr>
          <p:cNvSpPr>
            <a:spLocks noGrp="1"/>
          </p:cNvSpPr>
          <p:nvPr>
            <p:ph type="title"/>
          </p:nvPr>
        </p:nvSpPr>
        <p:spPr>
          <a:xfrm>
            <a:off x="710144" y="1341082"/>
            <a:ext cx="7778187" cy="751417"/>
          </a:xfrm>
        </p:spPr>
        <p:txBody>
          <a:bodyPr>
            <a:normAutofit fontScale="90000"/>
          </a:bodyPr>
          <a:lstStyle/>
          <a:p>
            <a:r>
              <a:rPr lang="en-US" b="1" dirty="0"/>
              <a:t>Life for Citrus Pickers in Early California</a:t>
            </a:r>
          </a:p>
        </p:txBody>
      </p:sp>
      <p:sp>
        <p:nvSpPr>
          <p:cNvPr id="3" name="Content Placeholder 2">
            <a:extLst>
              <a:ext uri="{FF2B5EF4-FFF2-40B4-BE49-F238E27FC236}">
                <a16:creationId xmlns:a16="http://schemas.microsoft.com/office/drawing/2014/main" id="{3D39FC33-AD88-4DCE-96D4-088317FD0094}"/>
              </a:ext>
            </a:extLst>
          </p:cNvPr>
          <p:cNvSpPr>
            <a:spLocks noGrp="1"/>
          </p:cNvSpPr>
          <p:nvPr>
            <p:ph idx="1"/>
          </p:nvPr>
        </p:nvSpPr>
        <p:spPr>
          <a:xfrm>
            <a:off x="929370" y="4765501"/>
            <a:ext cx="7531723" cy="1486443"/>
          </a:xfrm>
        </p:spPr>
        <p:txBody>
          <a:bodyPr>
            <a:normAutofit fontScale="92500" lnSpcReduction="20000"/>
          </a:bodyPr>
          <a:lstStyle/>
          <a:p>
            <a:r>
              <a:rPr lang="en-US" sz="1600" dirty="0">
                <a:solidFill>
                  <a:srgbClr val="0070C0"/>
                </a:solidFill>
                <a:hlinkClick r:id="rId2">
                  <a:extLst>
                    <a:ext uri="{A12FA001-AC4F-418D-AE19-62706E023703}">
                      <ahyp:hlinkClr xmlns:ahyp="http://schemas.microsoft.com/office/drawing/2018/hyperlinkcolor" val="tx"/>
                    </a:ext>
                  </a:extLst>
                </a:hlinkClick>
              </a:rPr>
              <a:t>The Roots of Inequality: The Citrus Industry Prospered on the Back of Segregated Immigrant Labor </a:t>
            </a:r>
            <a:r>
              <a:rPr lang="en-US" sz="1600" dirty="0"/>
              <a:t>(Fullerton Observer, 2019)</a:t>
            </a:r>
          </a:p>
          <a:p>
            <a:r>
              <a:rPr lang="en-US" sz="1600" dirty="0">
                <a:solidFill>
                  <a:srgbClr val="0070C0"/>
                </a:solidFill>
                <a:hlinkClick r:id="rId3">
                  <a:extLst>
                    <a:ext uri="{A12FA001-AC4F-418D-AE19-62706E023703}">
                      <ahyp:hlinkClr xmlns:ahyp="http://schemas.microsoft.com/office/drawing/2018/hyperlinkcolor" val="tx"/>
                    </a:ext>
                  </a:extLst>
                </a:hlinkClick>
              </a:rPr>
              <a:t>A Woman’s World: A History of Female Labor in Citrus Packinghouses </a:t>
            </a:r>
            <a:r>
              <a:rPr lang="en-US" sz="1600" dirty="0"/>
              <a:t>(Sweet and Sour Citrus.org)</a:t>
            </a:r>
          </a:p>
          <a:p>
            <a:pPr algn="just"/>
            <a:r>
              <a:rPr lang="en-US" sz="1600" dirty="0">
                <a:solidFill>
                  <a:srgbClr val="0070C0"/>
                </a:solidFill>
                <a:hlinkClick r:id="rId4">
                  <a:extLst>
                    <a:ext uri="{A12FA001-AC4F-418D-AE19-62706E023703}">
                      <ahyp:hlinkClr xmlns:ahyp="http://schemas.microsoft.com/office/drawing/2018/hyperlinkcolor" val="tx"/>
                    </a:ext>
                  </a:extLst>
                </a:hlinkClick>
              </a:rPr>
              <a:t>Excerpt from </a:t>
            </a:r>
            <a:r>
              <a:rPr lang="en-US" sz="1600" dirty="0" err="1">
                <a:solidFill>
                  <a:srgbClr val="0070C0"/>
                </a:solidFill>
                <a:hlinkClick r:id="rId4">
                  <a:extLst>
                    <a:ext uri="{A12FA001-AC4F-418D-AE19-62706E023703}">
                      <ahyp:hlinkClr xmlns:ahyp="http://schemas.microsoft.com/office/drawing/2018/hyperlinkcolor" val="tx"/>
                    </a:ext>
                  </a:extLst>
                </a:hlinkClick>
              </a:rPr>
              <a:t>Pachappa</a:t>
            </a:r>
            <a:r>
              <a:rPr lang="en-US" sz="1600" dirty="0">
                <a:solidFill>
                  <a:srgbClr val="0070C0"/>
                </a:solidFill>
                <a:hlinkClick r:id="rId4">
                  <a:extLst>
                    <a:ext uri="{A12FA001-AC4F-418D-AE19-62706E023703}">
                      <ahyp:hlinkClr xmlns:ahyp="http://schemas.microsoft.com/office/drawing/2018/hyperlinkcolor" val="tx"/>
                    </a:ext>
                  </a:extLst>
                </a:hlinkClick>
              </a:rPr>
              <a:t> Camp: The First Koreatown in the United States </a:t>
            </a:r>
            <a:r>
              <a:rPr lang="en-US" sz="1600" dirty="0"/>
              <a:t>(Edward T. Chang, 2021)</a:t>
            </a:r>
          </a:p>
        </p:txBody>
      </p:sp>
      <p:sp>
        <p:nvSpPr>
          <p:cNvPr id="6" name="TextBox 5">
            <a:extLst>
              <a:ext uri="{FF2B5EF4-FFF2-40B4-BE49-F238E27FC236}">
                <a16:creationId xmlns:a16="http://schemas.microsoft.com/office/drawing/2014/main" id="{1A4643CA-70B5-443E-81EE-8C055DAFC855}"/>
              </a:ext>
            </a:extLst>
          </p:cNvPr>
          <p:cNvSpPr txBox="1"/>
          <p:nvPr/>
        </p:nvSpPr>
        <p:spPr>
          <a:xfrm>
            <a:off x="965791" y="2733971"/>
            <a:ext cx="7458880" cy="1569660"/>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RESEARCH DEEPER: Many different immigrant groups (Chinese, Korean, Mexican) and women worked in the California citrus industry. What were the similarities and differences in the experiences of these groups?</a:t>
            </a:r>
          </a:p>
        </p:txBody>
      </p:sp>
      <p:sp>
        <p:nvSpPr>
          <p:cNvPr id="4" name="Slide Number Placeholder 3">
            <a:extLst>
              <a:ext uri="{FF2B5EF4-FFF2-40B4-BE49-F238E27FC236}">
                <a16:creationId xmlns:a16="http://schemas.microsoft.com/office/drawing/2014/main" id="{7B2C369F-63E9-4494-FE6C-927C8E4B0860}"/>
              </a:ext>
            </a:extLst>
          </p:cNvPr>
          <p:cNvSpPr>
            <a:spLocks noGrp="1"/>
          </p:cNvSpPr>
          <p:nvPr>
            <p:ph type="sldNum" sz="quarter" idx="12"/>
          </p:nvPr>
        </p:nvSpPr>
        <p:spPr/>
        <p:txBody>
          <a:bodyPr/>
          <a:lstStyle/>
          <a:p>
            <a:fld id="{92367B23-D481-47B8-9DC9-53041C5CD72C}" type="slidenum">
              <a:rPr lang="en-US" smtClean="0"/>
              <a:t>9</a:t>
            </a:fld>
            <a:endParaRPr lang="en-US"/>
          </a:p>
        </p:txBody>
      </p:sp>
    </p:spTree>
    <p:extLst>
      <p:ext uri="{BB962C8B-B14F-4D97-AF65-F5344CB8AC3E}">
        <p14:creationId xmlns:p14="http://schemas.microsoft.com/office/powerpoint/2010/main" val="289598874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28606</TotalTime>
  <Words>1809</Words>
  <Application>Microsoft Office PowerPoint</Application>
  <PresentationFormat>On-screen Show (4:3)</PresentationFormat>
  <Paragraphs>193</Paragraphs>
  <Slides>26</Slides>
  <Notes>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avenir-lt-w01_35-light1475496</vt:lpstr>
      <vt:lpstr>Zilla Slab</vt:lpstr>
      <vt:lpstr>Arial</vt:lpstr>
      <vt:lpstr>Arial Black</vt:lpstr>
      <vt:lpstr>Arial Narrow</vt:lpstr>
      <vt:lpstr>Bahnschrift</vt:lpstr>
      <vt:lpstr>Berlin Sans FB</vt:lpstr>
      <vt:lpstr>Calibri</vt:lpstr>
      <vt:lpstr>Garamond</vt:lpstr>
      <vt:lpstr>Georgia</vt:lpstr>
      <vt:lpstr>Oxygen</vt:lpstr>
      <vt:lpstr>Oxygen Light</vt:lpstr>
      <vt:lpstr>Wingdings</vt:lpstr>
      <vt:lpstr>Organic</vt:lpstr>
      <vt:lpstr>Lesson 2</vt:lpstr>
      <vt:lpstr>Discussion Questions</vt:lpstr>
      <vt:lpstr>Dosan Ahn Chang Ho Memorial </vt:lpstr>
      <vt:lpstr>Who Was Dosan Ahn Chang Ho?</vt:lpstr>
      <vt:lpstr>Why Settle in Riverside?</vt:lpstr>
      <vt:lpstr>Life in Riverside</vt:lpstr>
      <vt:lpstr>Pachappa Camp: 1905–1913</vt:lpstr>
      <vt:lpstr>The First Koreatown:  Pachappa Camp, Riverside, CA</vt:lpstr>
      <vt:lpstr>Life for Citrus Pickers in Early California</vt:lpstr>
      <vt:lpstr>Activity: Similarities and Differences</vt:lpstr>
      <vt:lpstr>Dosan’s Efforts to Support Korean Independence</vt:lpstr>
      <vt:lpstr>What Was Dosan Fighting For?</vt:lpstr>
      <vt:lpstr>Dosan’s Deportation</vt:lpstr>
      <vt:lpstr>Dosan’s Later Life</vt:lpstr>
      <vt:lpstr>Family Legacy</vt:lpstr>
      <vt:lpstr>Legacy</vt:lpstr>
      <vt:lpstr>Quick-Write</vt:lpstr>
      <vt:lpstr>Activity 2.2 </vt:lpstr>
      <vt:lpstr>What are some needs of your community?</vt:lpstr>
      <vt:lpstr>What Is Civic Engagement?</vt:lpstr>
      <vt:lpstr>Civic Engagement Project</vt:lpstr>
      <vt:lpstr>Step 0: Interests</vt:lpstr>
      <vt:lpstr>Step 1: Research</vt:lpstr>
      <vt:lpstr>Step 2: Action</vt:lpstr>
      <vt:lpstr>Step 3: Report</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26</dc:title>
  <dc:creator>Costa, Victoria</dc:creator>
  <cp:lastModifiedBy>Cho, Grace</cp:lastModifiedBy>
  <cp:revision>124</cp:revision>
  <cp:lastPrinted>2022-04-04T18:35:29Z</cp:lastPrinted>
  <dcterms:created xsi:type="dcterms:W3CDTF">2021-09-28T14:21:12Z</dcterms:created>
  <dcterms:modified xsi:type="dcterms:W3CDTF">2024-02-15T04:42:55Z</dcterms:modified>
</cp:coreProperties>
</file>