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1"/>
  </p:sldMasterIdLst>
  <p:notesMasterIdLst>
    <p:notesMasterId r:id="rId26"/>
  </p:notesMasterIdLst>
  <p:sldIdLst>
    <p:sldId id="256" r:id="rId2"/>
    <p:sldId id="259" r:id="rId3"/>
    <p:sldId id="283" r:id="rId4"/>
    <p:sldId id="276" r:id="rId5"/>
    <p:sldId id="268" r:id="rId6"/>
    <p:sldId id="269" r:id="rId7"/>
    <p:sldId id="271" r:id="rId8"/>
    <p:sldId id="270" r:id="rId9"/>
    <p:sldId id="272" r:id="rId10"/>
    <p:sldId id="275" r:id="rId11"/>
    <p:sldId id="273" r:id="rId12"/>
    <p:sldId id="267" r:id="rId13"/>
    <p:sldId id="282" r:id="rId14"/>
    <p:sldId id="277" r:id="rId15"/>
    <p:sldId id="278" r:id="rId16"/>
    <p:sldId id="284" r:id="rId17"/>
    <p:sldId id="285" r:id="rId18"/>
    <p:sldId id="279" r:id="rId19"/>
    <p:sldId id="280" r:id="rId20"/>
    <p:sldId id="281" r:id="rId21"/>
    <p:sldId id="286" r:id="rId22"/>
    <p:sldId id="274" r:id="rId23"/>
    <p:sldId id="289" r:id="rId24"/>
    <p:sldId id="288" r:id="rId25"/>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6131" autoAdjust="0"/>
    <p:restoredTop sz="94660"/>
  </p:normalViewPr>
  <p:slideViewPr>
    <p:cSldViewPr snapToGrid="0">
      <p:cViewPr varScale="1">
        <p:scale>
          <a:sx n="161" d="100"/>
          <a:sy n="161" d="100"/>
        </p:scale>
        <p:origin x="1628" y="108"/>
      </p:cViewPr>
      <p:guideLst/>
    </p:cSldViewPr>
  </p:slideViewPr>
  <p:notesTextViewPr>
    <p:cViewPr>
      <p:scale>
        <a:sx n="1" d="1"/>
        <a:sy n="1" d="1"/>
      </p:scale>
      <p:origin x="0" y="0"/>
    </p:cViewPr>
  </p:notesTextViewPr>
  <p:sorterViewPr>
    <p:cViewPr>
      <p:scale>
        <a:sx n="100" d="100"/>
        <a:sy n="100" d="100"/>
      </p:scale>
      <p:origin x="0" y="-27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AD450247-E588-43B7-A12F-1D00B51D8EBD}" type="datetimeFigureOut">
              <a:rPr lang="en-US" smtClean="0"/>
              <a:t>2/13/2024</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A5804AC5-0B1E-4DED-9AB5-3D4A5204E4D4}" type="slidenum">
              <a:rPr lang="en-US" smtClean="0"/>
              <a:t>‹#›</a:t>
            </a:fld>
            <a:endParaRPr lang="en-US"/>
          </a:p>
        </p:txBody>
      </p:sp>
    </p:spTree>
    <p:extLst>
      <p:ext uri="{BB962C8B-B14F-4D97-AF65-F5344CB8AC3E}">
        <p14:creationId xmlns:p14="http://schemas.microsoft.com/office/powerpoint/2010/main" val="1490125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19878"/>
            <a:ext cx="9144677" cy="6858000"/>
            <a:chOff x="0" y="-6626"/>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26"/>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65416" y="5014845"/>
            <a:ext cx="751223" cy="411285"/>
          </a:xfrm>
        </p:spPr>
        <p:txBody>
          <a:bodyPr/>
          <a:lstStyle>
            <a:lvl1pPr>
              <a:defRPr>
                <a:latin typeface="Calibri" panose="020F0502020204030204" pitchFamily="34" charset="0"/>
                <a:cs typeface="Calibri" panose="020F0502020204030204" pitchFamily="34" charset="0"/>
              </a:defRPr>
            </a:lvl1pPr>
          </a:lstStyle>
          <a:p>
            <a:fld id="{7933B07D-44EB-4E74-A9B8-5B25FFD6B5F7}" type="datetime1">
              <a:rPr lang="en-US" smtClean="0"/>
              <a:t>2/13/2024</a:t>
            </a:fld>
            <a:endParaRPr lang="en-US" dirty="0"/>
          </a:p>
        </p:txBody>
      </p:sp>
      <p:sp>
        <p:nvSpPr>
          <p:cNvPr id="5" name="Footer Placeholder 4"/>
          <p:cNvSpPr>
            <a:spLocks noGrp="1"/>
          </p:cNvSpPr>
          <p:nvPr>
            <p:ph type="ftr" sz="quarter" idx="11"/>
          </p:nvPr>
        </p:nvSpPr>
        <p:spPr>
          <a:xfrm>
            <a:off x="1921934" y="5054602"/>
            <a:ext cx="4064860" cy="279400"/>
          </a:xfrm>
        </p:spPr>
        <p:txBody>
          <a:bodyPr/>
          <a:lstStyle>
            <a:lvl1pPr>
              <a:defRPr>
                <a:latin typeface="Calibri" panose="020F0502020204030204" pitchFamily="34" charset="0"/>
                <a:cs typeface="Calibri" panose="020F0502020204030204" pitchFamily="34" charset="0"/>
              </a:defRPr>
            </a:lvl1pPr>
          </a:lstStyle>
          <a:p>
            <a:r>
              <a:rPr lang="en-US" dirty="0"/>
              <a:t>Lesson 1 Korean Diaspora and Korean Americans </a:t>
            </a:r>
          </a:p>
        </p:txBody>
      </p:sp>
      <p:sp>
        <p:nvSpPr>
          <p:cNvPr id="6" name="Slide Number Placeholder 5"/>
          <p:cNvSpPr>
            <a:spLocks noGrp="1"/>
          </p:cNvSpPr>
          <p:nvPr>
            <p:ph type="sldNum" sz="quarter" idx="12"/>
          </p:nvPr>
        </p:nvSpPr>
        <p:spPr>
          <a:xfrm>
            <a:off x="6817317" y="5054602"/>
            <a:ext cx="413483" cy="279400"/>
          </a:xfrm>
        </p:spPr>
        <p:txBody>
          <a:bodyPr/>
          <a:lstStyle>
            <a:lvl1pPr>
              <a:defRPr>
                <a:latin typeface="Calibri" panose="020F0502020204030204" pitchFamily="34" charset="0"/>
                <a:cs typeface="Calibri" panose="020F0502020204030204" pitchFamily="34" charset="0"/>
              </a:defRPr>
            </a:lvl1pPr>
          </a:lstStyle>
          <a:p>
            <a:fld id="{92367B23-D481-47B8-9DC9-53041C5CD72C}"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9619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A528730-ACAE-4876-B0A4-89AA588E7FE7}" type="datetime1">
              <a:rPr lang="en-US" smtClean="0"/>
              <a:t>2/13/2024</a:t>
            </a:fld>
            <a:endParaRPr lang="en-US"/>
          </a:p>
        </p:txBody>
      </p:sp>
      <p:sp>
        <p:nvSpPr>
          <p:cNvPr id="6" name="Footer Placeholder 5"/>
          <p:cNvSpPr>
            <a:spLocks noGrp="1"/>
          </p:cNvSpPr>
          <p:nvPr>
            <p:ph type="ftr" sz="quarter" idx="11"/>
          </p:nvPr>
        </p:nvSpPr>
        <p:spPr/>
        <p:txBody>
          <a:bodyPr/>
          <a:lstStyle/>
          <a:p>
            <a:r>
              <a:rPr lang="en-US"/>
              <a:t>Lesson 1 Korean Diaspora and Korean Americans </a:t>
            </a:r>
          </a:p>
        </p:txBody>
      </p:sp>
      <p:sp>
        <p:nvSpPr>
          <p:cNvPr id="7" name="Slide Number Placeholder 6"/>
          <p:cNvSpPr>
            <a:spLocks noGrp="1"/>
          </p:cNvSpPr>
          <p:nvPr>
            <p:ph type="sldNum" sz="quarter" idx="12"/>
          </p:nvPr>
        </p:nvSpPr>
        <p:spPr/>
        <p:txBody>
          <a:bodyPr/>
          <a:lstStyle/>
          <a:p>
            <a:fld id="{92367B23-D481-47B8-9DC9-53041C5CD72C}" type="slidenum">
              <a:rPr lang="en-US" smtClean="0"/>
              <a:t>‹#›</a:t>
            </a:fld>
            <a:endParaRPr lang="en-US"/>
          </a:p>
        </p:txBody>
      </p:sp>
    </p:spTree>
    <p:extLst>
      <p:ext uri="{BB962C8B-B14F-4D97-AF65-F5344CB8AC3E}">
        <p14:creationId xmlns:p14="http://schemas.microsoft.com/office/powerpoint/2010/main" val="1699961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980712-E2E4-4C11-B1F6-76AEA0F007B9}" type="datetime1">
              <a:rPr lang="en-US" smtClean="0"/>
              <a:t>2/13/2024</a:t>
            </a:fld>
            <a:endParaRPr lang="en-US"/>
          </a:p>
        </p:txBody>
      </p:sp>
      <p:sp>
        <p:nvSpPr>
          <p:cNvPr id="5" name="Footer Placeholder 4"/>
          <p:cNvSpPr>
            <a:spLocks noGrp="1"/>
          </p:cNvSpPr>
          <p:nvPr>
            <p:ph type="ftr" sz="quarter" idx="11"/>
          </p:nvPr>
        </p:nvSpPr>
        <p:spPr/>
        <p:txBody>
          <a:bodyPr/>
          <a:lstStyle/>
          <a:p>
            <a:r>
              <a:rPr lang="en-US"/>
              <a:t>Lesson 1 Korean Diaspora and Korean Americans </a:t>
            </a:r>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0971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C524E5-E2B8-40C4-AC89-3B776D5819EF}" type="datetime1">
              <a:rPr lang="en-US" smtClean="0"/>
              <a:t>2/13/2024</a:t>
            </a:fld>
            <a:endParaRPr lang="en-US"/>
          </a:p>
        </p:txBody>
      </p:sp>
      <p:sp>
        <p:nvSpPr>
          <p:cNvPr id="5" name="Footer Placeholder 4"/>
          <p:cNvSpPr>
            <a:spLocks noGrp="1"/>
          </p:cNvSpPr>
          <p:nvPr>
            <p:ph type="ftr" sz="quarter" idx="11"/>
          </p:nvPr>
        </p:nvSpPr>
        <p:spPr/>
        <p:txBody>
          <a:bodyPr/>
          <a:lstStyle/>
          <a:p>
            <a:r>
              <a:rPr lang="en-US"/>
              <a:t>Lesson 1 Korean Diaspora and Korean Americans </a:t>
            </a:r>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3899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6AC28F-0C41-4280-B1A0-96A49B0F131D}" type="datetime1">
              <a:rPr lang="en-US" smtClean="0"/>
              <a:t>2/13/2024</a:t>
            </a:fld>
            <a:endParaRPr lang="en-US"/>
          </a:p>
        </p:txBody>
      </p:sp>
      <p:sp>
        <p:nvSpPr>
          <p:cNvPr id="5" name="Footer Placeholder 4"/>
          <p:cNvSpPr>
            <a:spLocks noGrp="1"/>
          </p:cNvSpPr>
          <p:nvPr>
            <p:ph type="ftr" sz="quarter" idx="11"/>
          </p:nvPr>
        </p:nvSpPr>
        <p:spPr/>
        <p:txBody>
          <a:bodyPr/>
          <a:lstStyle/>
          <a:p>
            <a:r>
              <a:rPr lang="en-US"/>
              <a:t>Lesson 1 Korean Diaspora and Korean Americans </a:t>
            </a:r>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a:p>
        </p:txBody>
      </p:sp>
    </p:spTree>
    <p:extLst>
      <p:ext uri="{BB962C8B-B14F-4D97-AF65-F5344CB8AC3E}">
        <p14:creationId xmlns:p14="http://schemas.microsoft.com/office/powerpoint/2010/main" val="4256440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56AAE5-EBCB-4544-9855-FB7371DAB38A}" type="datetime1">
              <a:rPr lang="en-US" smtClean="0"/>
              <a:t>2/13/2024</a:t>
            </a:fld>
            <a:endParaRPr lang="en-US"/>
          </a:p>
        </p:txBody>
      </p:sp>
      <p:sp>
        <p:nvSpPr>
          <p:cNvPr id="5" name="Footer Placeholder 4"/>
          <p:cNvSpPr>
            <a:spLocks noGrp="1"/>
          </p:cNvSpPr>
          <p:nvPr>
            <p:ph type="ftr" sz="quarter" idx="11"/>
          </p:nvPr>
        </p:nvSpPr>
        <p:spPr/>
        <p:txBody>
          <a:bodyPr/>
          <a:lstStyle/>
          <a:p>
            <a:r>
              <a:rPr lang="en-US"/>
              <a:t>Lesson 1 Korean Diaspora and Korean Americans </a:t>
            </a:r>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2501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046614-7019-42C2-B232-D96B0D2BAD87}" type="datetime1">
              <a:rPr lang="en-US" smtClean="0"/>
              <a:t>2/13/2024</a:t>
            </a:fld>
            <a:endParaRPr lang="en-US"/>
          </a:p>
        </p:txBody>
      </p:sp>
      <p:sp>
        <p:nvSpPr>
          <p:cNvPr id="5" name="Footer Placeholder 4"/>
          <p:cNvSpPr>
            <a:spLocks noGrp="1"/>
          </p:cNvSpPr>
          <p:nvPr>
            <p:ph type="ftr" sz="quarter" idx="11"/>
          </p:nvPr>
        </p:nvSpPr>
        <p:spPr/>
        <p:txBody>
          <a:bodyPr/>
          <a:lstStyle/>
          <a:p>
            <a:r>
              <a:rPr lang="en-US"/>
              <a:t>Lesson 1 Korean Diaspora and Korean Americans </a:t>
            </a:r>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1151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EC4965-7176-4DBC-B8C4-C9E0FFC7843C}" type="datetime1">
              <a:rPr lang="en-US" smtClean="0"/>
              <a:t>2/13/2024</a:t>
            </a:fld>
            <a:endParaRPr lang="en-US"/>
          </a:p>
        </p:txBody>
      </p:sp>
      <p:sp>
        <p:nvSpPr>
          <p:cNvPr id="5" name="Footer Placeholder 4"/>
          <p:cNvSpPr>
            <a:spLocks noGrp="1"/>
          </p:cNvSpPr>
          <p:nvPr>
            <p:ph type="ftr" sz="quarter" idx="11"/>
          </p:nvPr>
        </p:nvSpPr>
        <p:spPr/>
        <p:txBody>
          <a:bodyPr/>
          <a:lstStyle/>
          <a:p>
            <a:r>
              <a:rPr lang="en-US"/>
              <a:t>Lesson 1 Korean Diaspora and Korean Americans </a:t>
            </a:r>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5008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35D8B4-461C-4B90-AAE7-C574451F871B}" type="datetime1">
              <a:rPr lang="en-US" smtClean="0"/>
              <a:t>2/13/2024</a:t>
            </a:fld>
            <a:endParaRPr lang="en-US"/>
          </a:p>
        </p:txBody>
      </p:sp>
      <p:sp>
        <p:nvSpPr>
          <p:cNvPr id="5" name="Footer Placeholder 4"/>
          <p:cNvSpPr>
            <a:spLocks noGrp="1"/>
          </p:cNvSpPr>
          <p:nvPr>
            <p:ph type="ftr" sz="quarter" idx="11"/>
          </p:nvPr>
        </p:nvSpPr>
        <p:spPr/>
        <p:txBody>
          <a:bodyPr/>
          <a:lstStyle/>
          <a:p>
            <a:r>
              <a:rPr lang="en-US"/>
              <a:t>Lesson 1 Korean Diaspora and Korean Americans </a:t>
            </a:r>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188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E079D48F-2FAB-4ABE-8C68-AC0D817F143E}" type="datetime1">
              <a:rPr lang="en-US" smtClean="0"/>
              <a:t>2/13/2024</a:t>
            </a:fld>
            <a:endParaRPr lang="en-US" dirty="0"/>
          </a:p>
        </p:txBody>
      </p:sp>
      <p:sp>
        <p:nvSpPr>
          <p:cNvPr id="5" name="Footer Placeholder 4"/>
          <p:cNvSpPr>
            <a:spLocks noGrp="1"/>
          </p:cNvSpPr>
          <p:nvPr>
            <p:ph type="ftr" sz="quarter" idx="11"/>
          </p:nvPr>
        </p:nvSpPr>
        <p:spPr/>
        <p:txBody>
          <a:bodyPr/>
          <a:lstStyle>
            <a:lvl2pPr>
              <a:defRPr sz="1400">
                <a:latin typeface="Calibri" panose="020F0502020204030204" pitchFamily="34" charset="0"/>
                <a:cs typeface="Calibri" panose="020F0502020204030204" pitchFamily="34" charset="0"/>
              </a:defRPr>
            </a:lvl2pPr>
          </a:lstStyle>
          <a:p>
            <a:pPr marL="117475" lvl="1"/>
            <a:r>
              <a:rPr lang="en-US"/>
              <a:t>Lesson 1 Korean Diaspora and Korean Americans </a:t>
            </a:r>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92367B23-D481-47B8-9DC9-53041C5CD72C}" type="slidenum">
              <a:rPr lang="en-US" smtClean="0"/>
              <a:pPr/>
              <a:t>‹#›</a:t>
            </a:fld>
            <a:endParaRPr lang="en-US" dirty="0"/>
          </a:p>
        </p:txBody>
      </p:sp>
    </p:spTree>
    <p:extLst>
      <p:ext uri="{BB962C8B-B14F-4D97-AF65-F5344CB8AC3E}">
        <p14:creationId xmlns:p14="http://schemas.microsoft.com/office/powerpoint/2010/main" val="2517842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20D9D2-C722-446A-B27C-D5A8407F2BDC}" type="datetime1">
              <a:rPr lang="en-US" smtClean="0"/>
              <a:t>2/13/2024</a:t>
            </a:fld>
            <a:endParaRPr lang="en-US"/>
          </a:p>
        </p:txBody>
      </p:sp>
      <p:sp>
        <p:nvSpPr>
          <p:cNvPr id="5" name="Footer Placeholder 4"/>
          <p:cNvSpPr>
            <a:spLocks noGrp="1"/>
          </p:cNvSpPr>
          <p:nvPr>
            <p:ph type="ftr" sz="quarter" idx="11"/>
          </p:nvPr>
        </p:nvSpPr>
        <p:spPr/>
        <p:txBody>
          <a:bodyPr/>
          <a:lstStyle/>
          <a:p>
            <a:r>
              <a:rPr lang="en-US"/>
              <a:t>Lesson 1 Korean Diaspora and Korean Americans </a:t>
            </a:r>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613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D2238C-775A-4268-BFE1-1F420E673334}" type="datetime1">
              <a:rPr lang="en-US" smtClean="0"/>
              <a:t>2/13/2024</a:t>
            </a:fld>
            <a:endParaRPr lang="en-US"/>
          </a:p>
        </p:txBody>
      </p:sp>
      <p:sp>
        <p:nvSpPr>
          <p:cNvPr id="6" name="Footer Placeholder 5"/>
          <p:cNvSpPr>
            <a:spLocks noGrp="1"/>
          </p:cNvSpPr>
          <p:nvPr>
            <p:ph type="ftr" sz="quarter" idx="11"/>
          </p:nvPr>
        </p:nvSpPr>
        <p:spPr/>
        <p:txBody>
          <a:bodyPr/>
          <a:lstStyle/>
          <a:p>
            <a:r>
              <a:rPr lang="en-US"/>
              <a:t>Lesson 1 Korean Diaspora and Korean Americans </a:t>
            </a:r>
          </a:p>
        </p:txBody>
      </p:sp>
      <p:sp>
        <p:nvSpPr>
          <p:cNvPr id="7" name="Slide Number Placeholder 6"/>
          <p:cNvSpPr>
            <a:spLocks noGrp="1"/>
          </p:cNvSpPr>
          <p:nvPr>
            <p:ph type="sldNum" sz="quarter" idx="12"/>
          </p:nvPr>
        </p:nvSpPr>
        <p:spPr/>
        <p:txBody>
          <a:bodyPr/>
          <a:lstStyle/>
          <a:p>
            <a:fld id="{92367B23-D481-47B8-9DC9-53041C5CD72C}" type="slidenum">
              <a:rPr lang="en-US" smtClean="0"/>
              <a:t>‹#›</a:t>
            </a:fld>
            <a:endParaRPr lang="en-US"/>
          </a:p>
        </p:txBody>
      </p:sp>
    </p:spTree>
    <p:extLst>
      <p:ext uri="{BB962C8B-B14F-4D97-AF65-F5344CB8AC3E}">
        <p14:creationId xmlns:p14="http://schemas.microsoft.com/office/powerpoint/2010/main" val="878174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36B62C94-A0AD-4D99-B067-5DC211F754FE}" type="datetime1">
              <a:rPr lang="en-US" smtClean="0"/>
              <a:t>2/13/2024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r>
              <a:rPr lang="en-US"/>
              <a:t>Lesson 1 Korean Diaspora and Korean Americans </a:t>
            </a:r>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92367B23-D481-47B8-9DC9-53041C5CD72C}"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7897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65634F92-9817-4062-952E-1C0F3DE3A116}" type="datetime1">
              <a:rPr lang="en-US" smtClean="0"/>
              <a:t>2/13/2024</a:t>
            </a:fld>
            <a:endParaRPr lang="en-US"/>
          </a:p>
        </p:txBody>
      </p:sp>
      <p:sp>
        <p:nvSpPr>
          <p:cNvPr id="4" name="Footer Placeholder 3"/>
          <p:cNvSpPr>
            <a:spLocks noGrp="1"/>
          </p:cNvSpPr>
          <p:nvPr>
            <p:ph type="ftr" sz="quarter" idx="11"/>
          </p:nvPr>
        </p:nvSpPr>
        <p:spPr/>
        <p:txBody>
          <a:bodyPr/>
          <a:lstStyle/>
          <a:p>
            <a:r>
              <a:rPr lang="en-US"/>
              <a:t>Lesson 1 Korean Diaspora and Korean Americans </a:t>
            </a:r>
          </a:p>
        </p:txBody>
      </p:sp>
      <p:sp>
        <p:nvSpPr>
          <p:cNvPr id="5" name="Slide Number Placeholder 4"/>
          <p:cNvSpPr>
            <a:spLocks noGrp="1"/>
          </p:cNvSpPr>
          <p:nvPr>
            <p:ph type="sldNum" sz="quarter" idx="12"/>
          </p:nvPr>
        </p:nvSpPr>
        <p:spPr/>
        <p:txBody>
          <a:bodyPr/>
          <a:lstStyle/>
          <a:p>
            <a:fld id="{92367B23-D481-47B8-9DC9-53041C5CD72C}"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389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41F7A14F-2117-4CE0-8455-EE83BC6F0D25}" type="datetime1">
              <a:rPr lang="en-US" smtClean="0"/>
              <a:t>2/13/2024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r>
              <a:rPr lang="en-US"/>
              <a:t>Lesson 1 Korean Diaspora and Korean Americans </a:t>
            </a:r>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92367B23-D481-47B8-9DC9-53041C5CD72C}" type="slidenum">
              <a:rPr lang="en-US" smtClean="0"/>
              <a:pPr/>
              <a:t>‹#›</a:t>
            </a:fld>
            <a:endParaRPr lang="en-US" dirty="0"/>
          </a:p>
        </p:txBody>
      </p:sp>
    </p:spTree>
    <p:extLst>
      <p:ext uri="{BB962C8B-B14F-4D97-AF65-F5344CB8AC3E}">
        <p14:creationId xmlns:p14="http://schemas.microsoft.com/office/powerpoint/2010/main" val="2316942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6AFA817-5F39-4FF1-9809-7323EF2E02C1}" type="datetime1">
              <a:rPr lang="en-US" smtClean="0"/>
              <a:t>2/13/2024</a:t>
            </a:fld>
            <a:endParaRPr lang="en-US"/>
          </a:p>
        </p:txBody>
      </p:sp>
      <p:sp>
        <p:nvSpPr>
          <p:cNvPr id="6" name="Footer Placeholder 5"/>
          <p:cNvSpPr>
            <a:spLocks noGrp="1"/>
          </p:cNvSpPr>
          <p:nvPr>
            <p:ph type="ftr" sz="quarter" idx="11"/>
          </p:nvPr>
        </p:nvSpPr>
        <p:spPr/>
        <p:txBody>
          <a:bodyPr/>
          <a:lstStyle/>
          <a:p>
            <a:r>
              <a:rPr lang="en-US"/>
              <a:t>Lesson 1 Korean Diaspora and Korean Americans </a:t>
            </a:r>
          </a:p>
        </p:txBody>
      </p:sp>
      <p:sp>
        <p:nvSpPr>
          <p:cNvPr id="7" name="Slide Number Placeholder 6"/>
          <p:cNvSpPr>
            <a:spLocks noGrp="1"/>
          </p:cNvSpPr>
          <p:nvPr>
            <p:ph type="sldNum" sz="quarter" idx="12"/>
          </p:nvPr>
        </p:nvSpPr>
        <p:spPr/>
        <p:txBody>
          <a:bodyPr/>
          <a:lstStyle/>
          <a:p>
            <a:fld id="{92367B23-D481-47B8-9DC9-53041C5CD72C}"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3053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5138A53-4F4B-460B-834C-9ED9F65A00C7}" type="datetime1">
              <a:rPr lang="en-US" smtClean="0"/>
              <a:t>2/13/2024</a:t>
            </a:fld>
            <a:endParaRPr lang="en-US"/>
          </a:p>
        </p:txBody>
      </p:sp>
      <p:sp>
        <p:nvSpPr>
          <p:cNvPr id="6" name="Footer Placeholder 5"/>
          <p:cNvSpPr>
            <a:spLocks noGrp="1"/>
          </p:cNvSpPr>
          <p:nvPr>
            <p:ph type="ftr" sz="quarter" idx="11"/>
          </p:nvPr>
        </p:nvSpPr>
        <p:spPr/>
        <p:txBody>
          <a:bodyPr/>
          <a:lstStyle/>
          <a:p>
            <a:r>
              <a:rPr lang="en-US"/>
              <a:t>Lesson 1 Korean Diaspora and Korean Americans </a:t>
            </a:r>
          </a:p>
        </p:txBody>
      </p:sp>
      <p:sp>
        <p:nvSpPr>
          <p:cNvPr id="7" name="Slide Number Placeholder 6"/>
          <p:cNvSpPr>
            <a:spLocks noGrp="1"/>
          </p:cNvSpPr>
          <p:nvPr>
            <p:ph type="sldNum" sz="quarter" idx="12"/>
          </p:nvPr>
        </p:nvSpPr>
        <p:spPr/>
        <p:txBody>
          <a:bodyPr/>
          <a:lstStyle/>
          <a:p>
            <a:fld id="{92367B23-D481-47B8-9DC9-53041C5CD72C}" type="slidenum">
              <a:rPr lang="en-US" smtClean="0"/>
              <a:t>‹#›</a:t>
            </a:fld>
            <a:endParaRPr lang="en-US"/>
          </a:p>
        </p:txBody>
      </p:sp>
    </p:spTree>
    <p:extLst>
      <p:ext uri="{BB962C8B-B14F-4D97-AF65-F5344CB8AC3E}">
        <p14:creationId xmlns:p14="http://schemas.microsoft.com/office/powerpoint/2010/main" val="2554466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36AB93B-A77E-4940-90F7-92E5E4054114}" type="datetime1">
              <a:rPr lang="en-US" smtClean="0"/>
              <a:t>2/13/2024</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Lesson 1 Korean Diaspora and Korean Americans </a:t>
            </a: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2367B23-D481-47B8-9DC9-53041C5CD72C}" type="slidenum">
              <a:rPr lang="en-US" smtClean="0"/>
              <a:t>‹#›</a:t>
            </a:fld>
            <a:endParaRPr lang="en-US"/>
          </a:p>
        </p:txBody>
      </p:sp>
    </p:spTree>
    <p:extLst>
      <p:ext uri="{BB962C8B-B14F-4D97-AF65-F5344CB8AC3E}">
        <p14:creationId xmlns:p14="http://schemas.microsoft.com/office/powerpoint/2010/main" val="276771935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hf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sWGi3qgObPs" TargetMode="External"/><Relationship Id="rId2" Type="http://schemas.openxmlformats.org/officeDocument/2006/relationships/hyperlink" Target="https://www.youtube.com/watch?v=nZjA3tJCdWg" TargetMode="External"/><Relationship Id="rId1" Type="http://schemas.openxmlformats.org/officeDocument/2006/relationships/slideLayout" Target="../slideLayouts/slideLayout2.xml"/><Relationship Id="rId5" Type="http://schemas.openxmlformats.org/officeDocument/2006/relationships/hyperlink" Target="https://caamedia.org/films/arirang/" TargetMode="Externa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kaoralhistories-yokcenter.weebly.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kaoralhistories-yokcenter.weebly.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jscc.edu/academics/programs/writing-center/writing-resources/five-paragraph-essay.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sites.bu.edu/koreandiaspora/issues/history-of-korean-immigration-to-america-from-1903-to-present/"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ites.bu.edu/koreandiaspora/issues/history-of-korean-immigration-to-america-from-1903-to-present/"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C8267-4D1F-4F8D-8C02-D0806D582286}"/>
              </a:ext>
            </a:extLst>
          </p:cNvPr>
          <p:cNvSpPr>
            <a:spLocks noGrp="1"/>
          </p:cNvSpPr>
          <p:nvPr>
            <p:ph type="ctrTitle"/>
          </p:nvPr>
        </p:nvSpPr>
        <p:spPr/>
        <p:txBody>
          <a:bodyPr/>
          <a:lstStyle/>
          <a:p>
            <a:r>
              <a:rPr lang="en-US" dirty="0"/>
              <a:t>Lesson 1 </a:t>
            </a:r>
          </a:p>
        </p:txBody>
      </p:sp>
      <p:sp>
        <p:nvSpPr>
          <p:cNvPr id="3" name="Subtitle 2">
            <a:extLst>
              <a:ext uri="{FF2B5EF4-FFF2-40B4-BE49-F238E27FC236}">
                <a16:creationId xmlns:a16="http://schemas.microsoft.com/office/drawing/2014/main" id="{19598F0F-6C09-49D0-9DE5-AA267219AC09}"/>
              </a:ext>
            </a:extLst>
          </p:cNvPr>
          <p:cNvSpPr>
            <a:spLocks noGrp="1"/>
          </p:cNvSpPr>
          <p:nvPr>
            <p:ph type="subTitle" idx="1"/>
          </p:nvPr>
        </p:nvSpPr>
        <p:spPr/>
        <p:txBody>
          <a:bodyPr>
            <a:normAutofit/>
          </a:bodyPr>
          <a:lstStyle/>
          <a:p>
            <a:r>
              <a:rPr lang="en-US" sz="3000" b="1" dirty="0"/>
              <a:t>The Korean Diaspora and Korean Americans</a:t>
            </a:r>
            <a:endParaRPr lang="en-US" sz="4950" b="1" dirty="0"/>
          </a:p>
        </p:txBody>
      </p:sp>
    </p:spTree>
    <p:extLst>
      <p:ext uri="{BB962C8B-B14F-4D97-AF65-F5344CB8AC3E}">
        <p14:creationId xmlns:p14="http://schemas.microsoft.com/office/powerpoint/2010/main" val="20027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8910E8-80CF-475C-873F-8F53FF859E03}"/>
              </a:ext>
            </a:extLst>
          </p:cNvPr>
          <p:cNvSpPr>
            <a:spLocks noGrp="1"/>
          </p:cNvSpPr>
          <p:nvPr>
            <p:ph type="title"/>
          </p:nvPr>
        </p:nvSpPr>
        <p:spPr/>
        <p:txBody>
          <a:bodyPr/>
          <a:lstStyle/>
          <a:p>
            <a:r>
              <a:rPr lang="en-US" b="1" dirty="0"/>
              <a:t>Immigration Pathways</a:t>
            </a:r>
          </a:p>
        </p:txBody>
      </p:sp>
      <p:sp>
        <p:nvSpPr>
          <p:cNvPr id="4" name="Content Placeholder 3">
            <a:extLst>
              <a:ext uri="{FF2B5EF4-FFF2-40B4-BE49-F238E27FC236}">
                <a16:creationId xmlns:a16="http://schemas.microsoft.com/office/drawing/2014/main" id="{072E787D-D54A-455A-B831-84B54462A530}"/>
              </a:ext>
            </a:extLst>
          </p:cNvPr>
          <p:cNvSpPr>
            <a:spLocks noGrp="1"/>
          </p:cNvSpPr>
          <p:nvPr>
            <p:ph idx="1"/>
          </p:nvPr>
        </p:nvSpPr>
        <p:spPr>
          <a:xfrm>
            <a:off x="725659" y="2691020"/>
            <a:ext cx="4455113" cy="3498113"/>
          </a:xfrm>
        </p:spPr>
        <p:txBody>
          <a:bodyPr>
            <a:normAutofit fontScale="77500" lnSpcReduction="20000"/>
          </a:bodyPr>
          <a:lstStyle/>
          <a:p>
            <a:pPr marL="0" indent="0">
              <a:buNone/>
            </a:pPr>
            <a:r>
              <a:rPr lang="en-US" sz="2400" dirty="0"/>
              <a:t>In 2019, of the more than 1 million Korean immigrants in the United States:</a:t>
            </a:r>
          </a:p>
          <a:p>
            <a:r>
              <a:rPr lang="en-US" sz="2100" dirty="0"/>
              <a:t>66% (nearly 689,000) were naturalized citizens </a:t>
            </a:r>
          </a:p>
          <a:p>
            <a:r>
              <a:rPr lang="en-US" sz="2100" dirty="0"/>
              <a:t>61% of all Korean immigrants entered the United States before 2000 </a:t>
            </a:r>
          </a:p>
          <a:p>
            <a:r>
              <a:rPr lang="en-US" sz="2100" dirty="0"/>
              <a:t>22% arrived between 2000 and 2009</a:t>
            </a:r>
          </a:p>
          <a:p>
            <a:r>
              <a:rPr lang="en-US" sz="2100" dirty="0"/>
              <a:t>18% entered after 2010 </a:t>
            </a:r>
          </a:p>
          <a:p>
            <a:pPr marL="0" indent="0">
              <a:buNone/>
            </a:pPr>
            <a:endParaRPr lang="en-US" sz="1650" dirty="0"/>
          </a:p>
          <a:p>
            <a:pPr marL="0" indent="0">
              <a:buNone/>
            </a:pPr>
            <a:r>
              <a:rPr lang="en-US" sz="2400" dirty="0"/>
              <a:t>In 2020, more than 16,200 Korean immigrants became lawful permanent residents (LPRs). Most were sponsored by employers or immediate relatives.</a:t>
            </a:r>
            <a:endParaRPr lang="en-US" sz="2850" dirty="0"/>
          </a:p>
        </p:txBody>
      </p:sp>
      <p:sp>
        <p:nvSpPr>
          <p:cNvPr id="6" name="Rectangle 5">
            <a:extLst>
              <a:ext uri="{FF2B5EF4-FFF2-40B4-BE49-F238E27FC236}">
                <a16:creationId xmlns:a16="http://schemas.microsoft.com/office/drawing/2014/main" id="{416590D9-2924-4DFA-8C62-DCDE8269CE9C}"/>
              </a:ext>
            </a:extLst>
          </p:cNvPr>
          <p:cNvSpPr/>
          <p:nvPr/>
        </p:nvSpPr>
        <p:spPr>
          <a:xfrm>
            <a:off x="5076513" y="4927654"/>
            <a:ext cx="3548168" cy="861774"/>
          </a:xfrm>
          <a:prstGeom prst="rect">
            <a:avLst/>
          </a:prstGeom>
        </p:spPr>
        <p:txBody>
          <a:bodyPr wrap="square">
            <a:spAutoFit/>
          </a:bodyPr>
          <a:lstStyle/>
          <a:p>
            <a:r>
              <a:rPr lang="en-US" sz="1000" dirty="0">
                <a:latin typeface="Calibri" panose="020F0502020204030204" pitchFamily="34" charset="0"/>
                <a:cs typeface="Calibri" panose="020F0502020204030204" pitchFamily="34" charset="0"/>
              </a:rPr>
              <a:t>Immigration Pathways of Korean Americans and All Immigrants in the U.S., 2019 (Source: MPI tabulation of data from Department of Homeland Security (DHS), 2017 Yearbook of Immigration Statistics (Washington, DC: DHS Office of Immigration Statistics, 2020)</a:t>
            </a:r>
          </a:p>
        </p:txBody>
      </p:sp>
      <p:sp>
        <p:nvSpPr>
          <p:cNvPr id="2" name="Slide Number Placeholder 1">
            <a:extLst>
              <a:ext uri="{FF2B5EF4-FFF2-40B4-BE49-F238E27FC236}">
                <a16:creationId xmlns:a16="http://schemas.microsoft.com/office/drawing/2014/main" id="{955025E0-E2A7-4B37-5A06-C98B2087DD6C}"/>
              </a:ext>
            </a:extLst>
          </p:cNvPr>
          <p:cNvSpPr>
            <a:spLocks noGrp="1"/>
          </p:cNvSpPr>
          <p:nvPr>
            <p:ph type="sldNum" sz="quarter" idx="12"/>
          </p:nvPr>
        </p:nvSpPr>
        <p:spPr/>
        <p:txBody>
          <a:bodyPr/>
          <a:lstStyle/>
          <a:p>
            <a:fld id="{92367B23-D481-47B8-9DC9-53041C5CD72C}" type="slidenum">
              <a:rPr lang="en-US" smtClean="0"/>
              <a:pPr/>
              <a:t>10</a:t>
            </a:fld>
            <a:endParaRPr lang="en-US" dirty="0"/>
          </a:p>
        </p:txBody>
      </p:sp>
      <p:pic>
        <p:nvPicPr>
          <p:cNvPr id="8" name="Picture 7">
            <a:extLst>
              <a:ext uri="{FF2B5EF4-FFF2-40B4-BE49-F238E27FC236}">
                <a16:creationId xmlns:a16="http://schemas.microsoft.com/office/drawing/2014/main" id="{51BCA28E-E8C7-8989-68F3-B57FFDB0A09E}"/>
              </a:ext>
            </a:extLst>
          </p:cNvPr>
          <p:cNvPicPr>
            <a:picLocks noChangeAspect="1"/>
          </p:cNvPicPr>
          <p:nvPr/>
        </p:nvPicPr>
        <p:blipFill>
          <a:blip r:embed="rId2"/>
          <a:stretch>
            <a:fillRect/>
          </a:stretch>
        </p:blipFill>
        <p:spPr>
          <a:xfrm>
            <a:off x="5076513" y="2691020"/>
            <a:ext cx="3335116" cy="2197655"/>
          </a:xfrm>
          <a:prstGeom prst="rect">
            <a:avLst/>
          </a:prstGeom>
        </p:spPr>
      </p:pic>
    </p:spTree>
    <p:extLst>
      <p:ext uri="{BB962C8B-B14F-4D97-AF65-F5344CB8AC3E}">
        <p14:creationId xmlns:p14="http://schemas.microsoft.com/office/powerpoint/2010/main" val="3151732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63819-7744-4DAE-88FE-011F69DAD335}"/>
              </a:ext>
            </a:extLst>
          </p:cNvPr>
          <p:cNvSpPr>
            <a:spLocks noGrp="1"/>
          </p:cNvSpPr>
          <p:nvPr>
            <p:ph type="title"/>
          </p:nvPr>
        </p:nvSpPr>
        <p:spPr/>
        <p:txBody>
          <a:bodyPr>
            <a:normAutofit fontScale="90000"/>
          </a:bodyPr>
          <a:lstStyle/>
          <a:p>
            <a:r>
              <a:rPr lang="en-US" b="1" dirty="0"/>
              <a:t>Activity 1.1: The Korean Diaspora: Interpreting Graphs and Charts</a:t>
            </a:r>
          </a:p>
        </p:txBody>
      </p:sp>
      <p:pic>
        <p:nvPicPr>
          <p:cNvPr id="3" name="Picture 2">
            <a:extLst>
              <a:ext uri="{FF2B5EF4-FFF2-40B4-BE49-F238E27FC236}">
                <a16:creationId xmlns:a16="http://schemas.microsoft.com/office/drawing/2014/main" id="{442354EE-B9F3-4288-9AF3-0A62C7E4D77F}"/>
              </a:ext>
            </a:extLst>
          </p:cNvPr>
          <p:cNvPicPr/>
          <p:nvPr/>
        </p:nvPicPr>
        <p:blipFill rotWithShape="1">
          <a:blip r:embed="rId2">
            <a:extLst>
              <a:ext uri="{28A0092B-C50C-407E-A947-70E740481C1C}">
                <a14:useLocalDpi xmlns:a14="http://schemas.microsoft.com/office/drawing/2010/main" val="0"/>
              </a:ext>
            </a:extLst>
          </a:blip>
          <a:srcRect t="13564"/>
          <a:stretch/>
        </p:blipFill>
        <p:spPr>
          <a:xfrm>
            <a:off x="670891" y="3046238"/>
            <a:ext cx="2452481" cy="1366736"/>
          </a:xfrm>
          <a:prstGeom prst="rect">
            <a:avLst/>
          </a:prstGeom>
        </p:spPr>
      </p:pic>
      <p:pic>
        <p:nvPicPr>
          <p:cNvPr id="4" name="Picture 3">
            <a:extLst>
              <a:ext uri="{FF2B5EF4-FFF2-40B4-BE49-F238E27FC236}">
                <a16:creationId xmlns:a16="http://schemas.microsoft.com/office/drawing/2014/main" id="{E18710C6-BE8A-4575-A8F7-FE907870A89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316201" y="2827721"/>
            <a:ext cx="2511598" cy="1762773"/>
          </a:xfrm>
          <a:prstGeom prst="rect">
            <a:avLst/>
          </a:prstGeom>
        </p:spPr>
      </p:pic>
      <p:pic>
        <p:nvPicPr>
          <p:cNvPr id="5" name="Picture 4">
            <a:extLst>
              <a:ext uri="{FF2B5EF4-FFF2-40B4-BE49-F238E27FC236}">
                <a16:creationId xmlns:a16="http://schemas.microsoft.com/office/drawing/2014/main" id="{B6FC5E69-04A6-4899-940F-3F3540106953}"/>
              </a:ext>
            </a:extLst>
          </p:cNvPr>
          <p:cNvPicPr/>
          <p:nvPr/>
        </p:nvPicPr>
        <p:blipFill>
          <a:blip r:embed="rId4">
            <a:extLst>
              <a:ext uri="{28A0092B-C50C-407E-A947-70E740481C1C}">
                <a14:useLocalDpi xmlns:a14="http://schemas.microsoft.com/office/drawing/2010/main" val="0"/>
              </a:ext>
            </a:extLst>
          </a:blip>
          <a:stretch>
            <a:fillRect/>
          </a:stretch>
        </p:blipFill>
        <p:spPr>
          <a:xfrm>
            <a:off x="5859635" y="3005241"/>
            <a:ext cx="2558705" cy="1407733"/>
          </a:xfrm>
          <a:prstGeom prst="rect">
            <a:avLst/>
          </a:prstGeom>
        </p:spPr>
      </p:pic>
      <p:sp>
        <p:nvSpPr>
          <p:cNvPr id="6" name="TextBox 5">
            <a:extLst>
              <a:ext uri="{FF2B5EF4-FFF2-40B4-BE49-F238E27FC236}">
                <a16:creationId xmlns:a16="http://schemas.microsoft.com/office/drawing/2014/main" id="{1FB4054A-3B6D-4A4A-8AB6-831DFC76DEDF}"/>
              </a:ext>
            </a:extLst>
          </p:cNvPr>
          <p:cNvSpPr txBox="1"/>
          <p:nvPr/>
        </p:nvSpPr>
        <p:spPr>
          <a:xfrm>
            <a:off x="1103244" y="4590494"/>
            <a:ext cx="6783457" cy="507831"/>
          </a:xfrm>
          <a:prstGeom prst="rect">
            <a:avLst/>
          </a:prstGeom>
          <a:noFill/>
        </p:spPr>
        <p:txBody>
          <a:bodyPr wrap="square" rtlCol="0">
            <a:spAutoFit/>
          </a:bodyPr>
          <a:lstStyle/>
          <a:p>
            <a:pPr algn="ctr"/>
            <a:r>
              <a:rPr lang="en-US" sz="1350" dirty="0">
                <a:latin typeface="Calibri" panose="020F0502020204030204" pitchFamily="34" charset="0"/>
                <a:cs typeface="Calibri" panose="020F0502020204030204" pitchFamily="34" charset="0"/>
              </a:rPr>
              <a:t>In this activity, you will use three charts and graphs to learn more about the Korean diaspora and Korean Americans in the United States. </a:t>
            </a:r>
          </a:p>
        </p:txBody>
      </p:sp>
      <p:sp>
        <p:nvSpPr>
          <p:cNvPr id="7" name="Slide Number Placeholder 6">
            <a:extLst>
              <a:ext uri="{FF2B5EF4-FFF2-40B4-BE49-F238E27FC236}">
                <a16:creationId xmlns:a16="http://schemas.microsoft.com/office/drawing/2014/main" id="{EB32115A-8C81-2D7C-C451-79A8FEFFD5AE}"/>
              </a:ext>
            </a:extLst>
          </p:cNvPr>
          <p:cNvSpPr>
            <a:spLocks noGrp="1"/>
          </p:cNvSpPr>
          <p:nvPr>
            <p:ph type="sldNum" sz="quarter" idx="12"/>
          </p:nvPr>
        </p:nvSpPr>
        <p:spPr/>
        <p:txBody>
          <a:bodyPr/>
          <a:lstStyle/>
          <a:p>
            <a:fld id="{92367B23-D481-47B8-9DC9-53041C5CD72C}" type="slidenum">
              <a:rPr lang="en-US" smtClean="0"/>
              <a:t>11</a:t>
            </a:fld>
            <a:endParaRPr lang="en-US"/>
          </a:p>
        </p:txBody>
      </p:sp>
    </p:spTree>
    <p:extLst>
      <p:ext uri="{BB962C8B-B14F-4D97-AF65-F5344CB8AC3E}">
        <p14:creationId xmlns:p14="http://schemas.microsoft.com/office/powerpoint/2010/main" val="1294715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D574-6201-4BAC-9935-92DCD24F91D3}"/>
              </a:ext>
            </a:extLst>
          </p:cNvPr>
          <p:cNvSpPr>
            <a:spLocks noGrp="1"/>
          </p:cNvSpPr>
          <p:nvPr>
            <p:ph type="title"/>
          </p:nvPr>
        </p:nvSpPr>
        <p:spPr/>
        <p:txBody>
          <a:bodyPr>
            <a:normAutofit/>
          </a:bodyPr>
          <a:lstStyle/>
          <a:p>
            <a:r>
              <a:rPr lang="en-US" b="1" dirty="0">
                <a:latin typeface="Calibri" panose="020F0502020204030204" pitchFamily="34" charset="0"/>
                <a:cs typeface="Calibri" panose="020F0502020204030204" pitchFamily="34" charset="0"/>
              </a:rPr>
              <a:t>Activity 1</a:t>
            </a:r>
            <a:r>
              <a:rPr lang="en-US" dirty="0">
                <a:latin typeface="Calibri" panose="020F0502020204030204" pitchFamily="34" charset="0"/>
                <a:cs typeface="Calibri" panose="020F0502020204030204" pitchFamily="34" charset="0"/>
              </a:rPr>
              <a:t>.</a:t>
            </a:r>
            <a:r>
              <a:rPr lang="en-US" b="1" dirty="0">
                <a:latin typeface="Calibri" panose="020F0502020204030204" pitchFamily="34" charset="0"/>
                <a:cs typeface="Calibri" panose="020F0502020204030204" pitchFamily="34" charset="0"/>
              </a:rPr>
              <a:t>2</a:t>
            </a:r>
          </a:p>
        </p:txBody>
      </p:sp>
      <p:sp>
        <p:nvSpPr>
          <p:cNvPr id="3" name="Text Placeholder 2">
            <a:extLst>
              <a:ext uri="{FF2B5EF4-FFF2-40B4-BE49-F238E27FC236}">
                <a16:creationId xmlns:a16="http://schemas.microsoft.com/office/drawing/2014/main" id="{8A1EA3BD-7DB5-4FC0-A8DA-981426FA85EA}"/>
              </a:ext>
            </a:extLst>
          </p:cNvPr>
          <p:cNvSpPr>
            <a:spLocks noGrp="1"/>
          </p:cNvSpPr>
          <p:nvPr>
            <p:ph type="body" idx="1"/>
          </p:nvPr>
        </p:nvSpPr>
        <p:spPr>
          <a:xfrm>
            <a:off x="1196340" y="3741789"/>
            <a:ext cx="6774180" cy="1512202"/>
          </a:xfrm>
        </p:spPr>
        <p:txBody>
          <a:bodyPr>
            <a:normAutofit fontScale="92500" lnSpcReduction="10000"/>
          </a:bodyPr>
          <a:lstStyle/>
          <a:p>
            <a:pPr marL="457200" indent="-457200">
              <a:buFont typeface="Arial" panose="020B0604020202020204" pitchFamily="34" charset="0"/>
              <a:buChar char="•"/>
            </a:pPr>
            <a:r>
              <a:rPr lang="en-US" sz="3000" b="1" dirty="0">
                <a:solidFill>
                  <a:srgbClr val="0070C0"/>
                </a:solidFill>
                <a:latin typeface="Calibri" panose="020F0502020204030204" pitchFamily="34" charset="0"/>
                <a:cs typeface="Calibri" panose="020F0502020204030204" pitchFamily="34" charset="0"/>
              </a:rPr>
              <a:t>Who are Korean Americans?</a:t>
            </a:r>
          </a:p>
          <a:p>
            <a:pPr marL="457200" indent="-457200">
              <a:buFont typeface="Arial" panose="020B0604020202020204" pitchFamily="34" charset="0"/>
              <a:buChar char="•"/>
            </a:pPr>
            <a:r>
              <a:rPr lang="en-US" sz="3000" b="1" dirty="0">
                <a:solidFill>
                  <a:srgbClr val="0070C0"/>
                </a:solidFill>
                <a:latin typeface="Calibri" panose="020F0502020204030204" pitchFamily="34" charset="0"/>
                <a:cs typeface="Calibri" panose="020F0502020204030204" pitchFamily="34" charset="0"/>
              </a:rPr>
              <a:t>Why did they leave Korea and come to the United States?</a:t>
            </a:r>
          </a:p>
          <a:p>
            <a:endParaRPr lang="en-US" sz="3000" b="1" dirty="0">
              <a:solidFill>
                <a:srgbClr val="0070C0"/>
              </a:solidFill>
            </a:endParaRPr>
          </a:p>
        </p:txBody>
      </p:sp>
      <p:sp>
        <p:nvSpPr>
          <p:cNvPr id="4" name="Slide Number Placeholder 3">
            <a:extLst>
              <a:ext uri="{FF2B5EF4-FFF2-40B4-BE49-F238E27FC236}">
                <a16:creationId xmlns:a16="http://schemas.microsoft.com/office/drawing/2014/main" id="{9CF314A4-0A2C-3ECC-6A9A-ECFB22012BA8}"/>
              </a:ext>
            </a:extLst>
          </p:cNvPr>
          <p:cNvSpPr>
            <a:spLocks noGrp="1"/>
          </p:cNvSpPr>
          <p:nvPr>
            <p:ph type="sldNum" sz="quarter" idx="12"/>
          </p:nvPr>
        </p:nvSpPr>
        <p:spPr/>
        <p:txBody>
          <a:bodyPr/>
          <a:lstStyle/>
          <a:p>
            <a:fld id="{92367B23-D481-47B8-9DC9-53041C5CD72C}" type="slidenum">
              <a:rPr lang="en-US" smtClean="0"/>
              <a:t>12</a:t>
            </a:fld>
            <a:endParaRPr lang="en-US"/>
          </a:p>
        </p:txBody>
      </p:sp>
    </p:spTree>
    <p:extLst>
      <p:ext uri="{BB962C8B-B14F-4D97-AF65-F5344CB8AC3E}">
        <p14:creationId xmlns:p14="http://schemas.microsoft.com/office/powerpoint/2010/main" val="2771151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A2C55-531D-469B-B2E7-9BA1A3A08C52}"/>
              </a:ext>
            </a:extLst>
          </p:cNvPr>
          <p:cNvSpPr>
            <a:spLocks noGrp="1"/>
          </p:cNvSpPr>
          <p:nvPr>
            <p:ph type="title"/>
          </p:nvPr>
        </p:nvSpPr>
        <p:spPr/>
        <p:txBody>
          <a:bodyPr/>
          <a:lstStyle/>
          <a:p>
            <a:r>
              <a:rPr lang="en-US" b="1" dirty="0"/>
              <a:t>Activity 1.2 Questions</a:t>
            </a:r>
          </a:p>
        </p:txBody>
      </p:sp>
      <p:sp>
        <p:nvSpPr>
          <p:cNvPr id="3" name="Content Placeholder 2">
            <a:extLst>
              <a:ext uri="{FF2B5EF4-FFF2-40B4-BE49-F238E27FC236}">
                <a16:creationId xmlns:a16="http://schemas.microsoft.com/office/drawing/2014/main" id="{460D9B82-B8FF-4862-A36B-7F8FD9D101E7}"/>
              </a:ext>
            </a:extLst>
          </p:cNvPr>
          <p:cNvSpPr>
            <a:spLocks noGrp="1"/>
          </p:cNvSpPr>
          <p:nvPr>
            <p:ph idx="1"/>
          </p:nvPr>
        </p:nvSpPr>
        <p:spPr/>
        <p:txBody>
          <a:bodyPr>
            <a:normAutofit fontScale="85000" lnSpcReduction="10000"/>
          </a:bodyPr>
          <a:lstStyle/>
          <a:p>
            <a:r>
              <a:rPr lang="en-US" dirty="0">
                <a:solidFill>
                  <a:schemeClr val="tx1"/>
                </a:solidFill>
              </a:rPr>
              <a:t>Who are Korean Americans?</a:t>
            </a:r>
          </a:p>
          <a:p>
            <a:r>
              <a:rPr lang="en-US" dirty="0">
                <a:solidFill>
                  <a:schemeClr val="tx1"/>
                </a:solidFill>
              </a:rPr>
              <a:t>Why did they leave Korea and come to the United States?</a:t>
            </a:r>
          </a:p>
          <a:p>
            <a:r>
              <a:rPr lang="en-US" dirty="0">
                <a:solidFill>
                  <a:schemeClr val="tx1"/>
                </a:solidFill>
              </a:rPr>
              <a:t>What was life like for the Koreans who immigrated to Hawaii?</a:t>
            </a:r>
          </a:p>
          <a:p>
            <a:r>
              <a:rPr lang="en-US" dirty="0">
                <a:solidFill>
                  <a:schemeClr val="tx1"/>
                </a:solidFill>
              </a:rPr>
              <a:t>How were Korean immigrants treated during World War I and World War II?</a:t>
            </a:r>
          </a:p>
          <a:p>
            <a:r>
              <a:rPr lang="en-US" dirty="0">
                <a:solidFill>
                  <a:schemeClr val="tx1"/>
                </a:solidFill>
              </a:rPr>
              <a:t>What was life like for Korean immigrants in the second wave?</a:t>
            </a:r>
          </a:p>
          <a:p>
            <a:r>
              <a:rPr lang="en-US" dirty="0">
                <a:solidFill>
                  <a:schemeClr val="tx1"/>
                </a:solidFill>
              </a:rPr>
              <a:t>How have Korean immigrant experiences changed since 1903?</a:t>
            </a:r>
          </a:p>
          <a:p>
            <a:endParaRPr lang="en-US" dirty="0"/>
          </a:p>
        </p:txBody>
      </p:sp>
      <p:sp>
        <p:nvSpPr>
          <p:cNvPr id="4" name="Slide Number Placeholder 3">
            <a:extLst>
              <a:ext uri="{FF2B5EF4-FFF2-40B4-BE49-F238E27FC236}">
                <a16:creationId xmlns:a16="http://schemas.microsoft.com/office/drawing/2014/main" id="{8FD46427-1439-4E33-CF19-DE866DC35BC0}"/>
              </a:ext>
            </a:extLst>
          </p:cNvPr>
          <p:cNvSpPr>
            <a:spLocks noGrp="1"/>
          </p:cNvSpPr>
          <p:nvPr>
            <p:ph type="sldNum" sz="quarter" idx="12"/>
          </p:nvPr>
        </p:nvSpPr>
        <p:spPr/>
        <p:txBody>
          <a:bodyPr/>
          <a:lstStyle/>
          <a:p>
            <a:fld id="{92367B23-D481-47B8-9DC9-53041C5CD72C}" type="slidenum">
              <a:rPr lang="en-US" smtClean="0"/>
              <a:pPr/>
              <a:t>13</a:t>
            </a:fld>
            <a:endParaRPr lang="en-US" dirty="0"/>
          </a:p>
        </p:txBody>
      </p:sp>
    </p:spTree>
    <p:extLst>
      <p:ext uri="{BB962C8B-B14F-4D97-AF65-F5344CB8AC3E}">
        <p14:creationId xmlns:p14="http://schemas.microsoft.com/office/powerpoint/2010/main" val="1503644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03B30D-72E6-4491-AFCD-1E7C2BFCE0F1}"/>
              </a:ext>
            </a:extLst>
          </p:cNvPr>
          <p:cNvSpPr>
            <a:spLocks noGrp="1"/>
          </p:cNvSpPr>
          <p:nvPr>
            <p:ph type="title"/>
          </p:nvPr>
        </p:nvSpPr>
        <p:spPr>
          <a:xfrm>
            <a:off x="686421" y="915337"/>
            <a:ext cx="7822579" cy="1303867"/>
          </a:xfrm>
        </p:spPr>
        <p:txBody>
          <a:bodyPr>
            <a:noAutofit/>
          </a:bodyPr>
          <a:lstStyle/>
          <a:p>
            <a:r>
              <a:rPr lang="en-US" sz="3400" b="1" i="1" dirty="0">
                <a:solidFill>
                  <a:srgbClr val="00B050"/>
                </a:solidFill>
              </a:rPr>
              <a:t>Arirang</a:t>
            </a:r>
            <a:r>
              <a:rPr lang="en-US" sz="3400" b="1" i="1" dirty="0"/>
              <a:t>: The Korean American Journey and The Korean American Dream </a:t>
            </a:r>
            <a:r>
              <a:rPr lang="en-US" sz="3000" b="1" i="1" dirty="0"/>
              <a:t>(112 min)</a:t>
            </a:r>
            <a:endParaRPr lang="en-US" sz="3000" b="1" dirty="0"/>
          </a:p>
        </p:txBody>
      </p:sp>
      <p:sp>
        <p:nvSpPr>
          <p:cNvPr id="5" name="Content Placeholder 4">
            <a:extLst>
              <a:ext uri="{FF2B5EF4-FFF2-40B4-BE49-F238E27FC236}">
                <a16:creationId xmlns:a16="http://schemas.microsoft.com/office/drawing/2014/main" id="{DD5A4D70-D7D7-495B-87DB-ADEF63223AA9}"/>
              </a:ext>
            </a:extLst>
          </p:cNvPr>
          <p:cNvSpPr>
            <a:spLocks noGrp="1"/>
          </p:cNvSpPr>
          <p:nvPr>
            <p:ph idx="1"/>
          </p:nvPr>
        </p:nvSpPr>
        <p:spPr>
          <a:xfrm>
            <a:off x="776817" y="2460878"/>
            <a:ext cx="5873082" cy="3352799"/>
          </a:xfrm>
        </p:spPr>
        <p:txBody>
          <a:bodyPr>
            <a:normAutofit fontScale="62500" lnSpcReduction="20000"/>
          </a:bodyPr>
          <a:lstStyle/>
          <a:p>
            <a:r>
              <a:rPr lang="en-US" sz="3000" dirty="0"/>
              <a:t>Compelling and moving documentary: </a:t>
            </a:r>
            <a:r>
              <a:rPr lang="en-US" sz="3000" i="1" dirty="0">
                <a:solidFill>
                  <a:srgbClr val="00B050"/>
                </a:solidFill>
                <a:hlinkClick r:id="rId2">
                  <a:extLst>
                    <a:ext uri="{A12FA001-AC4F-418D-AE19-62706E023703}">
                      <ahyp:hlinkClr xmlns:ahyp="http://schemas.microsoft.com/office/drawing/2018/hyperlinkcolor" val="tx"/>
                    </a:ext>
                  </a:extLst>
                </a:hlinkClick>
              </a:rPr>
              <a:t>Part 1 </a:t>
            </a:r>
            <a:r>
              <a:rPr lang="en-US" sz="3000" dirty="0"/>
              <a:t>&amp; </a:t>
            </a:r>
            <a:r>
              <a:rPr lang="en-US" sz="3000" i="1" dirty="0">
                <a:solidFill>
                  <a:srgbClr val="00B050"/>
                </a:solidFill>
                <a:hlinkClick r:id="rId3">
                  <a:extLst>
                    <a:ext uri="{A12FA001-AC4F-418D-AE19-62706E023703}">
                      <ahyp:hlinkClr xmlns:ahyp="http://schemas.microsoft.com/office/drawing/2018/hyperlinkcolor" val="tx"/>
                    </a:ext>
                  </a:extLst>
                </a:hlinkClick>
              </a:rPr>
              <a:t>Part 2</a:t>
            </a:r>
            <a:endParaRPr lang="en-US" sz="3000" i="1" dirty="0">
              <a:solidFill>
                <a:srgbClr val="00B050"/>
              </a:solidFill>
            </a:endParaRPr>
          </a:p>
          <a:p>
            <a:r>
              <a:rPr lang="en-US" sz="3000" dirty="0"/>
              <a:t>Begins with journey of 7,000+ Koreans from their homeland to new lives on sugar plantations of Hawaii</a:t>
            </a:r>
          </a:p>
          <a:p>
            <a:r>
              <a:rPr lang="en-US" sz="3000" dirty="0"/>
              <a:t>Continues with dramatic renewal of migration to America as a result of the Korean War, and subsequent changes in U.S. immigration law</a:t>
            </a:r>
          </a:p>
          <a:p>
            <a:r>
              <a:rPr lang="en-US" sz="3000" dirty="0"/>
              <a:t>Captures a segment of society that has risen from humble beginnings to national prominence, through their devotion to hard work and their community</a:t>
            </a:r>
          </a:p>
          <a:p>
            <a:pPr marL="0" indent="0">
              <a:buNone/>
            </a:pPr>
            <a:endParaRPr lang="en-US" dirty="0"/>
          </a:p>
        </p:txBody>
      </p:sp>
      <p:pic>
        <p:nvPicPr>
          <p:cNvPr id="7" name="Picture 6">
            <a:extLst>
              <a:ext uri="{FF2B5EF4-FFF2-40B4-BE49-F238E27FC236}">
                <a16:creationId xmlns:a16="http://schemas.microsoft.com/office/drawing/2014/main" id="{B68398F6-C4DF-47F7-94DE-8AEC93CC96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9899" y="2554440"/>
            <a:ext cx="1789044" cy="2385392"/>
          </a:xfrm>
          <a:prstGeom prst="rect">
            <a:avLst/>
          </a:prstGeom>
        </p:spPr>
      </p:pic>
      <p:sp>
        <p:nvSpPr>
          <p:cNvPr id="8" name="Rectangle 7">
            <a:extLst>
              <a:ext uri="{FF2B5EF4-FFF2-40B4-BE49-F238E27FC236}">
                <a16:creationId xmlns:a16="http://schemas.microsoft.com/office/drawing/2014/main" id="{F5B0FE89-3182-4A95-BF53-62195ED5BD76}"/>
              </a:ext>
            </a:extLst>
          </p:cNvPr>
          <p:cNvSpPr/>
          <p:nvPr/>
        </p:nvSpPr>
        <p:spPr>
          <a:xfrm>
            <a:off x="686421" y="5275068"/>
            <a:ext cx="7752522" cy="1077218"/>
          </a:xfrm>
          <a:prstGeom prst="rect">
            <a:avLst/>
          </a:prstGeom>
        </p:spPr>
        <p:txBody>
          <a:bodyPr wrap="square">
            <a:spAutoFit/>
          </a:bodyPr>
          <a:lstStyle/>
          <a:p>
            <a:r>
              <a:rPr lang="en-US" sz="1600" dirty="0">
                <a:latin typeface="Calibri" panose="020F0502020204030204" pitchFamily="34" charset="0"/>
                <a:cs typeface="Calibri" panose="020F0502020204030204" pitchFamily="34" charset="0"/>
              </a:rPr>
              <a:t>Producer Tom Coffman has created a dramatic documentary that covers the background of political forces in Korea that drove immigrants overseas, their arrival in Hawaii 100 years ago, and work by political leaders in exile to restore sovereignty. Available on YouTube, Amazon, and the</a:t>
            </a:r>
            <a:r>
              <a:rPr lang="en-US" sz="1600" dirty="0">
                <a:solidFill>
                  <a:schemeClr val="accent3"/>
                </a:solidFill>
                <a:latin typeface="Calibri" panose="020F0502020204030204" pitchFamily="34" charset="0"/>
                <a:cs typeface="Calibri" panose="020F0502020204030204" pitchFamily="34" charset="0"/>
              </a:rPr>
              <a:t> </a:t>
            </a:r>
            <a:r>
              <a:rPr lang="en-US" sz="1600" dirty="0">
                <a:solidFill>
                  <a:schemeClr val="accent3"/>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Center for Asian American Media (CAAM)</a:t>
            </a:r>
            <a:r>
              <a:rPr lang="en-US" sz="1600" dirty="0">
                <a:solidFill>
                  <a:schemeClr val="accent3"/>
                </a:solidFill>
                <a:latin typeface="Calibri" panose="020F0502020204030204" pitchFamily="34" charset="0"/>
                <a:cs typeface="Calibri" panose="020F0502020204030204" pitchFamily="34" charset="0"/>
              </a:rPr>
              <a:t>.</a:t>
            </a:r>
          </a:p>
        </p:txBody>
      </p:sp>
      <p:sp>
        <p:nvSpPr>
          <p:cNvPr id="2" name="TextBox 1">
            <a:extLst>
              <a:ext uri="{FF2B5EF4-FFF2-40B4-BE49-F238E27FC236}">
                <a16:creationId xmlns:a16="http://schemas.microsoft.com/office/drawing/2014/main" id="{603B8267-3375-4679-8315-0FB921E8DAB5}"/>
              </a:ext>
            </a:extLst>
          </p:cNvPr>
          <p:cNvSpPr txBox="1"/>
          <p:nvPr/>
        </p:nvSpPr>
        <p:spPr>
          <a:xfrm>
            <a:off x="6695097" y="4939832"/>
            <a:ext cx="1698648" cy="246221"/>
          </a:xfrm>
          <a:prstGeom prst="rect">
            <a:avLst/>
          </a:prstGeom>
          <a:noFill/>
        </p:spPr>
        <p:txBody>
          <a:bodyPr wrap="square" rtlCol="0">
            <a:spAutoFit/>
          </a:bodyPr>
          <a:lstStyle/>
          <a:p>
            <a:r>
              <a:rPr lang="en-US" sz="1000" i="1" dirty="0">
                <a:latin typeface="Calibri" panose="020F0502020204030204" pitchFamily="34" charset="0"/>
                <a:cs typeface="Calibri" panose="020F0502020204030204" pitchFamily="34" charset="0"/>
              </a:rPr>
              <a:t>Source: Amazon</a:t>
            </a:r>
          </a:p>
        </p:txBody>
      </p:sp>
      <p:sp>
        <p:nvSpPr>
          <p:cNvPr id="3" name="Slide Number Placeholder 2">
            <a:extLst>
              <a:ext uri="{FF2B5EF4-FFF2-40B4-BE49-F238E27FC236}">
                <a16:creationId xmlns:a16="http://schemas.microsoft.com/office/drawing/2014/main" id="{788AABC5-6172-896F-83CD-1669E9969B16}"/>
              </a:ext>
            </a:extLst>
          </p:cNvPr>
          <p:cNvSpPr>
            <a:spLocks noGrp="1"/>
          </p:cNvSpPr>
          <p:nvPr>
            <p:ph type="sldNum" sz="quarter" idx="12"/>
          </p:nvPr>
        </p:nvSpPr>
        <p:spPr/>
        <p:txBody>
          <a:bodyPr/>
          <a:lstStyle/>
          <a:p>
            <a:fld id="{92367B23-D481-47B8-9DC9-53041C5CD72C}" type="slidenum">
              <a:rPr lang="en-US" smtClean="0"/>
              <a:pPr/>
              <a:t>14</a:t>
            </a:fld>
            <a:endParaRPr lang="en-US" dirty="0"/>
          </a:p>
        </p:txBody>
      </p:sp>
    </p:spTree>
    <p:extLst>
      <p:ext uri="{BB962C8B-B14F-4D97-AF65-F5344CB8AC3E}">
        <p14:creationId xmlns:p14="http://schemas.microsoft.com/office/powerpoint/2010/main" val="1616360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C35CD-51DA-4A6D-9492-0BB981EE0889}"/>
              </a:ext>
            </a:extLst>
          </p:cNvPr>
          <p:cNvSpPr>
            <a:spLocks noGrp="1"/>
          </p:cNvSpPr>
          <p:nvPr>
            <p:ph type="title"/>
          </p:nvPr>
        </p:nvSpPr>
        <p:spPr/>
        <p:txBody>
          <a:bodyPr>
            <a:normAutofit/>
          </a:bodyPr>
          <a:lstStyle/>
          <a:p>
            <a:r>
              <a:rPr lang="en-US" sz="3600" b="1" i="1" dirty="0"/>
              <a:t>Footsteps of Korean Americans </a:t>
            </a:r>
            <a:br>
              <a:rPr lang="en-US" sz="3600" b="1" i="1" dirty="0"/>
            </a:br>
            <a:r>
              <a:rPr lang="en-US" sz="3600" b="1" i="1" dirty="0"/>
              <a:t>(37 min)</a:t>
            </a:r>
            <a:endParaRPr lang="en-US" sz="3600" dirty="0"/>
          </a:p>
        </p:txBody>
      </p:sp>
      <p:sp>
        <p:nvSpPr>
          <p:cNvPr id="3" name="Content Placeholder 2">
            <a:extLst>
              <a:ext uri="{FF2B5EF4-FFF2-40B4-BE49-F238E27FC236}">
                <a16:creationId xmlns:a16="http://schemas.microsoft.com/office/drawing/2014/main" id="{4EA10596-6C92-4F52-B216-47F7126A40F5}"/>
              </a:ext>
            </a:extLst>
          </p:cNvPr>
          <p:cNvSpPr>
            <a:spLocks noGrp="1"/>
          </p:cNvSpPr>
          <p:nvPr>
            <p:ph idx="1"/>
          </p:nvPr>
        </p:nvSpPr>
        <p:spPr>
          <a:xfrm>
            <a:off x="1176866" y="2490135"/>
            <a:ext cx="4478868" cy="3444997"/>
          </a:xfrm>
        </p:spPr>
        <p:txBody>
          <a:bodyPr>
            <a:normAutofit fontScale="85000" lnSpcReduction="10000"/>
          </a:bodyPr>
          <a:lstStyle/>
          <a:p>
            <a:r>
              <a:rPr lang="en-US" i="1" dirty="0"/>
              <a:t>Footsteps of Korean Americans </a:t>
            </a:r>
            <a:r>
              <a:rPr lang="en-US" dirty="0"/>
              <a:t>is a short documentary written by Prof. Edward T. Chang and Carol K. Park and produced by the YOK Center, UC Riverside, with the generous support of the Academy of Korean Studies.</a:t>
            </a:r>
          </a:p>
          <a:p>
            <a:r>
              <a:rPr lang="en-US" dirty="0"/>
              <a:t>This short documentary covers Korean American history and is a companion video to the textbook, </a:t>
            </a:r>
            <a:r>
              <a:rPr lang="en-US" i="1" dirty="0"/>
              <a:t>Korean Americans: A Concise History.</a:t>
            </a:r>
          </a:p>
        </p:txBody>
      </p:sp>
      <p:pic>
        <p:nvPicPr>
          <p:cNvPr id="7" name="Picture 6">
            <a:extLst>
              <a:ext uri="{FF2B5EF4-FFF2-40B4-BE49-F238E27FC236}">
                <a16:creationId xmlns:a16="http://schemas.microsoft.com/office/drawing/2014/main" id="{B791ACAA-A9B4-4A91-B949-AB506A73BE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8453" y="2607733"/>
            <a:ext cx="2317147" cy="2954867"/>
          </a:xfrm>
          <a:prstGeom prst="rect">
            <a:avLst/>
          </a:prstGeom>
        </p:spPr>
      </p:pic>
      <p:sp>
        <p:nvSpPr>
          <p:cNvPr id="4" name="Rectangle 3">
            <a:extLst>
              <a:ext uri="{FF2B5EF4-FFF2-40B4-BE49-F238E27FC236}">
                <a16:creationId xmlns:a16="http://schemas.microsoft.com/office/drawing/2014/main" id="{9C6A4624-C89C-4B43-A232-0DCD4FAEB3D4}"/>
              </a:ext>
            </a:extLst>
          </p:cNvPr>
          <p:cNvSpPr/>
          <p:nvPr/>
        </p:nvSpPr>
        <p:spPr>
          <a:xfrm>
            <a:off x="5566669" y="5562600"/>
            <a:ext cx="2500714" cy="553998"/>
          </a:xfrm>
          <a:prstGeom prst="rect">
            <a:avLst/>
          </a:prstGeom>
        </p:spPr>
        <p:txBody>
          <a:bodyPr wrap="square">
            <a:spAutoFit/>
          </a:bodyPr>
          <a:lstStyle/>
          <a:p>
            <a:r>
              <a:rPr lang="en-US" sz="1000" i="1" dirty="0">
                <a:solidFill>
                  <a:srgbClr val="37474F"/>
                </a:solidFill>
                <a:latin typeface="Calibri" panose="020F0502020204030204" pitchFamily="34" charset="0"/>
                <a:cs typeface="Calibri" panose="020F0502020204030204" pitchFamily="34" charset="0"/>
              </a:rPr>
              <a:t>Source: Flyer for film screening of the "Footsteps of Korean Americans", University of California, Riverside.</a:t>
            </a:r>
            <a:endParaRPr lang="en-US" sz="1000" i="1"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3F02657A-7A35-1CAD-DB57-AB7BDCCD2DF5}"/>
              </a:ext>
            </a:extLst>
          </p:cNvPr>
          <p:cNvSpPr>
            <a:spLocks noGrp="1"/>
          </p:cNvSpPr>
          <p:nvPr>
            <p:ph type="sldNum" sz="quarter" idx="12"/>
          </p:nvPr>
        </p:nvSpPr>
        <p:spPr/>
        <p:txBody>
          <a:bodyPr/>
          <a:lstStyle/>
          <a:p>
            <a:fld id="{92367B23-D481-47B8-9DC9-53041C5CD72C}" type="slidenum">
              <a:rPr lang="en-US" smtClean="0"/>
              <a:pPr/>
              <a:t>15</a:t>
            </a:fld>
            <a:endParaRPr lang="en-US" dirty="0"/>
          </a:p>
        </p:txBody>
      </p:sp>
    </p:spTree>
    <p:extLst>
      <p:ext uri="{BB962C8B-B14F-4D97-AF65-F5344CB8AC3E}">
        <p14:creationId xmlns:p14="http://schemas.microsoft.com/office/powerpoint/2010/main" val="790515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F538F-4E4F-4DBB-A1A0-D7F2ABFB72C8}"/>
              </a:ext>
            </a:extLst>
          </p:cNvPr>
          <p:cNvSpPr>
            <a:spLocks noGrp="1"/>
          </p:cNvSpPr>
          <p:nvPr>
            <p:ph type="title"/>
          </p:nvPr>
        </p:nvSpPr>
        <p:spPr/>
        <p:txBody>
          <a:bodyPr/>
          <a:lstStyle/>
          <a:p>
            <a:r>
              <a:rPr lang="en-US" b="1" dirty="0"/>
              <a:t>Activity 1.2</a:t>
            </a:r>
          </a:p>
        </p:txBody>
      </p:sp>
      <p:pic>
        <p:nvPicPr>
          <p:cNvPr id="4" name="Picture 3">
            <a:extLst>
              <a:ext uri="{FF2B5EF4-FFF2-40B4-BE49-F238E27FC236}">
                <a16:creationId xmlns:a16="http://schemas.microsoft.com/office/drawing/2014/main" id="{CBAAB885-45A6-0594-95F0-BE9C9CC59B18}"/>
              </a:ext>
            </a:extLst>
          </p:cNvPr>
          <p:cNvPicPr>
            <a:picLocks noChangeAspect="1"/>
          </p:cNvPicPr>
          <p:nvPr/>
        </p:nvPicPr>
        <p:blipFill>
          <a:blip r:embed="rId2"/>
          <a:stretch>
            <a:fillRect/>
          </a:stretch>
        </p:blipFill>
        <p:spPr>
          <a:xfrm>
            <a:off x="4868088" y="2431299"/>
            <a:ext cx="2979904" cy="3657600"/>
          </a:xfrm>
          <a:prstGeom prst="rect">
            <a:avLst/>
          </a:prstGeom>
        </p:spPr>
      </p:pic>
      <p:pic>
        <p:nvPicPr>
          <p:cNvPr id="6" name="Picture 5">
            <a:extLst>
              <a:ext uri="{FF2B5EF4-FFF2-40B4-BE49-F238E27FC236}">
                <a16:creationId xmlns:a16="http://schemas.microsoft.com/office/drawing/2014/main" id="{53853179-803D-8F9E-BF4C-2D65DDE41A01}"/>
              </a:ext>
            </a:extLst>
          </p:cNvPr>
          <p:cNvPicPr>
            <a:picLocks noChangeAspect="1"/>
          </p:cNvPicPr>
          <p:nvPr/>
        </p:nvPicPr>
        <p:blipFill>
          <a:blip r:embed="rId3"/>
          <a:stretch>
            <a:fillRect/>
          </a:stretch>
        </p:blipFill>
        <p:spPr>
          <a:xfrm>
            <a:off x="1466458" y="2503457"/>
            <a:ext cx="3066067" cy="3585441"/>
          </a:xfrm>
          <a:prstGeom prst="rect">
            <a:avLst/>
          </a:prstGeom>
        </p:spPr>
      </p:pic>
      <p:sp>
        <p:nvSpPr>
          <p:cNvPr id="3" name="Slide Number Placeholder 2">
            <a:extLst>
              <a:ext uri="{FF2B5EF4-FFF2-40B4-BE49-F238E27FC236}">
                <a16:creationId xmlns:a16="http://schemas.microsoft.com/office/drawing/2014/main" id="{D33A52E3-A13D-B516-A1EC-DA3CE4A98030}"/>
              </a:ext>
            </a:extLst>
          </p:cNvPr>
          <p:cNvSpPr>
            <a:spLocks noGrp="1"/>
          </p:cNvSpPr>
          <p:nvPr>
            <p:ph type="sldNum" sz="quarter" idx="12"/>
          </p:nvPr>
        </p:nvSpPr>
        <p:spPr/>
        <p:txBody>
          <a:bodyPr/>
          <a:lstStyle/>
          <a:p>
            <a:fld id="{92367B23-D481-47B8-9DC9-53041C5CD72C}" type="slidenum">
              <a:rPr lang="en-US" smtClean="0"/>
              <a:t>16</a:t>
            </a:fld>
            <a:endParaRPr lang="en-US"/>
          </a:p>
        </p:txBody>
      </p:sp>
    </p:spTree>
    <p:extLst>
      <p:ext uri="{BB962C8B-B14F-4D97-AF65-F5344CB8AC3E}">
        <p14:creationId xmlns:p14="http://schemas.microsoft.com/office/powerpoint/2010/main" val="2048682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D574-6201-4BAC-9935-92DCD24F91D3}"/>
              </a:ext>
            </a:extLst>
          </p:cNvPr>
          <p:cNvSpPr>
            <a:spLocks noGrp="1"/>
          </p:cNvSpPr>
          <p:nvPr>
            <p:ph type="title"/>
          </p:nvPr>
        </p:nvSpPr>
        <p:spPr/>
        <p:txBody>
          <a:bodyPr>
            <a:normAutofit/>
          </a:bodyPr>
          <a:lstStyle/>
          <a:p>
            <a:r>
              <a:rPr lang="en-US" b="1" dirty="0">
                <a:latin typeface="Calibri" panose="020F0502020204030204" pitchFamily="34" charset="0"/>
                <a:cs typeface="Calibri" panose="020F0502020204030204" pitchFamily="34" charset="0"/>
              </a:rPr>
              <a:t>Lesson 1:</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 Summative Assessment</a:t>
            </a:r>
          </a:p>
        </p:txBody>
      </p:sp>
      <p:sp>
        <p:nvSpPr>
          <p:cNvPr id="3" name="Text Placeholder 2">
            <a:extLst>
              <a:ext uri="{FF2B5EF4-FFF2-40B4-BE49-F238E27FC236}">
                <a16:creationId xmlns:a16="http://schemas.microsoft.com/office/drawing/2014/main" id="{8A1EA3BD-7DB5-4FC0-A8DA-981426FA85EA}"/>
              </a:ext>
            </a:extLst>
          </p:cNvPr>
          <p:cNvSpPr>
            <a:spLocks noGrp="1"/>
          </p:cNvSpPr>
          <p:nvPr>
            <p:ph type="body" idx="1"/>
          </p:nvPr>
        </p:nvSpPr>
        <p:spPr>
          <a:xfrm>
            <a:off x="1196340" y="3741789"/>
            <a:ext cx="6774180" cy="1512202"/>
          </a:xfrm>
        </p:spPr>
        <p:txBody>
          <a:bodyPr>
            <a:normAutofit/>
          </a:bodyPr>
          <a:lstStyle/>
          <a:p>
            <a:r>
              <a:rPr lang="en-US" sz="3000" b="1" dirty="0">
                <a:solidFill>
                  <a:srgbClr val="0070C0"/>
                </a:solidFill>
                <a:latin typeface="Calibri" panose="020F0502020204030204" pitchFamily="34" charset="0"/>
                <a:cs typeface="Calibri" panose="020F0502020204030204" pitchFamily="34" charset="0"/>
              </a:rPr>
              <a:t>Oral History Analysis Project</a:t>
            </a:r>
          </a:p>
          <a:p>
            <a:endParaRPr lang="en-US" sz="3000" b="1" dirty="0">
              <a:solidFill>
                <a:srgbClr val="0070C0"/>
              </a:solidFill>
            </a:endParaRPr>
          </a:p>
        </p:txBody>
      </p:sp>
      <p:sp>
        <p:nvSpPr>
          <p:cNvPr id="4" name="Slide Number Placeholder 3">
            <a:extLst>
              <a:ext uri="{FF2B5EF4-FFF2-40B4-BE49-F238E27FC236}">
                <a16:creationId xmlns:a16="http://schemas.microsoft.com/office/drawing/2014/main" id="{ADE060B7-C363-FD5B-D678-27B3C036F6E8}"/>
              </a:ext>
            </a:extLst>
          </p:cNvPr>
          <p:cNvSpPr>
            <a:spLocks noGrp="1"/>
          </p:cNvSpPr>
          <p:nvPr>
            <p:ph type="sldNum" sz="quarter" idx="12"/>
          </p:nvPr>
        </p:nvSpPr>
        <p:spPr/>
        <p:txBody>
          <a:bodyPr/>
          <a:lstStyle/>
          <a:p>
            <a:fld id="{92367B23-D481-47B8-9DC9-53041C5CD72C}" type="slidenum">
              <a:rPr lang="en-US" smtClean="0"/>
              <a:t>17</a:t>
            </a:fld>
            <a:endParaRPr lang="en-US"/>
          </a:p>
        </p:txBody>
      </p:sp>
    </p:spTree>
    <p:extLst>
      <p:ext uri="{BB962C8B-B14F-4D97-AF65-F5344CB8AC3E}">
        <p14:creationId xmlns:p14="http://schemas.microsoft.com/office/powerpoint/2010/main" val="1397286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E5D22-B245-4161-B99C-63790C86708E}"/>
              </a:ext>
            </a:extLst>
          </p:cNvPr>
          <p:cNvSpPr>
            <a:spLocks noGrp="1"/>
          </p:cNvSpPr>
          <p:nvPr>
            <p:ph type="title"/>
          </p:nvPr>
        </p:nvSpPr>
        <p:spPr>
          <a:xfrm>
            <a:off x="1176866" y="915337"/>
            <a:ext cx="6798734" cy="1124445"/>
          </a:xfrm>
        </p:spPr>
        <p:txBody>
          <a:bodyPr>
            <a:normAutofit fontScale="90000"/>
          </a:bodyPr>
          <a:lstStyle/>
          <a:p>
            <a:r>
              <a:rPr lang="en-US" b="1" dirty="0"/>
              <a:t>Korean American </a:t>
            </a:r>
            <a:br>
              <a:rPr lang="en-US" b="1" dirty="0"/>
            </a:br>
            <a:r>
              <a:rPr lang="en-US" b="1" dirty="0"/>
              <a:t>Oral Histories Project</a:t>
            </a:r>
          </a:p>
        </p:txBody>
      </p:sp>
      <p:sp>
        <p:nvSpPr>
          <p:cNvPr id="3" name="Content Placeholder 2">
            <a:extLst>
              <a:ext uri="{FF2B5EF4-FFF2-40B4-BE49-F238E27FC236}">
                <a16:creationId xmlns:a16="http://schemas.microsoft.com/office/drawing/2014/main" id="{BA9070B5-737E-4529-BE20-43E5293DDE48}"/>
              </a:ext>
            </a:extLst>
          </p:cNvPr>
          <p:cNvSpPr>
            <a:spLocks noGrp="1"/>
          </p:cNvSpPr>
          <p:nvPr>
            <p:ph idx="1"/>
          </p:nvPr>
        </p:nvSpPr>
        <p:spPr>
          <a:xfrm>
            <a:off x="656166" y="4046728"/>
            <a:ext cx="7831667" cy="2277533"/>
          </a:xfrm>
        </p:spPr>
        <p:txBody>
          <a:bodyPr>
            <a:normAutofit fontScale="85000" lnSpcReduction="20000"/>
          </a:bodyPr>
          <a:lstStyle/>
          <a:p>
            <a:r>
              <a:rPr lang="en-US" dirty="0"/>
              <a:t>The </a:t>
            </a:r>
            <a:r>
              <a:rPr lang="en-US" b="1" i="1" dirty="0">
                <a:solidFill>
                  <a:schemeClr val="accent3"/>
                </a:solidFill>
                <a:hlinkClick r:id="rId2">
                  <a:extLst>
                    <a:ext uri="{A12FA001-AC4F-418D-AE19-62706E023703}">
                      <ahyp:hlinkClr xmlns:ahyp="http://schemas.microsoft.com/office/drawing/2018/hyperlinkcolor" val="tx"/>
                    </a:ext>
                  </a:extLst>
                </a:hlinkClick>
              </a:rPr>
              <a:t>Korean American Oral Histories Project</a:t>
            </a:r>
            <a:r>
              <a:rPr lang="en-US" b="1" i="1" dirty="0">
                <a:solidFill>
                  <a:schemeClr val="accent3"/>
                </a:solidFill>
              </a:rPr>
              <a:t> </a:t>
            </a:r>
            <a:r>
              <a:rPr lang="en-US" dirty="0"/>
              <a:t> is a series of video interviews and documentaries of Korean Americans in the United States, collected by the Young Oak Kim Center at UC Riverside. </a:t>
            </a:r>
          </a:p>
          <a:p>
            <a:r>
              <a:rPr lang="en-US" dirty="0"/>
              <a:t>Interviewees include Korean Americans from all walks of life: from academics, professionals, undocumented students, to business owners talking about their experiences coming to America, stories of their family's endeavors, early childhood, and how they came to be in the position they are today.</a:t>
            </a:r>
          </a:p>
        </p:txBody>
      </p:sp>
      <p:pic>
        <p:nvPicPr>
          <p:cNvPr id="4" name="Picture 3">
            <a:extLst>
              <a:ext uri="{FF2B5EF4-FFF2-40B4-BE49-F238E27FC236}">
                <a16:creationId xmlns:a16="http://schemas.microsoft.com/office/drawing/2014/main" id="{6A8DA2EC-E50E-4913-929F-40AA5AEDB0C9}"/>
              </a:ext>
            </a:extLst>
          </p:cNvPr>
          <p:cNvPicPr>
            <a:picLocks noChangeAspect="1"/>
          </p:cNvPicPr>
          <p:nvPr/>
        </p:nvPicPr>
        <p:blipFill>
          <a:blip r:embed="rId3"/>
          <a:stretch>
            <a:fillRect/>
          </a:stretch>
        </p:blipFill>
        <p:spPr>
          <a:xfrm>
            <a:off x="677332" y="2039782"/>
            <a:ext cx="7831668" cy="1762435"/>
          </a:xfrm>
          <a:prstGeom prst="rect">
            <a:avLst/>
          </a:prstGeom>
        </p:spPr>
      </p:pic>
      <p:sp>
        <p:nvSpPr>
          <p:cNvPr id="5" name="TextBox 4">
            <a:extLst>
              <a:ext uri="{FF2B5EF4-FFF2-40B4-BE49-F238E27FC236}">
                <a16:creationId xmlns:a16="http://schemas.microsoft.com/office/drawing/2014/main" id="{A37AA17F-E961-4160-A154-85EB396B9B88}"/>
              </a:ext>
            </a:extLst>
          </p:cNvPr>
          <p:cNvSpPr txBox="1"/>
          <p:nvPr/>
        </p:nvSpPr>
        <p:spPr>
          <a:xfrm>
            <a:off x="666749" y="3739807"/>
            <a:ext cx="7810500" cy="246221"/>
          </a:xfrm>
          <a:prstGeom prst="rect">
            <a:avLst/>
          </a:prstGeom>
          <a:noFill/>
        </p:spPr>
        <p:txBody>
          <a:bodyPr wrap="square" rtlCol="0">
            <a:spAutoFit/>
          </a:bodyPr>
          <a:lstStyle/>
          <a:p>
            <a:r>
              <a:rPr lang="en-US" sz="1000" i="1" dirty="0">
                <a:latin typeface="Calibri" panose="020F0502020204030204" pitchFamily="34" charset="0"/>
                <a:cs typeface="Calibri" panose="020F0502020204030204" pitchFamily="34" charset="0"/>
              </a:rPr>
              <a:t>Source: </a:t>
            </a:r>
            <a:r>
              <a:rPr lang="en-US" sz="1000" i="1" dirty="0">
                <a:hlinkClick r:id="rId2"/>
              </a:rPr>
              <a:t>Korean American Oral Histories Project </a:t>
            </a:r>
            <a:r>
              <a:rPr lang="en-US" sz="1000" i="1" dirty="0"/>
              <a:t> Website, </a:t>
            </a:r>
            <a:r>
              <a:rPr lang="en-US" sz="1000" i="1" dirty="0">
                <a:latin typeface="Calibri" panose="020F0502020204030204" pitchFamily="34" charset="0"/>
                <a:cs typeface="Calibri" panose="020F0502020204030204" pitchFamily="34" charset="0"/>
              </a:rPr>
              <a:t>University of California Riverside</a:t>
            </a:r>
          </a:p>
        </p:txBody>
      </p:sp>
      <p:sp>
        <p:nvSpPr>
          <p:cNvPr id="6" name="Slide Number Placeholder 5">
            <a:extLst>
              <a:ext uri="{FF2B5EF4-FFF2-40B4-BE49-F238E27FC236}">
                <a16:creationId xmlns:a16="http://schemas.microsoft.com/office/drawing/2014/main" id="{141C3C91-E298-347D-BA26-A41B6A7ECF22}"/>
              </a:ext>
            </a:extLst>
          </p:cNvPr>
          <p:cNvSpPr>
            <a:spLocks noGrp="1"/>
          </p:cNvSpPr>
          <p:nvPr>
            <p:ph type="sldNum" sz="quarter" idx="12"/>
          </p:nvPr>
        </p:nvSpPr>
        <p:spPr/>
        <p:txBody>
          <a:bodyPr/>
          <a:lstStyle/>
          <a:p>
            <a:fld id="{92367B23-D481-47B8-9DC9-53041C5CD72C}" type="slidenum">
              <a:rPr lang="en-US" smtClean="0"/>
              <a:pPr/>
              <a:t>18</a:t>
            </a:fld>
            <a:endParaRPr lang="en-US" dirty="0"/>
          </a:p>
        </p:txBody>
      </p:sp>
    </p:spTree>
    <p:extLst>
      <p:ext uri="{BB962C8B-B14F-4D97-AF65-F5344CB8AC3E}">
        <p14:creationId xmlns:p14="http://schemas.microsoft.com/office/powerpoint/2010/main" val="693632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78FD6-09BE-4F59-AE1B-F5215E7EE1A1}"/>
              </a:ext>
            </a:extLst>
          </p:cNvPr>
          <p:cNvSpPr>
            <a:spLocks noGrp="1"/>
          </p:cNvSpPr>
          <p:nvPr>
            <p:ph type="title"/>
          </p:nvPr>
        </p:nvSpPr>
        <p:spPr>
          <a:xfrm>
            <a:off x="567267" y="915337"/>
            <a:ext cx="8000999" cy="1303867"/>
          </a:xfrm>
        </p:spPr>
        <p:txBody>
          <a:bodyPr>
            <a:normAutofit/>
          </a:bodyPr>
          <a:lstStyle/>
          <a:p>
            <a:r>
              <a:rPr lang="en-US" b="1" dirty="0"/>
              <a:t>Oral History Analysis</a:t>
            </a:r>
            <a:br>
              <a:rPr lang="en-US" dirty="0"/>
            </a:br>
            <a:r>
              <a:rPr lang="en-US" sz="3100" b="1" dirty="0">
                <a:solidFill>
                  <a:srgbClr val="0070C0"/>
                </a:solidFill>
                <a:hlinkClick r:id="rId2">
                  <a:extLst>
                    <a:ext uri="{A12FA001-AC4F-418D-AE19-62706E023703}">
                      <ahyp:hlinkClr xmlns:ahyp="http://schemas.microsoft.com/office/drawing/2018/hyperlinkcolor" val="tx"/>
                    </a:ext>
                  </a:extLst>
                </a:hlinkClick>
              </a:rPr>
              <a:t>https://kaoralhistories-yokcenter.weebly.com/</a:t>
            </a:r>
            <a:r>
              <a:rPr lang="en-US" sz="3100" b="1" dirty="0">
                <a:solidFill>
                  <a:srgbClr val="0070C0"/>
                </a:solidFill>
              </a:rPr>
              <a:t> </a:t>
            </a:r>
            <a:endParaRPr lang="en-US" b="1" dirty="0">
              <a:solidFill>
                <a:srgbClr val="0070C0"/>
              </a:solidFill>
            </a:endParaRPr>
          </a:p>
        </p:txBody>
      </p:sp>
      <p:sp>
        <p:nvSpPr>
          <p:cNvPr id="3" name="Content Placeholder 2">
            <a:extLst>
              <a:ext uri="{FF2B5EF4-FFF2-40B4-BE49-F238E27FC236}">
                <a16:creationId xmlns:a16="http://schemas.microsoft.com/office/drawing/2014/main" id="{44BC250B-491F-4FD1-BFD1-241377DB5895}"/>
              </a:ext>
            </a:extLst>
          </p:cNvPr>
          <p:cNvSpPr>
            <a:spLocks noGrp="1"/>
          </p:cNvSpPr>
          <p:nvPr>
            <p:ph idx="1"/>
          </p:nvPr>
        </p:nvSpPr>
        <p:spPr>
          <a:xfrm>
            <a:off x="694267" y="2429933"/>
            <a:ext cx="7873999" cy="3793067"/>
          </a:xfrm>
        </p:spPr>
        <p:txBody>
          <a:bodyPr>
            <a:normAutofit fontScale="85000" lnSpcReduction="20000"/>
          </a:bodyPr>
          <a:lstStyle/>
          <a:p>
            <a:pPr>
              <a:lnSpc>
                <a:spcPct val="120000"/>
              </a:lnSpc>
              <a:spcBef>
                <a:spcPts val="0"/>
              </a:spcBef>
              <a:spcAft>
                <a:spcPts val="0"/>
              </a:spcAft>
            </a:pPr>
            <a:r>
              <a:rPr lang="en-US" sz="2500" dirty="0"/>
              <a:t>In pairs, go to the </a:t>
            </a:r>
            <a:r>
              <a:rPr lang="en-US" sz="2500" b="1" dirty="0"/>
              <a:t>Oral History </a:t>
            </a:r>
            <a:r>
              <a:rPr lang="en-US" sz="2500" dirty="0"/>
              <a:t>dropdown menu and select </a:t>
            </a:r>
            <a:r>
              <a:rPr lang="en-US" sz="2500" b="1" dirty="0"/>
              <a:t>Location</a:t>
            </a:r>
            <a:r>
              <a:rPr lang="en-US" sz="2500" dirty="0"/>
              <a:t>, and then choose two Korean Americans to compare for your analysis.</a:t>
            </a:r>
          </a:p>
          <a:p>
            <a:pPr>
              <a:lnSpc>
                <a:spcPct val="120000"/>
              </a:lnSpc>
              <a:spcBef>
                <a:spcPts val="0"/>
              </a:spcBef>
              <a:spcAft>
                <a:spcPts val="0"/>
              </a:spcAft>
            </a:pPr>
            <a:r>
              <a:rPr lang="en-US" sz="2500" dirty="0"/>
              <a:t>Review the interviews (and/or interview scripts) and make note of the following information:</a:t>
            </a:r>
          </a:p>
          <a:p>
            <a:pPr lvl="1">
              <a:lnSpc>
                <a:spcPct val="120000"/>
              </a:lnSpc>
              <a:spcBef>
                <a:spcPts val="0"/>
              </a:spcBef>
              <a:spcAft>
                <a:spcPts val="0"/>
              </a:spcAft>
            </a:pPr>
            <a:r>
              <a:rPr lang="en-US" sz="2200" dirty="0"/>
              <a:t>What are their names?</a:t>
            </a:r>
          </a:p>
          <a:p>
            <a:pPr lvl="1">
              <a:lnSpc>
                <a:spcPct val="120000"/>
              </a:lnSpc>
              <a:spcBef>
                <a:spcPts val="0"/>
              </a:spcBef>
              <a:spcAft>
                <a:spcPts val="0"/>
              </a:spcAft>
            </a:pPr>
            <a:r>
              <a:rPr lang="en-US" sz="2200" dirty="0"/>
              <a:t>Where are they located now?</a:t>
            </a:r>
          </a:p>
          <a:p>
            <a:pPr lvl="1">
              <a:lnSpc>
                <a:spcPct val="120000"/>
              </a:lnSpc>
              <a:spcBef>
                <a:spcPts val="0"/>
              </a:spcBef>
              <a:spcAft>
                <a:spcPts val="0"/>
              </a:spcAft>
            </a:pPr>
            <a:r>
              <a:rPr lang="en-US" sz="2200" dirty="0"/>
              <a:t>Why did they/their family immigrate to this location?</a:t>
            </a:r>
          </a:p>
          <a:p>
            <a:pPr lvl="1">
              <a:lnSpc>
                <a:spcPct val="120000"/>
              </a:lnSpc>
              <a:spcBef>
                <a:spcPts val="0"/>
              </a:spcBef>
              <a:spcAft>
                <a:spcPts val="0"/>
              </a:spcAft>
            </a:pPr>
            <a:r>
              <a:rPr lang="en-US" sz="2200" dirty="0"/>
              <a:t>What is an interesting fact or story they shared? </a:t>
            </a:r>
          </a:p>
          <a:p>
            <a:pPr lvl="1">
              <a:lnSpc>
                <a:spcPct val="120000"/>
              </a:lnSpc>
              <a:spcBef>
                <a:spcPts val="0"/>
              </a:spcBef>
              <a:spcAft>
                <a:spcPts val="0"/>
              </a:spcAft>
            </a:pPr>
            <a:r>
              <a:rPr lang="en-US" sz="2200" dirty="0"/>
              <a:t>What impact have they had on their community?</a:t>
            </a:r>
          </a:p>
          <a:p>
            <a:pPr>
              <a:lnSpc>
                <a:spcPct val="120000"/>
              </a:lnSpc>
              <a:spcBef>
                <a:spcPts val="0"/>
              </a:spcBef>
              <a:spcAft>
                <a:spcPts val="0"/>
              </a:spcAft>
            </a:pPr>
            <a:r>
              <a:rPr lang="en-US" sz="2500" dirty="0"/>
              <a:t>Use the PowerPoint template to create a presentation on your analysis.</a:t>
            </a:r>
          </a:p>
        </p:txBody>
      </p:sp>
      <p:sp>
        <p:nvSpPr>
          <p:cNvPr id="4" name="Slide Number Placeholder 3">
            <a:extLst>
              <a:ext uri="{FF2B5EF4-FFF2-40B4-BE49-F238E27FC236}">
                <a16:creationId xmlns:a16="http://schemas.microsoft.com/office/drawing/2014/main" id="{AB602420-E589-9823-B74B-848EEB94004E}"/>
              </a:ext>
            </a:extLst>
          </p:cNvPr>
          <p:cNvSpPr>
            <a:spLocks noGrp="1"/>
          </p:cNvSpPr>
          <p:nvPr>
            <p:ph type="sldNum" sz="quarter" idx="12"/>
          </p:nvPr>
        </p:nvSpPr>
        <p:spPr/>
        <p:txBody>
          <a:bodyPr/>
          <a:lstStyle/>
          <a:p>
            <a:fld id="{92367B23-D481-47B8-9DC9-53041C5CD72C}" type="slidenum">
              <a:rPr lang="en-US" smtClean="0"/>
              <a:pPr/>
              <a:t>19</a:t>
            </a:fld>
            <a:endParaRPr lang="en-US" dirty="0"/>
          </a:p>
        </p:txBody>
      </p:sp>
    </p:spTree>
    <p:extLst>
      <p:ext uri="{BB962C8B-B14F-4D97-AF65-F5344CB8AC3E}">
        <p14:creationId xmlns:p14="http://schemas.microsoft.com/office/powerpoint/2010/main" val="3606353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D574-6201-4BAC-9935-92DCD24F91D3}"/>
              </a:ext>
            </a:extLst>
          </p:cNvPr>
          <p:cNvSpPr>
            <a:spLocks noGrp="1"/>
          </p:cNvSpPr>
          <p:nvPr>
            <p:ph type="title"/>
          </p:nvPr>
        </p:nvSpPr>
        <p:spPr/>
        <p:txBody>
          <a:bodyPr>
            <a:normAutofit/>
          </a:bodyPr>
          <a:lstStyle/>
          <a:p>
            <a:r>
              <a:rPr lang="en-US" b="1" dirty="0">
                <a:latin typeface="Calibri" panose="020F0502020204030204" pitchFamily="34" charset="0"/>
                <a:cs typeface="Calibri" panose="020F0502020204030204" pitchFamily="34" charset="0"/>
              </a:rPr>
              <a:t>Activity 1.1</a:t>
            </a:r>
            <a:endParaRPr lang="en-US"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8A1EA3BD-7DB5-4FC0-A8DA-981426FA85EA}"/>
              </a:ext>
            </a:extLst>
          </p:cNvPr>
          <p:cNvSpPr>
            <a:spLocks noGrp="1"/>
          </p:cNvSpPr>
          <p:nvPr>
            <p:ph type="body" idx="1"/>
          </p:nvPr>
        </p:nvSpPr>
        <p:spPr>
          <a:xfrm>
            <a:off x="1196340" y="3741789"/>
            <a:ext cx="6774180" cy="1512202"/>
          </a:xfrm>
        </p:spPr>
        <p:txBody>
          <a:bodyPr>
            <a:normAutofit/>
          </a:bodyPr>
          <a:lstStyle/>
          <a:p>
            <a:pPr marL="571500" indent="-571500">
              <a:buFont typeface="Arial" panose="020B0604020202020204" pitchFamily="34" charset="0"/>
              <a:buChar char="•"/>
            </a:pPr>
            <a:r>
              <a:rPr lang="en-US" sz="4000" b="1" dirty="0">
                <a:solidFill>
                  <a:srgbClr val="0070C0"/>
                </a:solidFill>
                <a:latin typeface="Calibri" panose="020F0502020204030204" pitchFamily="34" charset="0"/>
                <a:cs typeface="Calibri" panose="020F0502020204030204" pitchFamily="34" charset="0"/>
              </a:rPr>
              <a:t>What Is the Korean Diaspora?</a:t>
            </a:r>
            <a:endParaRPr lang="en-US" sz="4000" dirty="0">
              <a:solidFill>
                <a:srgbClr val="0070C0"/>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586E1F0F-661E-441F-3CEF-2DDC7C2CE324}"/>
              </a:ext>
            </a:extLst>
          </p:cNvPr>
          <p:cNvSpPr>
            <a:spLocks noGrp="1"/>
          </p:cNvSpPr>
          <p:nvPr>
            <p:ph type="sldNum" sz="quarter" idx="12"/>
          </p:nvPr>
        </p:nvSpPr>
        <p:spPr/>
        <p:txBody>
          <a:bodyPr/>
          <a:lstStyle/>
          <a:p>
            <a:fld id="{92367B23-D481-47B8-9DC9-53041C5CD72C}" type="slidenum">
              <a:rPr lang="en-US" smtClean="0"/>
              <a:t>2</a:t>
            </a:fld>
            <a:endParaRPr lang="en-US"/>
          </a:p>
        </p:txBody>
      </p:sp>
    </p:spTree>
    <p:extLst>
      <p:ext uri="{BB962C8B-B14F-4D97-AF65-F5344CB8AC3E}">
        <p14:creationId xmlns:p14="http://schemas.microsoft.com/office/powerpoint/2010/main" val="3893081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3A72C7-1B77-405D-A57D-D60334A20627}"/>
              </a:ext>
            </a:extLst>
          </p:cNvPr>
          <p:cNvSpPr>
            <a:spLocks noGrp="1"/>
          </p:cNvSpPr>
          <p:nvPr>
            <p:ph type="title"/>
          </p:nvPr>
        </p:nvSpPr>
        <p:spPr/>
        <p:txBody>
          <a:bodyPr>
            <a:normAutofit fontScale="90000"/>
          </a:bodyPr>
          <a:lstStyle/>
          <a:p>
            <a:r>
              <a:rPr lang="en-US" b="1" dirty="0"/>
              <a:t>Oral History Analysis Project</a:t>
            </a:r>
            <a:br>
              <a:rPr lang="en-US" b="1" dirty="0"/>
            </a:br>
            <a:r>
              <a:rPr lang="en-US" b="1" dirty="0"/>
              <a:t>PowerPoint Template</a:t>
            </a:r>
          </a:p>
        </p:txBody>
      </p:sp>
      <p:sp>
        <p:nvSpPr>
          <p:cNvPr id="7" name="Rectangle 6">
            <a:extLst>
              <a:ext uri="{FF2B5EF4-FFF2-40B4-BE49-F238E27FC236}">
                <a16:creationId xmlns:a16="http://schemas.microsoft.com/office/drawing/2014/main" id="{03C1E2CB-B38B-4B6B-BF17-7238EE34FEB7}"/>
              </a:ext>
            </a:extLst>
          </p:cNvPr>
          <p:cNvSpPr/>
          <p:nvPr/>
        </p:nvSpPr>
        <p:spPr>
          <a:xfrm>
            <a:off x="853896" y="2574732"/>
            <a:ext cx="2088087" cy="3061736"/>
          </a:xfrm>
          <a:prstGeom prst="rect">
            <a:avLst/>
          </a:prstGeom>
        </p:spPr>
        <p:txBody>
          <a:bodyPr wrap="square">
            <a:spAutoFit/>
          </a:bodyPr>
          <a:lstStyle/>
          <a:p>
            <a:pPr>
              <a:lnSpc>
                <a:spcPct val="120000"/>
              </a:lnSpc>
              <a:spcBef>
                <a:spcPts val="0"/>
              </a:spcBef>
              <a:spcAft>
                <a:spcPts val="0"/>
              </a:spcAft>
            </a:pPr>
            <a:r>
              <a:rPr lang="en-US" dirty="0">
                <a:latin typeface="Calibri" panose="020F0502020204030204" pitchFamily="34" charset="0"/>
                <a:cs typeface="Calibri" panose="020F0502020204030204" pitchFamily="34" charset="0"/>
              </a:rPr>
              <a:t>Use the </a:t>
            </a:r>
            <a:r>
              <a:rPr lang="en-US" b="1" dirty="0">
                <a:latin typeface="Calibri" panose="020F0502020204030204" pitchFamily="34" charset="0"/>
                <a:cs typeface="Calibri" panose="020F0502020204030204" pitchFamily="34" charset="0"/>
              </a:rPr>
              <a:t>PowerPoint Template </a:t>
            </a:r>
            <a:r>
              <a:rPr lang="en-US" dirty="0">
                <a:latin typeface="Calibri" panose="020F0502020204030204" pitchFamily="34" charset="0"/>
                <a:cs typeface="Calibri" panose="020F0502020204030204" pitchFamily="34" charset="0"/>
              </a:rPr>
              <a:t>to create a presentation that analyzes similarities and differences in the immigrant experiences of the two Korean Americans. </a:t>
            </a:r>
          </a:p>
        </p:txBody>
      </p:sp>
      <p:pic>
        <p:nvPicPr>
          <p:cNvPr id="8" name="Content Placeholder 7">
            <a:extLst>
              <a:ext uri="{FF2B5EF4-FFF2-40B4-BE49-F238E27FC236}">
                <a16:creationId xmlns:a16="http://schemas.microsoft.com/office/drawing/2014/main" id="{405B3ADA-1B40-42DC-8D7D-A40CE4A0DE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1983" y="2574732"/>
            <a:ext cx="5348121" cy="3328147"/>
          </a:xfrm>
        </p:spPr>
      </p:pic>
      <p:sp>
        <p:nvSpPr>
          <p:cNvPr id="2" name="Slide Number Placeholder 1">
            <a:extLst>
              <a:ext uri="{FF2B5EF4-FFF2-40B4-BE49-F238E27FC236}">
                <a16:creationId xmlns:a16="http://schemas.microsoft.com/office/drawing/2014/main" id="{77C64AC0-91E9-0826-4663-0E42599652E0}"/>
              </a:ext>
            </a:extLst>
          </p:cNvPr>
          <p:cNvSpPr>
            <a:spLocks noGrp="1"/>
          </p:cNvSpPr>
          <p:nvPr>
            <p:ph type="sldNum" sz="quarter" idx="12"/>
          </p:nvPr>
        </p:nvSpPr>
        <p:spPr/>
        <p:txBody>
          <a:bodyPr/>
          <a:lstStyle/>
          <a:p>
            <a:fld id="{92367B23-D481-47B8-9DC9-53041C5CD72C}" type="slidenum">
              <a:rPr lang="en-US" smtClean="0"/>
              <a:pPr/>
              <a:t>20</a:t>
            </a:fld>
            <a:endParaRPr lang="en-US" dirty="0"/>
          </a:p>
        </p:txBody>
      </p:sp>
    </p:spTree>
    <p:extLst>
      <p:ext uri="{BB962C8B-B14F-4D97-AF65-F5344CB8AC3E}">
        <p14:creationId xmlns:p14="http://schemas.microsoft.com/office/powerpoint/2010/main" val="343869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99E89-F4F7-4723-B496-9D9B201BFDFC}"/>
              </a:ext>
            </a:extLst>
          </p:cNvPr>
          <p:cNvSpPr>
            <a:spLocks noGrp="1"/>
          </p:cNvSpPr>
          <p:nvPr>
            <p:ph type="title"/>
          </p:nvPr>
        </p:nvSpPr>
        <p:spPr/>
        <p:txBody>
          <a:bodyPr>
            <a:normAutofit fontScale="90000"/>
          </a:bodyPr>
          <a:lstStyle/>
          <a:p>
            <a:r>
              <a:rPr lang="en-US" b="1" dirty="0"/>
              <a:t>Oral Interview Analysis Project Scoring Guide</a:t>
            </a:r>
          </a:p>
        </p:txBody>
      </p:sp>
      <p:sp>
        <p:nvSpPr>
          <p:cNvPr id="3" name="Content Placeholder 2">
            <a:extLst>
              <a:ext uri="{FF2B5EF4-FFF2-40B4-BE49-F238E27FC236}">
                <a16:creationId xmlns:a16="http://schemas.microsoft.com/office/drawing/2014/main" id="{39BA8859-3AD5-4F3A-B77C-954B6E22F009}"/>
              </a:ext>
            </a:extLst>
          </p:cNvPr>
          <p:cNvSpPr>
            <a:spLocks noGrp="1"/>
          </p:cNvSpPr>
          <p:nvPr>
            <p:ph idx="1"/>
          </p:nvPr>
        </p:nvSpPr>
        <p:spPr>
          <a:xfrm>
            <a:off x="1176865" y="4578542"/>
            <a:ext cx="6798734" cy="1436102"/>
          </a:xfrm>
        </p:spPr>
        <p:txBody>
          <a:bodyPr>
            <a:normAutofit fontScale="92500" lnSpcReduction="20000"/>
          </a:bodyPr>
          <a:lstStyle/>
          <a:p>
            <a:pPr>
              <a:lnSpc>
                <a:spcPct val="120000"/>
              </a:lnSpc>
              <a:spcBef>
                <a:spcPts val="0"/>
              </a:spcBef>
              <a:spcAft>
                <a:spcPts val="0"/>
              </a:spcAft>
              <a:buFont typeface="Arial" panose="020B0604020202020204" pitchFamily="34" charset="0"/>
              <a:buChar char="•"/>
            </a:pPr>
            <a:r>
              <a:rPr lang="en-US" dirty="0"/>
              <a:t>Follow the </a:t>
            </a:r>
            <a:r>
              <a:rPr lang="en-US" b="1" dirty="0"/>
              <a:t>Oral History Peer Review and Scoring Guide.</a:t>
            </a:r>
            <a:r>
              <a:rPr lang="en-US" dirty="0"/>
              <a:t>  </a:t>
            </a:r>
          </a:p>
          <a:p>
            <a:pPr>
              <a:lnSpc>
                <a:spcPct val="120000"/>
              </a:lnSpc>
              <a:spcBef>
                <a:spcPts val="0"/>
              </a:spcBef>
              <a:spcAft>
                <a:spcPts val="0"/>
              </a:spcAft>
              <a:buFont typeface="Arial" panose="020B0604020202020204" pitchFamily="34" charset="0"/>
              <a:buChar char="•"/>
            </a:pPr>
            <a:r>
              <a:rPr lang="en-US" dirty="0"/>
              <a:t>In future days, you and your partner will present your analysis to the class and be evaluated by your peers.</a:t>
            </a:r>
          </a:p>
          <a:p>
            <a:endParaRPr lang="en-US" dirty="0"/>
          </a:p>
        </p:txBody>
      </p:sp>
      <p:pic>
        <p:nvPicPr>
          <p:cNvPr id="5" name="Picture 4">
            <a:extLst>
              <a:ext uri="{FF2B5EF4-FFF2-40B4-BE49-F238E27FC236}">
                <a16:creationId xmlns:a16="http://schemas.microsoft.com/office/drawing/2014/main" id="{0E183B61-A8C4-48D4-828E-7913409443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0229" y="2418604"/>
            <a:ext cx="5683542" cy="2140060"/>
          </a:xfrm>
          <a:prstGeom prst="rect">
            <a:avLst/>
          </a:prstGeom>
        </p:spPr>
      </p:pic>
      <p:sp>
        <p:nvSpPr>
          <p:cNvPr id="4" name="Slide Number Placeholder 3">
            <a:extLst>
              <a:ext uri="{FF2B5EF4-FFF2-40B4-BE49-F238E27FC236}">
                <a16:creationId xmlns:a16="http://schemas.microsoft.com/office/drawing/2014/main" id="{8D152640-5864-A0F0-3D34-90F893AFA69C}"/>
              </a:ext>
            </a:extLst>
          </p:cNvPr>
          <p:cNvSpPr>
            <a:spLocks noGrp="1"/>
          </p:cNvSpPr>
          <p:nvPr>
            <p:ph type="sldNum" sz="quarter" idx="12"/>
          </p:nvPr>
        </p:nvSpPr>
        <p:spPr/>
        <p:txBody>
          <a:bodyPr/>
          <a:lstStyle/>
          <a:p>
            <a:fld id="{92367B23-D481-47B8-9DC9-53041C5CD72C}" type="slidenum">
              <a:rPr lang="en-US" smtClean="0"/>
              <a:pPr/>
              <a:t>21</a:t>
            </a:fld>
            <a:endParaRPr lang="en-US" dirty="0"/>
          </a:p>
        </p:txBody>
      </p:sp>
    </p:spTree>
    <p:extLst>
      <p:ext uri="{BB962C8B-B14F-4D97-AF65-F5344CB8AC3E}">
        <p14:creationId xmlns:p14="http://schemas.microsoft.com/office/powerpoint/2010/main" val="405487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6B7C7-AE90-43DF-9FAF-39D6C12D2CE0}"/>
              </a:ext>
            </a:extLst>
          </p:cNvPr>
          <p:cNvSpPr>
            <a:spLocks noGrp="1"/>
          </p:cNvSpPr>
          <p:nvPr>
            <p:ph type="title"/>
          </p:nvPr>
        </p:nvSpPr>
        <p:spPr/>
        <p:txBody>
          <a:bodyPr>
            <a:normAutofit fontScale="90000"/>
          </a:bodyPr>
          <a:lstStyle/>
          <a:p>
            <a:br>
              <a:rPr lang="en-US" b="1" dirty="0"/>
            </a:br>
            <a:r>
              <a:rPr lang="en-US" b="1" dirty="0"/>
              <a:t>Web-Based Research Report</a:t>
            </a:r>
          </a:p>
        </p:txBody>
      </p:sp>
      <p:sp>
        <p:nvSpPr>
          <p:cNvPr id="3" name="Content Placeholder 2">
            <a:extLst>
              <a:ext uri="{FF2B5EF4-FFF2-40B4-BE49-F238E27FC236}">
                <a16:creationId xmlns:a16="http://schemas.microsoft.com/office/drawing/2014/main" id="{F686B20D-3DB5-4A21-A840-417F3F0B5BB9}"/>
              </a:ext>
            </a:extLst>
          </p:cNvPr>
          <p:cNvSpPr>
            <a:spLocks noGrp="1"/>
          </p:cNvSpPr>
          <p:nvPr>
            <p:ph idx="1"/>
          </p:nvPr>
        </p:nvSpPr>
        <p:spPr>
          <a:xfrm>
            <a:off x="971551" y="2514600"/>
            <a:ext cx="5149214" cy="3632200"/>
          </a:xfrm>
        </p:spPr>
        <p:txBody>
          <a:bodyPr>
            <a:normAutofit fontScale="92500" lnSpcReduction="10000"/>
          </a:bodyPr>
          <a:lstStyle/>
          <a:p>
            <a:r>
              <a:rPr lang="en-US" sz="2000" dirty="0"/>
              <a:t>Search the web to prepare a five-paragraph research report on a question about the Korean diaspora and/or Korean Americans.</a:t>
            </a:r>
          </a:p>
          <a:p>
            <a:r>
              <a:rPr lang="en-US" sz="2000" dirty="0"/>
              <a:t>Topic Choices</a:t>
            </a:r>
          </a:p>
          <a:p>
            <a:pPr lvl="1"/>
            <a:r>
              <a:rPr lang="en-US" sz="1800" dirty="0"/>
              <a:t>Korean Americans in one of the 50 states.</a:t>
            </a:r>
          </a:p>
          <a:p>
            <a:pPr lvl="1"/>
            <a:r>
              <a:rPr lang="en-US" sz="1800" dirty="0"/>
              <a:t>Korean immigrants to a country other than the United States.</a:t>
            </a:r>
          </a:p>
          <a:p>
            <a:r>
              <a:rPr lang="en-US" sz="2000" dirty="0"/>
              <a:t>Possible Research Areas</a:t>
            </a:r>
          </a:p>
          <a:p>
            <a:pPr lvl="1"/>
            <a:r>
              <a:rPr lang="en-US" sz="1800" dirty="0"/>
              <a:t>Immigrant arrival dates, reasons, experiences, communities, notable individuals, comparisons with other locations or timeframes</a:t>
            </a:r>
          </a:p>
        </p:txBody>
      </p:sp>
      <p:sp>
        <p:nvSpPr>
          <p:cNvPr id="4" name="TextBox 3">
            <a:extLst>
              <a:ext uri="{FF2B5EF4-FFF2-40B4-BE49-F238E27FC236}">
                <a16:creationId xmlns:a16="http://schemas.microsoft.com/office/drawing/2014/main" id="{4F664547-1800-47DF-B45E-20954283E768}"/>
              </a:ext>
            </a:extLst>
          </p:cNvPr>
          <p:cNvSpPr txBox="1"/>
          <p:nvPr/>
        </p:nvSpPr>
        <p:spPr>
          <a:xfrm>
            <a:off x="6232207" y="2892288"/>
            <a:ext cx="2131571" cy="2269852"/>
          </a:xfrm>
          <a:prstGeom prst="rect">
            <a:avLst/>
          </a:prstGeom>
          <a:solidFill>
            <a:schemeClr val="accent6">
              <a:lumMod val="20000"/>
              <a:lumOff val="80000"/>
            </a:schemeClr>
          </a:solidFill>
        </p:spPr>
        <p:txBody>
          <a:bodyPr wrap="square" rtlCol="0">
            <a:spAutoFit/>
          </a:bodyPr>
          <a:lstStyle/>
          <a:p>
            <a:r>
              <a:rPr lang="en-US" sz="1600" b="1" dirty="0">
                <a:latin typeface="Calibri" panose="020F0502020204030204" pitchFamily="34" charset="0"/>
                <a:cs typeface="Calibri" panose="020F0502020204030204" pitchFamily="34" charset="0"/>
              </a:rPr>
              <a:t>Report Requirements</a:t>
            </a:r>
          </a:p>
          <a:p>
            <a:endParaRPr lang="en-US" sz="1600" b="1"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1600" dirty="0">
                <a:latin typeface="Calibri" panose="020F0502020204030204" pitchFamily="34" charset="0"/>
                <a:cs typeface="Calibri" panose="020F0502020204030204" pitchFamily="34" charset="0"/>
              </a:rPr>
              <a:t>Follow Scoring Rubric</a:t>
            </a:r>
          </a:p>
          <a:p>
            <a:pPr marL="214313" indent="-214313">
              <a:buFont typeface="Arial" panose="020B0604020202020204" pitchFamily="34" charset="0"/>
              <a:buChar char="•"/>
            </a:pPr>
            <a:r>
              <a:rPr lang="en-US" sz="1600" dirty="0">
                <a:latin typeface="Calibri" panose="020F0502020204030204" pitchFamily="34" charset="0"/>
                <a:cs typeface="Calibri" panose="020F0502020204030204" pitchFamily="34" charset="0"/>
              </a:rPr>
              <a:t>Use web-based resources that are scholarly or reliable.  </a:t>
            </a:r>
          </a:p>
          <a:p>
            <a:pPr marL="214313" indent="-214313">
              <a:buFont typeface="Arial" panose="020B0604020202020204" pitchFamily="34" charset="0"/>
              <a:buChar char="•"/>
            </a:pPr>
            <a:r>
              <a:rPr lang="en-US" sz="1600" dirty="0">
                <a:latin typeface="Calibri" panose="020F0502020204030204" pitchFamily="34" charset="0"/>
                <a:cs typeface="Calibri" panose="020F0502020204030204" pitchFamily="34" charset="0"/>
              </a:rPr>
              <a:t>Cite sources.</a:t>
            </a:r>
          </a:p>
          <a:p>
            <a:endParaRPr lang="en-US" sz="135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A1919F83-D2DF-2EC6-DCD2-5E3213F7809D}"/>
              </a:ext>
            </a:extLst>
          </p:cNvPr>
          <p:cNvSpPr>
            <a:spLocks noGrp="1"/>
          </p:cNvSpPr>
          <p:nvPr>
            <p:ph type="sldNum" sz="quarter" idx="12"/>
          </p:nvPr>
        </p:nvSpPr>
        <p:spPr/>
        <p:txBody>
          <a:bodyPr/>
          <a:lstStyle/>
          <a:p>
            <a:fld id="{92367B23-D481-47B8-9DC9-53041C5CD72C}" type="slidenum">
              <a:rPr lang="en-US" smtClean="0"/>
              <a:pPr/>
              <a:t>22</a:t>
            </a:fld>
            <a:endParaRPr lang="en-US" dirty="0"/>
          </a:p>
        </p:txBody>
      </p:sp>
    </p:spTree>
    <p:extLst>
      <p:ext uri="{BB962C8B-B14F-4D97-AF65-F5344CB8AC3E}">
        <p14:creationId xmlns:p14="http://schemas.microsoft.com/office/powerpoint/2010/main" val="3374347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7C1EC-F4AD-4FE5-8B09-5D231D8EC190}"/>
              </a:ext>
            </a:extLst>
          </p:cNvPr>
          <p:cNvSpPr>
            <a:spLocks noGrp="1"/>
          </p:cNvSpPr>
          <p:nvPr>
            <p:ph type="title"/>
          </p:nvPr>
        </p:nvSpPr>
        <p:spPr/>
        <p:txBody>
          <a:bodyPr>
            <a:normAutofit fontScale="90000"/>
          </a:bodyPr>
          <a:lstStyle/>
          <a:p>
            <a:r>
              <a:rPr lang="en-US" b="1" dirty="0"/>
              <a:t>What Is a Five-Paragraph Essay?</a:t>
            </a:r>
          </a:p>
        </p:txBody>
      </p:sp>
      <p:sp>
        <p:nvSpPr>
          <p:cNvPr id="3" name="Content Placeholder 2">
            <a:extLst>
              <a:ext uri="{FF2B5EF4-FFF2-40B4-BE49-F238E27FC236}">
                <a16:creationId xmlns:a16="http://schemas.microsoft.com/office/drawing/2014/main" id="{E5806A7C-DDAA-4C79-865E-F8A900245907}"/>
              </a:ext>
            </a:extLst>
          </p:cNvPr>
          <p:cNvSpPr>
            <a:spLocks noGrp="1"/>
          </p:cNvSpPr>
          <p:nvPr>
            <p:ph idx="1"/>
          </p:nvPr>
        </p:nvSpPr>
        <p:spPr>
          <a:xfrm>
            <a:off x="765312" y="2395330"/>
            <a:ext cx="7712765" cy="3816627"/>
          </a:xfrm>
        </p:spPr>
        <p:txBody>
          <a:bodyPr>
            <a:normAutofit fontScale="77500" lnSpcReduction="20000"/>
          </a:bodyPr>
          <a:lstStyle/>
          <a:p>
            <a:pPr>
              <a:lnSpc>
                <a:spcPct val="120000"/>
              </a:lnSpc>
              <a:spcBef>
                <a:spcPts val="0"/>
              </a:spcBef>
              <a:spcAft>
                <a:spcPts val="0"/>
              </a:spcAft>
            </a:pPr>
            <a:r>
              <a:rPr lang="en-US" sz="2600" dirty="0"/>
              <a:t>The five-paragraph essay has three basic parts: </a:t>
            </a:r>
            <a:r>
              <a:rPr lang="en-US" sz="2600" b="1" dirty="0"/>
              <a:t>introduction, body, and conclusion</a:t>
            </a:r>
            <a:r>
              <a:rPr lang="en-US" sz="2600" dirty="0"/>
              <a:t>. </a:t>
            </a:r>
          </a:p>
          <a:p>
            <a:pPr>
              <a:lnSpc>
                <a:spcPct val="120000"/>
              </a:lnSpc>
              <a:spcBef>
                <a:spcPts val="0"/>
              </a:spcBef>
              <a:spcAft>
                <a:spcPts val="0"/>
              </a:spcAft>
            </a:pPr>
            <a:r>
              <a:rPr lang="en-US" b="1" dirty="0"/>
              <a:t>INTRODUCTION PARAGRAPH</a:t>
            </a:r>
          </a:p>
          <a:p>
            <a:pPr lvl="1">
              <a:lnSpc>
                <a:spcPct val="120000"/>
              </a:lnSpc>
              <a:spcBef>
                <a:spcPts val="0"/>
              </a:spcBef>
              <a:spcAft>
                <a:spcPts val="0"/>
              </a:spcAft>
            </a:pPr>
            <a:r>
              <a:rPr lang="en-US" dirty="0"/>
              <a:t>First paragraph of the essay.</a:t>
            </a:r>
          </a:p>
          <a:p>
            <a:pPr lvl="1">
              <a:lnSpc>
                <a:spcPct val="120000"/>
              </a:lnSpc>
              <a:spcBef>
                <a:spcPts val="0"/>
              </a:spcBef>
              <a:spcAft>
                <a:spcPts val="0"/>
              </a:spcAft>
            </a:pPr>
            <a:r>
              <a:rPr lang="en-US" dirty="0"/>
              <a:t>Gets reader's attention, develops basic ideas, and provides the thesis statement.</a:t>
            </a:r>
          </a:p>
          <a:p>
            <a:pPr>
              <a:lnSpc>
                <a:spcPct val="120000"/>
              </a:lnSpc>
              <a:spcBef>
                <a:spcPts val="0"/>
              </a:spcBef>
              <a:spcAft>
                <a:spcPts val="0"/>
              </a:spcAft>
            </a:pPr>
            <a:r>
              <a:rPr lang="en-US" b="1" dirty="0"/>
              <a:t>BODY PARAGRAPHS (total of 3)</a:t>
            </a:r>
          </a:p>
          <a:p>
            <a:pPr lvl="1">
              <a:lnSpc>
                <a:spcPct val="120000"/>
              </a:lnSpc>
              <a:spcBef>
                <a:spcPts val="0"/>
              </a:spcBef>
              <a:spcAft>
                <a:spcPts val="0"/>
              </a:spcAft>
            </a:pPr>
            <a:r>
              <a:rPr lang="en-US" dirty="0"/>
              <a:t>Each paragraph begins with a word or phrase transition (i.e., like First, or Another important point is).</a:t>
            </a:r>
          </a:p>
          <a:p>
            <a:pPr lvl="1">
              <a:lnSpc>
                <a:spcPct val="120000"/>
              </a:lnSpc>
              <a:spcBef>
                <a:spcPts val="0"/>
              </a:spcBef>
              <a:spcAft>
                <a:spcPts val="0"/>
              </a:spcAft>
            </a:pPr>
            <a:r>
              <a:rPr lang="en-US" dirty="0"/>
              <a:t>Each paragraph develops one major idea.</a:t>
            </a:r>
          </a:p>
          <a:p>
            <a:pPr>
              <a:lnSpc>
                <a:spcPct val="120000"/>
              </a:lnSpc>
              <a:spcBef>
                <a:spcPts val="0"/>
              </a:spcBef>
              <a:spcAft>
                <a:spcPts val="0"/>
              </a:spcAft>
            </a:pPr>
            <a:r>
              <a:rPr lang="en-US" b="1" dirty="0"/>
              <a:t>CONCLUSION PARAGRAPH</a:t>
            </a:r>
          </a:p>
          <a:p>
            <a:pPr lvl="1">
              <a:lnSpc>
                <a:spcPct val="120000"/>
              </a:lnSpc>
              <a:spcBef>
                <a:spcPts val="0"/>
              </a:spcBef>
              <a:spcAft>
                <a:spcPts val="0"/>
              </a:spcAft>
            </a:pPr>
            <a:r>
              <a:rPr lang="en-US" dirty="0"/>
              <a:t>Last paragraph of the essay.</a:t>
            </a:r>
          </a:p>
          <a:p>
            <a:pPr lvl="1">
              <a:lnSpc>
                <a:spcPct val="120000"/>
              </a:lnSpc>
              <a:spcBef>
                <a:spcPts val="0"/>
              </a:spcBef>
              <a:spcAft>
                <a:spcPts val="0"/>
              </a:spcAft>
            </a:pPr>
            <a:r>
              <a:rPr lang="en-US" dirty="0"/>
              <a:t>Brings the essay to a close, reminds the reader of the basic ideas, and restates thesis statement.</a:t>
            </a:r>
          </a:p>
        </p:txBody>
      </p:sp>
      <p:sp>
        <p:nvSpPr>
          <p:cNvPr id="4" name="TextBox 3">
            <a:extLst>
              <a:ext uri="{FF2B5EF4-FFF2-40B4-BE49-F238E27FC236}">
                <a16:creationId xmlns:a16="http://schemas.microsoft.com/office/drawing/2014/main" id="{B8143527-FCDF-4A51-A162-81241B24DBF7}"/>
              </a:ext>
            </a:extLst>
          </p:cNvPr>
          <p:cNvSpPr txBox="1"/>
          <p:nvPr/>
        </p:nvSpPr>
        <p:spPr>
          <a:xfrm>
            <a:off x="914400" y="5953539"/>
            <a:ext cx="7315200" cy="246221"/>
          </a:xfrm>
          <a:prstGeom prst="rect">
            <a:avLst/>
          </a:prstGeom>
          <a:noFill/>
        </p:spPr>
        <p:txBody>
          <a:bodyPr wrap="square" rtlCol="0">
            <a:spAutoFit/>
          </a:bodyPr>
          <a:lstStyle/>
          <a:p>
            <a:r>
              <a:rPr lang="en-US" sz="1000" i="1" dirty="0">
                <a:latin typeface="Calibri" panose="020F0502020204030204" pitchFamily="34" charset="0"/>
                <a:cs typeface="Calibri" panose="020F0502020204030204" pitchFamily="34" charset="0"/>
              </a:rPr>
              <a:t>Adapted from </a:t>
            </a:r>
            <a:r>
              <a:rPr lang="en-US" sz="1000" i="1" dirty="0">
                <a:latin typeface="Calibri" panose="020F0502020204030204" pitchFamily="34" charset="0"/>
                <a:cs typeface="Calibri" panose="020F0502020204030204" pitchFamily="34" charset="0"/>
                <a:hlinkClick r:id="rId2"/>
              </a:rPr>
              <a:t>Five Paragraph Essay, Jackson State Community College. </a:t>
            </a:r>
            <a:endParaRPr lang="en-US" sz="1000" i="1"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422EC574-1DA1-3B63-A22D-6B1F13977E91}"/>
              </a:ext>
            </a:extLst>
          </p:cNvPr>
          <p:cNvSpPr>
            <a:spLocks noGrp="1"/>
          </p:cNvSpPr>
          <p:nvPr>
            <p:ph type="sldNum" sz="quarter" idx="12"/>
          </p:nvPr>
        </p:nvSpPr>
        <p:spPr/>
        <p:txBody>
          <a:bodyPr/>
          <a:lstStyle/>
          <a:p>
            <a:fld id="{92367B23-D481-47B8-9DC9-53041C5CD72C}" type="slidenum">
              <a:rPr lang="en-US" smtClean="0"/>
              <a:pPr/>
              <a:t>23</a:t>
            </a:fld>
            <a:endParaRPr lang="en-US" dirty="0"/>
          </a:p>
        </p:txBody>
      </p:sp>
    </p:spTree>
    <p:extLst>
      <p:ext uri="{BB962C8B-B14F-4D97-AF65-F5344CB8AC3E}">
        <p14:creationId xmlns:p14="http://schemas.microsoft.com/office/powerpoint/2010/main" val="786245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101E2-D9D3-4D34-BE63-4B3EBE24DABD}"/>
              </a:ext>
            </a:extLst>
          </p:cNvPr>
          <p:cNvSpPr>
            <a:spLocks noGrp="1"/>
          </p:cNvSpPr>
          <p:nvPr>
            <p:ph type="title" idx="4294967295"/>
          </p:nvPr>
        </p:nvSpPr>
        <p:spPr>
          <a:xfrm>
            <a:off x="914400" y="2307121"/>
            <a:ext cx="2530475" cy="1303338"/>
          </a:xfrm>
        </p:spPr>
        <p:txBody>
          <a:bodyPr>
            <a:normAutofit fontScale="90000"/>
          </a:bodyPr>
          <a:lstStyle/>
          <a:p>
            <a:r>
              <a:rPr lang="en-US" b="1" dirty="0">
                <a:latin typeface="Calibri" panose="020F0502020204030204" pitchFamily="34" charset="0"/>
                <a:cs typeface="Calibri" panose="020F0502020204030204" pitchFamily="34" charset="0"/>
              </a:rPr>
              <a:t>Web-Based Research Report</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Directions and Scoring Rubric</a:t>
            </a:r>
          </a:p>
        </p:txBody>
      </p:sp>
      <p:pic>
        <p:nvPicPr>
          <p:cNvPr id="4" name="Picture 3">
            <a:extLst>
              <a:ext uri="{FF2B5EF4-FFF2-40B4-BE49-F238E27FC236}">
                <a16:creationId xmlns:a16="http://schemas.microsoft.com/office/drawing/2014/main" id="{A57BB1B8-E621-D49A-3BAA-20B5D082BD1C}"/>
              </a:ext>
            </a:extLst>
          </p:cNvPr>
          <p:cNvPicPr>
            <a:picLocks noChangeAspect="1"/>
          </p:cNvPicPr>
          <p:nvPr/>
        </p:nvPicPr>
        <p:blipFill>
          <a:blip r:embed="rId2"/>
          <a:stretch>
            <a:fillRect/>
          </a:stretch>
        </p:blipFill>
        <p:spPr>
          <a:xfrm>
            <a:off x="3840481" y="789272"/>
            <a:ext cx="4658626" cy="5262769"/>
          </a:xfrm>
          <a:prstGeom prst="rect">
            <a:avLst/>
          </a:prstGeom>
        </p:spPr>
      </p:pic>
      <p:sp>
        <p:nvSpPr>
          <p:cNvPr id="3" name="Slide Number Placeholder 2">
            <a:extLst>
              <a:ext uri="{FF2B5EF4-FFF2-40B4-BE49-F238E27FC236}">
                <a16:creationId xmlns:a16="http://schemas.microsoft.com/office/drawing/2014/main" id="{47C76078-5BD1-CA96-0565-222D73E11DEE}"/>
              </a:ext>
            </a:extLst>
          </p:cNvPr>
          <p:cNvSpPr>
            <a:spLocks noGrp="1"/>
          </p:cNvSpPr>
          <p:nvPr>
            <p:ph type="sldNum" sz="quarter" idx="12"/>
          </p:nvPr>
        </p:nvSpPr>
        <p:spPr/>
        <p:txBody>
          <a:bodyPr/>
          <a:lstStyle/>
          <a:p>
            <a:fld id="{92367B23-D481-47B8-9DC9-53041C5CD72C}" type="slidenum">
              <a:rPr lang="en-US" smtClean="0"/>
              <a:pPr/>
              <a:t>24</a:t>
            </a:fld>
            <a:endParaRPr lang="en-US" dirty="0"/>
          </a:p>
        </p:txBody>
      </p:sp>
    </p:spTree>
    <p:extLst>
      <p:ext uri="{BB962C8B-B14F-4D97-AF65-F5344CB8AC3E}">
        <p14:creationId xmlns:p14="http://schemas.microsoft.com/office/powerpoint/2010/main" val="3604656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A2C55-531D-469B-B2E7-9BA1A3A08C52}"/>
              </a:ext>
            </a:extLst>
          </p:cNvPr>
          <p:cNvSpPr>
            <a:spLocks noGrp="1"/>
          </p:cNvSpPr>
          <p:nvPr>
            <p:ph type="title"/>
          </p:nvPr>
        </p:nvSpPr>
        <p:spPr/>
        <p:txBody>
          <a:bodyPr/>
          <a:lstStyle/>
          <a:p>
            <a:r>
              <a:rPr lang="en-US" b="1" dirty="0"/>
              <a:t>Activity 1.1 Questions</a:t>
            </a:r>
          </a:p>
        </p:txBody>
      </p:sp>
      <p:sp>
        <p:nvSpPr>
          <p:cNvPr id="3" name="Content Placeholder 2">
            <a:extLst>
              <a:ext uri="{FF2B5EF4-FFF2-40B4-BE49-F238E27FC236}">
                <a16:creationId xmlns:a16="http://schemas.microsoft.com/office/drawing/2014/main" id="{460D9B82-B8FF-4862-A36B-7F8FD9D101E7}"/>
              </a:ext>
            </a:extLst>
          </p:cNvPr>
          <p:cNvSpPr>
            <a:spLocks noGrp="1"/>
          </p:cNvSpPr>
          <p:nvPr>
            <p:ph idx="1"/>
          </p:nvPr>
        </p:nvSpPr>
        <p:spPr/>
        <p:txBody>
          <a:bodyPr>
            <a:normAutofit/>
          </a:bodyPr>
          <a:lstStyle/>
          <a:p>
            <a:r>
              <a:rPr lang="en-US" dirty="0">
                <a:solidFill>
                  <a:schemeClr val="tx1"/>
                </a:solidFill>
              </a:rPr>
              <a:t>What are characteristics of a diaspora? </a:t>
            </a:r>
          </a:p>
          <a:p>
            <a:r>
              <a:rPr lang="en-US" dirty="0">
                <a:solidFill>
                  <a:schemeClr val="tx1"/>
                </a:solidFill>
              </a:rPr>
              <a:t>What is the Korean diaspora?</a:t>
            </a:r>
          </a:p>
          <a:p>
            <a:r>
              <a:rPr lang="en-US" dirty="0">
                <a:solidFill>
                  <a:schemeClr val="tx1"/>
                </a:solidFill>
              </a:rPr>
              <a:t>Why did Koreans leave their country and disperse around the globe? </a:t>
            </a:r>
          </a:p>
          <a:p>
            <a:r>
              <a:rPr lang="en-US" dirty="0">
                <a:solidFill>
                  <a:schemeClr val="tx1"/>
                </a:solidFill>
              </a:rPr>
              <a:t>Why did Koreans immigrate to the United States?</a:t>
            </a:r>
          </a:p>
          <a:p>
            <a:r>
              <a:rPr lang="en-US" dirty="0">
                <a:solidFill>
                  <a:schemeClr val="tx1"/>
                </a:solidFill>
              </a:rPr>
              <a:t>How have reasons for Korean immigration to the United States changed over time?</a:t>
            </a:r>
          </a:p>
        </p:txBody>
      </p:sp>
      <p:sp>
        <p:nvSpPr>
          <p:cNvPr id="4" name="Slide Number Placeholder 3">
            <a:extLst>
              <a:ext uri="{FF2B5EF4-FFF2-40B4-BE49-F238E27FC236}">
                <a16:creationId xmlns:a16="http://schemas.microsoft.com/office/drawing/2014/main" id="{F3249469-647A-C9AE-757D-10B88714667E}"/>
              </a:ext>
            </a:extLst>
          </p:cNvPr>
          <p:cNvSpPr>
            <a:spLocks noGrp="1"/>
          </p:cNvSpPr>
          <p:nvPr>
            <p:ph type="sldNum" sz="quarter" idx="12"/>
          </p:nvPr>
        </p:nvSpPr>
        <p:spPr/>
        <p:txBody>
          <a:bodyPr/>
          <a:lstStyle/>
          <a:p>
            <a:fld id="{92367B23-D481-47B8-9DC9-53041C5CD72C}" type="slidenum">
              <a:rPr lang="en-US" smtClean="0"/>
              <a:pPr/>
              <a:t>3</a:t>
            </a:fld>
            <a:endParaRPr lang="en-US" dirty="0"/>
          </a:p>
        </p:txBody>
      </p:sp>
    </p:spTree>
    <p:extLst>
      <p:ext uri="{BB962C8B-B14F-4D97-AF65-F5344CB8AC3E}">
        <p14:creationId xmlns:p14="http://schemas.microsoft.com/office/powerpoint/2010/main" val="2976682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46D5F-C1C3-45B6-8FCE-89CF6D43EECD}"/>
              </a:ext>
            </a:extLst>
          </p:cNvPr>
          <p:cNvSpPr>
            <a:spLocks noGrp="1"/>
          </p:cNvSpPr>
          <p:nvPr>
            <p:ph type="title"/>
          </p:nvPr>
        </p:nvSpPr>
        <p:spPr/>
        <p:txBody>
          <a:bodyPr/>
          <a:lstStyle/>
          <a:p>
            <a:r>
              <a:rPr lang="en-US" b="1" dirty="0"/>
              <a:t>What Is a Diaspora?</a:t>
            </a:r>
          </a:p>
        </p:txBody>
      </p:sp>
      <p:sp>
        <p:nvSpPr>
          <p:cNvPr id="3" name="Content Placeholder 2">
            <a:extLst>
              <a:ext uri="{FF2B5EF4-FFF2-40B4-BE49-F238E27FC236}">
                <a16:creationId xmlns:a16="http://schemas.microsoft.com/office/drawing/2014/main" id="{36FB70B2-DDB3-40F4-81D3-05B1A579475B}"/>
              </a:ext>
            </a:extLst>
          </p:cNvPr>
          <p:cNvSpPr>
            <a:spLocks noGrp="1"/>
          </p:cNvSpPr>
          <p:nvPr>
            <p:ph idx="1"/>
          </p:nvPr>
        </p:nvSpPr>
        <p:spPr>
          <a:xfrm>
            <a:off x="667226" y="2378518"/>
            <a:ext cx="7809548" cy="1626952"/>
          </a:xfrm>
        </p:spPr>
        <p:txBody>
          <a:bodyPr>
            <a:normAutofit fontScale="92500" lnSpcReduction="10000"/>
          </a:bodyPr>
          <a:lstStyle/>
          <a:p>
            <a:pPr>
              <a:lnSpc>
                <a:spcPct val="120000"/>
              </a:lnSpc>
              <a:spcBef>
                <a:spcPts val="0"/>
              </a:spcBef>
              <a:spcAft>
                <a:spcPts val="0"/>
              </a:spcAft>
            </a:pPr>
            <a:r>
              <a:rPr lang="en-US" sz="1800" b="1" dirty="0"/>
              <a:t>Diaspora: </a:t>
            </a:r>
            <a:r>
              <a:rPr lang="en-US" sz="1800" dirty="0"/>
              <a:t>populations, such as members of an ethnic or religious group, that originated from the same place but dispersed to different locations.</a:t>
            </a:r>
          </a:p>
          <a:p>
            <a:pPr>
              <a:lnSpc>
                <a:spcPct val="120000"/>
              </a:lnSpc>
              <a:spcBef>
                <a:spcPts val="0"/>
              </a:spcBef>
              <a:spcAft>
                <a:spcPts val="0"/>
              </a:spcAft>
            </a:pPr>
            <a:r>
              <a:rPr lang="en-US" sz="1800" dirty="0"/>
              <a:t>A diaspora population is a group migrants, or descendants of migrants, whose identity and sense of belonging have been shaped by their migration experience and background.  </a:t>
            </a:r>
          </a:p>
          <a:p>
            <a:endParaRPr lang="en-US" sz="700" dirty="0"/>
          </a:p>
          <a:p>
            <a:endParaRPr lang="en-US" sz="700" dirty="0"/>
          </a:p>
        </p:txBody>
      </p:sp>
      <p:graphicFrame>
        <p:nvGraphicFramePr>
          <p:cNvPr id="4" name="Table 3">
            <a:extLst>
              <a:ext uri="{FF2B5EF4-FFF2-40B4-BE49-F238E27FC236}">
                <a16:creationId xmlns:a16="http://schemas.microsoft.com/office/drawing/2014/main" id="{AC88DE5D-49AC-4B46-9C41-477D4EE72A00}"/>
              </a:ext>
            </a:extLst>
          </p:cNvPr>
          <p:cNvGraphicFramePr>
            <a:graphicFrameLocks noGrp="1"/>
          </p:cNvGraphicFramePr>
          <p:nvPr>
            <p:extLst>
              <p:ext uri="{D42A27DB-BD31-4B8C-83A1-F6EECF244321}">
                <p14:modId xmlns:p14="http://schemas.microsoft.com/office/powerpoint/2010/main" val="3161087360"/>
              </p:ext>
            </p:extLst>
          </p:nvPr>
        </p:nvGraphicFramePr>
        <p:xfrm>
          <a:off x="667226" y="3846443"/>
          <a:ext cx="7809548" cy="2534768"/>
        </p:xfrm>
        <a:graphic>
          <a:graphicData uri="http://schemas.openxmlformats.org/drawingml/2006/table">
            <a:tbl>
              <a:tblPr firstRow="1" bandRow="1">
                <a:tableStyleId>{5C22544A-7EE6-4342-B048-85BDC9FD1C3A}</a:tableStyleId>
              </a:tblPr>
              <a:tblGrid>
                <a:gridCol w="1561910">
                  <a:extLst>
                    <a:ext uri="{9D8B030D-6E8A-4147-A177-3AD203B41FA5}">
                      <a16:colId xmlns:a16="http://schemas.microsoft.com/office/drawing/2014/main" val="4209068322"/>
                    </a:ext>
                  </a:extLst>
                </a:gridCol>
                <a:gridCol w="1561910">
                  <a:extLst>
                    <a:ext uri="{9D8B030D-6E8A-4147-A177-3AD203B41FA5}">
                      <a16:colId xmlns:a16="http://schemas.microsoft.com/office/drawing/2014/main" val="1278520059"/>
                    </a:ext>
                  </a:extLst>
                </a:gridCol>
                <a:gridCol w="1436937">
                  <a:extLst>
                    <a:ext uri="{9D8B030D-6E8A-4147-A177-3AD203B41FA5}">
                      <a16:colId xmlns:a16="http://schemas.microsoft.com/office/drawing/2014/main" val="749658916"/>
                    </a:ext>
                  </a:extLst>
                </a:gridCol>
                <a:gridCol w="1749287">
                  <a:extLst>
                    <a:ext uri="{9D8B030D-6E8A-4147-A177-3AD203B41FA5}">
                      <a16:colId xmlns:a16="http://schemas.microsoft.com/office/drawing/2014/main" val="372263779"/>
                    </a:ext>
                  </a:extLst>
                </a:gridCol>
                <a:gridCol w="1499504">
                  <a:extLst>
                    <a:ext uri="{9D8B030D-6E8A-4147-A177-3AD203B41FA5}">
                      <a16:colId xmlns:a16="http://schemas.microsoft.com/office/drawing/2014/main" val="1065479587"/>
                    </a:ext>
                  </a:extLst>
                </a:gridCol>
              </a:tblGrid>
              <a:tr h="404897">
                <a:tc gridSpan="5">
                  <a:txBody>
                    <a:bodyPr/>
                    <a:lstStyle/>
                    <a:p>
                      <a:pPr algn="ctr"/>
                      <a:r>
                        <a:rPr lang="en-US" dirty="0">
                          <a:latin typeface="Calibri" panose="020F0502020204030204" pitchFamily="34" charset="0"/>
                          <a:cs typeface="Calibri" panose="020F0502020204030204" pitchFamily="34" charset="0"/>
                        </a:rPr>
                        <a:t>Characteristics of Diasporas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177616687"/>
                  </a:ext>
                </a:extLst>
              </a:tr>
              <a:tr h="698864">
                <a:tc>
                  <a:txBody>
                    <a:bodyPr/>
                    <a:lstStyle/>
                    <a:p>
                      <a:pPr algn="ctr"/>
                      <a:r>
                        <a:rPr lang="en-US" b="1" dirty="0">
                          <a:latin typeface="Calibri" panose="020F0502020204030204" pitchFamily="34" charset="0"/>
                          <a:cs typeface="Calibri" panose="020F0502020204030204" pitchFamily="34" charset="0"/>
                        </a:rPr>
                        <a:t>Migration</a:t>
                      </a:r>
                    </a:p>
                  </a:txBody>
                  <a:tcPr anchor="ctr"/>
                </a:tc>
                <a:tc>
                  <a:txBody>
                    <a:bodyPr/>
                    <a:lstStyle/>
                    <a:p>
                      <a:pPr algn="ctr"/>
                      <a:r>
                        <a:rPr lang="en-US" b="1" dirty="0">
                          <a:latin typeface="Calibri" panose="020F0502020204030204" pitchFamily="34" charset="0"/>
                          <a:cs typeface="Calibri" panose="020F0502020204030204" pitchFamily="34" charset="0"/>
                        </a:rPr>
                        <a:t>Collective Memory</a:t>
                      </a:r>
                    </a:p>
                  </a:txBody>
                  <a:tcPr anchor="ctr"/>
                </a:tc>
                <a:tc>
                  <a:txBody>
                    <a:bodyPr/>
                    <a:lstStyle/>
                    <a:p>
                      <a:pPr algn="ctr"/>
                      <a:r>
                        <a:rPr lang="en-US" b="1" dirty="0">
                          <a:latin typeface="Calibri" panose="020F0502020204030204" pitchFamily="34" charset="0"/>
                          <a:cs typeface="Calibri" panose="020F0502020204030204" pitchFamily="34" charset="0"/>
                        </a:rPr>
                        <a:t>Connection</a:t>
                      </a:r>
                    </a:p>
                  </a:txBody>
                  <a:tcPr anchor="ctr"/>
                </a:tc>
                <a:tc>
                  <a:txBody>
                    <a:bodyPr/>
                    <a:lstStyle/>
                    <a:p>
                      <a:pPr algn="ctr"/>
                      <a:r>
                        <a:rPr lang="en-US" b="1" dirty="0">
                          <a:latin typeface="Calibri" panose="020F0502020204030204" pitchFamily="34" charset="0"/>
                          <a:cs typeface="Calibri" panose="020F0502020204030204" pitchFamily="34" charset="0"/>
                        </a:rPr>
                        <a:t>Group Consciousness</a:t>
                      </a:r>
                    </a:p>
                  </a:txBody>
                  <a:tcPr anchor="ctr"/>
                </a:tc>
                <a:tc>
                  <a:txBody>
                    <a:bodyPr/>
                    <a:lstStyle/>
                    <a:p>
                      <a:pPr algn="ctr"/>
                      <a:r>
                        <a:rPr lang="en-US" b="1" dirty="0">
                          <a:latin typeface="Calibri" panose="020F0502020204030204" pitchFamily="34" charset="0"/>
                          <a:cs typeface="Calibri" panose="020F0502020204030204" pitchFamily="34" charset="0"/>
                        </a:rPr>
                        <a:t>Kinship</a:t>
                      </a:r>
                    </a:p>
                  </a:txBody>
                  <a:tcPr anchor="ctr"/>
                </a:tc>
                <a:extLst>
                  <a:ext uri="{0D108BD9-81ED-4DB2-BD59-A6C34878D82A}">
                    <a16:rowId xmlns:a16="http://schemas.microsoft.com/office/drawing/2014/main" val="1163460980"/>
                  </a:ext>
                </a:extLst>
              </a:tr>
              <a:tr h="1431007">
                <a:tc>
                  <a:txBody>
                    <a:bodyPr/>
                    <a:lstStyle/>
                    <a:p>
                      <a:r>
                        <a:rPr lang="en-US" sz="1600" dirty="0">
                          <a:latin typeface="Calibri" panose="020F0502020204030204" pitchFamily="34" charset="0"/>
                          <a:cs typeface="Calibri" panose="020F0502020204030204" pitchFamily="34" charset="0"/>
                        </a:rPr>
                        <a:t>Migration from a country of origin in search of work or to escape conflict</a:t>
                      </a:r>
                    </a:p>
                  </a:txBody>
                  <a:tcPr/>
                </a:tc>
                <a:tc>
                  <a:txBody>
                    <a:bodyPr/>
                    <a:lstStyle/>
                    <a:p>
                      <a:r>
                        <a:rPr lang="en-US" sz="1600" dirty="0">
                          <a:latin typeface="Calibri" panose="020F0502020204030204" pitchFamily="34" charset="0"/>
                          <a:cs typeface="Calibri" panose="020F0502020204030204" pitchFamily="34" charset="0"/>
                        </a:rPr>
                        <a:t>An idealized collective memory about the ancestral home</a:t>
                      </a:r>
                    </a:p>
                  </a:txBody>
                  <a:tcPr/>
                </a:tc>
                <a:tc>
                  <a:txBody>
                    <a:bodyPr/>
                    <a:lstStyle/>
                    <a:p>
                      <a:r>
                        <a:rPr lang="en-US" sz="1600" dirty="0">
                          <a:latin typeface="Calibri" panose="020F0502020204030204" pitchFamily="34" charset="0"/>
                          <a:cs typeface="Calibri" panose="020F0502020204030204" pitchFamily="34" charset="0"/>
                        </a:rPr>
                        <a:t>A continuing connection to country of origin</a:t>
                      </a:r>
                    </a:p>
                  </a:txBody>
                  <a:tcPr/>
                </a:tc>
                <a:tc>
                  <a:txBody>
                    <a:bodyPr/>
                    <a:lstStyle/>
                    <a:p>
                      <a:r>
                        <a:rPr lang="en-US" sz="1600" dirty="0">
                          <a:latin typeface="Calibri" panose="020F0502020204030204" pitchFamily="34" charset="0"/>
                          <a:cs typeface="Calibri" panose="020F0502020204030204" pitchFamily="34" charset="0"/>
                        </a:rPr>
                        <a:t>A strong group consciousness</a:t>
                      </a:r>
                    </a:p>
                  </a:txBody>
                  <a:tcPr/>
                </a:tc>
                <a:tc>
                  <a:txBody>
                    <a:bodyPr/>
                    <a:lstStyle/>
                    <a:p>
                      <a:r>
                        <a:rPr lang="en-US" sz="1600" dirty="0">
                          <a:latin typeface="Calibri" panose="020F0502020204030204" pitchFamily="34" charset="0"/>
                          <a:cs typeface="Calibri" panose="020F0502020204030204" pitchFamily="34" charset="0"/>
                        </a:rPr>
                        <a:t>A sense of kinship with diaspora members in other countries</a:t>
                      </a:r>
                    </a:p>
                  </a:txBody>
                  <a:tcPr/>
                </a:tc>
                <a:extLst>
                  <a:ext uri="{0D108BD9-81ED-4DB2-BD59-A6C34878D82A}">
                    <a16:rowId xmlns:a16="http://schemas.microsoft.com/office/drawing/2014/main" val="822629815"/>
                  </a:ext>
                </a:extLst>
              </a:tr>
            </a:tbl>
          </a:graphicData>
        </a:graphic>
      </p:graphicFrame>
      <p:sp>
        <p:nvSpPr>
          <p:cNvPr id="5" name="Slide Number Placeholder 4">
            <a:extLst>
              <a:ext uri="{FF2B5EF4-FFF2-40B4-BE49-F238E27FC236}">
                <a16:creationId xmlns:a16="http://schemas.microsoft.com/office/drawing/2014/main" id="{3D73C5B5-35B2-28BE-275C-5FC4937E97CA}"/>
              </a:ext>
            </a:extLst>
          </p:cNvPr>
          <p:cNvSpPr>
            <a:spLocks noGrp="1"/>
          </p:cNvSpPr>
          <p:nvPr>
            <p:ph type="sldNum" sz="quarter" idx="12"/>
          </p:nvPr>
        </p:nvSpPr>
        <p:spPr/>
        <p:txBody>
          <a:bodyPr/>
          <a:lstStyle/>
          <a:p>
            <a:fld id="{92367B23-D481-47B8-9DC9-53041C5CD72C}" type="slidenum">
              <a:rPr lang="en-US" smtClean="0"/>
              <a:pPr/>
              <a:t>4</a:t>
            </a:fld>
            <a:endParaRPr lang="en-US" dirty="0"/>
          </a:p>
        </p:txBody>
      </p:sp>
    </p:spTree>
    <p:extLst>
      <p:ext uri="{BB962C8B-B14F-4D97-AF65-F5344CB8AC3E}">
        <p14:creationId xmlns:p14="http://schemas.microsoft.com/office/powerpoint/2010/main" val="186680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EB7ACCE-974F-4923-B129-8F8EE5D15384}"/>
              </a:ext>
            </a:extLst>
          </p:cNvPr>
          <p:cNvSpPr>
            <a:spLocks noGrp="1"/>
          </p:cNvSpPr>
          <p:nvPr>
            <p:ph type="title"/>
          </p:nvPr>
        </p:nvSpPr>
        <p:spPr>
          <a:xfrm>
            <a:off x="971552" y="1593850"/>
            <a:ext cx="7168596" cy="411371"/>
          </a:xfrm>
        </p:spPr>
        <p:txBody>
          <a:bodyPr>
            <a:noAutofit/>
          </a:bodyPr>
          <a:lstStyle/>
          <a:p>
            <a:r>
              <a:rPr lang="en-US" b="1" dirty="0"/>
              <a:t>Koreans Across the Globe, 2011</a:t>
            </a:r>
          </a:p>
        </p:txBody>
      </p:sp>
      <p:pic>
        <p:nvPicPr>
          <p:cNvPr id="8" name="Picture 7">
            <a:extLst>
              <a:ext uri="{FF2B5EF4-FFF2-40B4-BE49-F238E27FC236}">
                <a16:creationId xmlns:a16="http://schemas.microsoft.com/office/drawing/2014/main" id="{442354EE-B9F3-4288-9AF3-0A62C7E4D77F}"/>
              </a:ext>
            </a:extLst>
          </p:cNvPr>
          <p:cNvPicPr>
            <a:picLocks noChangeAspect="1"/>
          </p:cNvPicPr>
          <p:nvPr/>
        </p:nvPicPr>
        <p:blipFill rotWithShape="1">
          <a:blip r:embed="rId2">
            <a:extLst>
              <a:ext uri="{28A0092B-C50C-407E-A947-70E740481C1C}">
                <a14:useLocalDpi xmlns:a14="http://schemas.microsoft.com/office/drawing/2010/main" val="0"/>
              </a:ext>
            </a:extLst>
          </a:blip>
          <a:srcRect t="13564"/>
          <a:stretch/>
        </p:blipFill>
        <p:spPr>
          <a:xfrm>
            <a:off x="2021188" y="2445146"/>
            <a:ext cx="5353648" cy="2977915"/>
          </a:xfrm>
          <a:prstGeom prst="rect">
            <a:avLst/>
          </a:prstGeom>
        </p:spPr>
      </p:pic>
      <p:sp>
        <p:nvSpPr>
          <p:cNvPr id="2" name="TextBox 1">
            <a:extLst>
              <a:ext uri="{FF2B5EF4-FFF2-40B4-BE49-F238E27FC236}">
                <a16:creationId xmlns:a16="http://schemas.microsoft.com/office/drawing/2014/main" id="{03C2872A-CD3D-4C64-9AD1-FB65317DAED5}"/>
              </a:ext>
            </a:extLst>
          </p:cNvPr>
          <p:cNvSpPr txBox="1"/>
          <p:nvPr/>
        </p:nvSpPr>
        <p:spPr>
          <a:xfrm>
            <a:off x="2229909" y="5672666"/>
            <a:ext cx="4684181" cy="461665"/>
          </a:xfrm>
          <a:prstGeom prst="rect">
            <a:avLst/>
          </a:prstGeom>
          <a:noFill/>
        </p:spPr>
        <p:txBody>
          <a:bodyPr wrap="square" rtlCol="0">
            <a:spAutoFit/>
          </a:bodyPr>
          <a:lstStyle/>
          <a:p>
            <a:pPr algn="ctr"/>
            <a:r>
              <a:rPr lang="en-US" sz="2400" b="1" dirty="0">
                <a:latin typeface="Calibri" panose="020F0502020204030204" pitchFamily="34" charset="0"/>
                <a:cs typeface="Calibri" panose="020F0502020204030204" pitchFamily="34" charset="0"/>
              </a:rPr>
              <a:t>This is the Korean diaspora.</a:t>
            </a:r>
          </a:p>
        </p:txBody>
      </p:sp>
      <p:sp>
        <p:nvSpPr>
          <p:cNvPr id="3" name="Rectangle 2">
            <a:extLst>
              <a:ext uri="{FF2B5EF4-FFF2-40B4-BE49-F238E27FC236}">
                <a16:creationId xmlns:a16="http://schemas.microsoft.com/office/drawing/2014/main" id="{188F9774-F7C1-475E-8EC7-D417043F0BC8}"/>
              </a:ext>
            </a:extLst>
          </p:cNvPr>
          <p:cNvSpPr/>
          <p:nvPr/>
        </p:nvSpPr>
        <p:spPr>
          <a:xfrm>
            <a:off x="1444752" y="5424753"/>
            <a:ext cx="6163342" cy="246221"/>
          </a:xfrm>
          <a:prstGeom prst="rect">
            <a:avLst/>
          </a:prstGeom>
        </p:spPr>
        <p:txBody>
          <a:bodyPr wrap="square">
            <a:spAutoFit/>
          </a:bodyPr>
          <a:lstStyle/>
          <a:p>
            <a:pPr algn="ctr"/>
            <a:r>
              <a:rPr lang="en-US" sz="1000" i="1" dirty="0"/>
              <a:t>Source: "World's widest diaspora born over 100 years ago." Korea Joongang Daily, October 2, 2013.</a:t>
            </a:r>
            <a:endParaRPr lang="en-US" sz="1000" dirty="0"/>
          </a:p>
        </p:txBody>
      </p:sp>
      <p:sp>
        <p:nvSpPr>
          <p:cNvPr id="4" name="Slide Number Placeholder 3">
            <a:extLst>
              <a:ext uri="{FF2B5EF4-FFF2-40B4-BE49-F238E27FC236}">
                <a16:creationId xmlns:a16="http://schemas.microsoft.com/office/drawing/2014/main" id="{4B91601A-D9AE-0203-B467-DD306386850C}"/>
              </a:ext>
            </a:extLst>
          </p:cNvPr>
          <p:cNvSpPr>
            <a:spLocks noGrp="1"/>
          </p:cNvSpPr>
          <p:nvPr>
            <p:ph type="sldNum" sz="quarter" idx="12"/>
          </p:nvPr>
        </p:nvSpPr>
        <p:spPr/>
        <p:txBody>
          <a:bodyPr/>
          <a:lstStyle/>
          <a:p>
            <a:fld id="{92367B23-D481-47B8-9DC9-53041C5CD72C}" type="slidenum">
              <a:rPr lang="en-US" smtClean="0"/>
              <a:t>5</a:t>
            </a:fld>
            <a:endParaRPr lang="en-US"/>
          </a:p>
        </p:txBody>
      </p:sp>
    </p:spTree>
    <p:extLst>
      <p:ext uri="{BB962C8B-B14F-4D97-AF65-F5344CB8AC3E}">
        <p14:creationId xmlns:p14="http://schemas.microsoft.com/office/powerpoint/2010/main" val="245639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F117CC-2573-4F06-B10F-66758D0BAE16}"/>
              </a:ext>
            </a:extLst>
          </p:cNvPr>
          <p:cNvSpPr>
            <a:spLocks noGrp="1"/>
          </p:cNvSpPr>
          <p:nvPr>
            <p:ph type="title"/>
          </p:nvPr>
        </p:nvSpPr>
        <p:spPr>
          <a:xfrm>
            <a:off x="544167" y="1277235"/>
            <a:ext cx="7886700" cy="977900"/>
          </a:xfrm>
        </p:spPr>
        <p:txBody>
          <a:bodyPr>
            <a:normAutofit fontScale="90000"/>
          </a:bodyPr>
          <a:lstStyle/>
          <a:p>
            <a:r>
              <a:rPr lang="en-US" b="1" dirty="0"/>
              <a:t>First Wave of Korean </a:t>
            </a:r>
            <a:br>
              <a:rPr lang="en-US" b="1" dirty="0"/>
            </a:br>
            <a:r>
              <a:rPr lang="en-US" b="1" dirty="0"/>
              <a:t>Immigrants: 1903~1949*</a:t>
            </a:r>
          </a:p>
        </p:txBody>
      </p:sp>
      <p:sp>
        <p:nvSpPr>
          <p:cNvPr id="4" name="Content Placeholder 3">
            <a:extLst>
              <a:ext uri="{FF2B5EF4-FFF2-40B4-BE49-F238E27FC236}">
                <a16:creationId xmlns:a16="http://schemas.microsoft.com/office/drawing/2014/main" id="{AF315965-4181-42BB-A3A0-D58248A51A12}"/>
              </a:ext>
            </a:extLst>
          </p:cNvPr>
          <p:cNvSpPr>
            <a:spLocks noGrp="1"/>
          </p:cNvSpPr>
          <p:nvPr>
            <p:ph idx="1"/>
          </p:nvPr>
        </p:nvSpPr>
        <p:spPr>
          <a:xfrm>
            <a:off x="680832" y="2715314"/>
            <a:ext cx="5014291" cy="2733814"/>
          </a:xfrm>
        </p:spPr>
        <p:txBody>
          <a:bodyPr>
            <a:normAutofit fontScale="55000" lnSpcReduction="20000"/>
          </a:bodyPr>
          <a:lstStyle/>
          <a:p>
            <a:r>
              <a:rPr lang="en-US" dirty="0"/>
              <a:t>The immigration of Koreans can be largely divided into three periods: </a:t>
            </a:r>
          </a:p>
          <a:p>
            <a:pPr lvl="1">
              <a:lnSpc>
                <a:spcPct val="120000"/>
              </a:lnSpc>
              <a:spcBef>
                <a:spcPts val="0"/>
              </a:spcBef>
              <a:spcAft>
                <a:spcPts val="0"/>
              </a:spcAft>
            </a:pPr>
            <a:r>
              <a:rPr lang="en-US" dirty="0"/>
              <a:t>First wave from 1903 to 1949</a:t>
            </a:r>
          </a:p>
          <a:p>
            <a:pPr lvl="1">
              <a:lnSpc>
                <a:spcPct val="120000"/>
              </a:lnSpc>
              <a:spcBef>
                <a:spcPts val="0"/>
              </a:spcBef>
              <a:spcAft>
                <a:spcPts val="0"/>
              </a:spcAft>
            </a:pPr>
            <a:r>
              <a:rPr lang="en-US" dirty="0"/>
              <a:t>Second wave from 1950 to 1964</a:t>
            </a:r>
          </a:p>
          <a:p>
            <a:pPr lvl="1">
              <a:lnSpc>
                <a:spcPct val="120000"/>
              </a:lnSpc>
              <a:spcBef>
                <a:spcPts val="0"/>
              </a:spcBef>
              <a:spcAft>
                <a:spcPts val="0"/>
              </a:spcAft>
            </a:pPr>
            <a:r>
              <a:rPr lang="en-US" dirty="0"/>
              <a:t>Contemporary period</a:t>
            </a:r>
          </a:p>
          <a:p>
            <a:r>
              <a:rPr lang="en-US" b="1" dirty="0"/>
              <a:t>1898: </a:t>
            </a:r>
            <a:r>
              <a:rPr lang="en-US" dirty="0"/>
              <a:t>Hawaii was annexed by the United States; plantation owners in Hawaii needed cheap labor </a:t>
            </a:r>
          </a:p>
          <a:p>
            <a:r>
              <a:rPr lang="en-US" b="1" dirty="0"/>
              <a:t>1903: </a:t>
            </a:r>
            <a:r>
              <a:rPr lang="en-US" dirty="0"/>
              <a:t>First shipload of Korean immigrants arrived in Hawaii to work on pineapple and sugar plantations (Chinese Exclusion Act banned Chinese laborers)</a:t>
            </a:r>
          </a:p>
          <a:p>
            <a:r>
              <a:rPr lang="en-US" b="1" dirty="0"/>
              <a:t>1905: </a:t>
            </a:r>
            <a:r>
              <a:rPr lang="en-US" dirty="0"/>
              <a:t>More than 7,226 Koreans had come to Hawaii (637 women; 465 children) to escape the famines and turbulent political climate of Korea</a:t>
            </a:r>
          </a:p>
        </p:txBody>
      </p:sp>
      <p:pic>
        <p:nvPicPr>
          <p:cNvPr id="6" name="Picture 5">
            <a:extLst>
              <a:ext uri="{FF2B5EF4-FFF2-40B4-BE49-F238E27FC236}">
                <a16:creationId xmlns:a16="http://schemas.microsoft.com/office/drawing/2014/main" id="{8B3000EC-91E8-4A1F-9B1C-C4CC795E99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8636" y="2715314"/>
            <a:ext cx="2486963" cy="1782932"/>
          </a:xfrm>
          <a:prstGeom prst="rect">
            <a:avLst/>
          </a:prstGeom>
        </p:spPr>
      </p:pic>
      <p:sp>
        <p:nvSpPr>
          <p:cNvPr id="7" name="TextBox 6">
            <a:extLst>
              <a:ext uri="{FF2B5EF4-FFF2-40B4-BE49-F238E27FC236}">
                <a16:creationId xmlns:a16="http://schemas.microsoft.com/office/drawing/2014/main" id="{E4B35CC2-1341-4CC9-A3F2-9C5F210E5153}"/>
              </a:ext>
            </a:extLst>
          </p:cNvPr>
          <p:cNvSpPr txBox="1"/>
          <p:nvPr/>
        </p:nvSpPr>
        <p:spPr>
          <a:xfrm>
            <a:off x="5758635" y="4503310"/>
            <a:ext cx="2486963" cy="507831"/>
          </a:xfrm>
          <a:prstGeom prst="rect">
            <a:avLst/>
          </a:prstGeom>
          <a:noFill/>
        </p:spPr>
        <p:txBody>
          <a:bodyPr wrap="square" rtlCol="0">
            <a:spAutoFit/>
          </a:bodyPr>
          <a:lstStyle/>
          <a:p>
            <a:r>
              <a:rPr lang="en-US" sz="900" i="1" dirty="0">
                <a:latin typeface="Calibri" panose="020F0502020204030204" pitchFamily="34" charset="0"/>
                <a:cs typeface="Calibri" panose="020F0502020204030204" pitchFamily="34" charset="0"/>
              </a:rPr>
              <a:t>Korean Immigrants in Hawaii (Source: Chung, S. </a:t>
            </a:r>
            <a:r>
              <a:rPr lang="en-US" sz="900" i="1" dirty="0">
                <a:solidFill>
                  <a:srgbClr val="0070C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History of Korean Immigration to America, from 1903 to Present</a:t>
            </a:r>
            <a:r>
              <a:rPr lang="en-US" sz="900" i="1" dirty="0">
                <a:solidFill>
                  <a:srgbClr val="0070C0"/>
                </a:solidFill>
                <a:latin typeface="Calibri" panose="020F0502020204030204" pitchFamily="34" charset="0"/>
                <a:cs typeface="Calibri" panose="020F0502020204030204" pitchFamily="34" charset="0"/>
              </a:rPr>
              <a:t>, </a:t>
            </a:r>
            <a:r>
              <a:rPr lang="en-US" sz="900" i="1" dirty="0">
                <a:latin typeface="Calibri" panose="020F0502020204030204" pitchFamily="34" charset="0"/>
                <a:cs typeface="Calibri" panose="020F0502020204030204" pitchFamily="34" charset="0"/>
              </a:rPr>
              <a:t>Boston University)</a:t>
            </a:r>
          </a:p>
        </p:txBody>
      </p:sp>
      <p:sp>
        <p:nvSpPr>
          <p:cNvPr id="8" name="TextBox 7">
            <a:extLst>
              <a:ext uri="{FF2B5EF4-FFF2-40B4-BE49-F238E27FC236}">
                <a16:creationId xmlns:a16="http://schemas.microsoft.com/office/drawing/2014/main" id="{B5F4F61A-BE6D-4748-BD17-458E2C0ED8AC}"/>
              </a:ext>
            </a:extLst>
          </p:cNvPr>
          <p:cNvSpPr txBox="1"/>
          <p:nvPr/>
        </p:nvSpPr>
        <p:spPr>
          <a:xfrm>
            <a:off x="372717" y="5723751"/>
            <a:ext cx="8229600" cy="300082"/>
          </a:xfrm>
          <a:prstGeom prst="rect">
            <a:avLst/>
          </a:prstGeom>
          <a:noFill/>
        </p:spPr>
        <p:txBody>
          <a:bodyPr wrap="square" rtlCol="0">
            <a:spAutoFit/>
          </a:bodyPr>
          <a:lstStyle/>
          <a:p>
            <a:pPr algn="ctr"/>
            <a:r>
              <a:rPr lang="en-US" sz="1350" b="1" dirty="0">
                <a:latin typeface="Calibri" panose="020F0502020204030204" pitchFamily="34" charset="0"/>
                <a:cs typeface="Calibri" panose="020F0502020204030204" pitchFamily="34" charset="0"/>
              </a:rPr>
              <a:t>*Adapted from Chung, S. </a:t>
            </a:r>
            <a:r>
              <a:rPr lang="en-US" sz="1350" b="1" i="1" dirty="0">
                <a:solidFill>
                  <a:srgbClr val="0070C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History of Korean Immigration to America, from 1903 to Present</a:t>
            </a:r>
            <a:r>
              <a:rPr lang="en-US" sz="1350" b="1" i="1" dirty="0">
                <a:solidFill>
                  <a:srgbClr val="0070C0"/>
                </a:solidFill>
                <a:latin typeface="Calibri" panose="020F0502020204030204" pitchFamily="34" charset="0"/>
                <a:cs typeface="Calibri" panose="020F0502020204030204" pitchFamily="34" charset="0"/>
              </a:rPr>
              <a:t> </a:t>
            </a:r>
            <a:r>
              <a:rPr lang="en-US" sz="1350" b="1" dirty="0">
                <a:latin typeface="Calibri" panose="020F0502020204030204" pitchFamily="34" charset="0"/>
                <a:cs typeface="Calibri" panose="020F0502020204030204" pitchFamily="34" charset="0"/>
              </a:rPr>
              <a:t>(Boston University)</a:t>
            </a:r>
            <a:endParaRPr lang="en-US" sz="1350"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EC00911C-DE0D-0B3B-82F6-52936FE577EE}"/>
              </a:ext>
            </a:extLst>
          </p:cNvPr>
          <p:cNvSpPr>
            <a:spLocks noGrp="1"/>
          </p:cNvSpPr>
          <p:nvPr>
            <p:ph type="sldNum" sz="quarter" idx="12"/>
          </p:nvPr>
        </p:nvSpPr>
        <p:spPr/>
        <p:txBody>
          <a:bodyPr/>
          <a:lstStyle/>
          <a:p>
            <a:fld id="{92367B23-D481-47B8-9DC9-53041C5CD72C}" type="slidenum">
              <a:rPr lang="en-US" smtClean="0"/>
              <a:pPr/>
              <a:t>6</a:t>
            </a:fld>
            <a:endParaRPr lang="en-US" dirty="0"/>
          </a:p>
        </p:txBody>
      </p:sp>
    </p:spTree>
    <p:extLst>
      <p:ext uri="{BB962C8B-B14F-4D97-AF65-F5344CB8AC3E}">
        <p14:creationId xmlns:p14="http://schemas.microsoft.com/office/powerpoint/2010/main" val="305328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224DA-6A5E-4158-9293-D2768142C162}"/>
              </a:ext>
            </a:extLst>
          </p:cNvPr>
          <p:cNvSpPr>
            <a:spLocks noGrp="1"/>
          </p:cNvSpPr>
          <p:nvPr>
            <p:ph type="title"/>
          </p:nvPr>
        </p:nvSpPr>
        <p:spPr>
          <a:xfrm>
            <a:off x="554106" y="1281665"/>
            <a:ext cx="8035787" cy="977900"/>
          </a:xfrm>
        </p:spPr>
        <p:txBody>
          <a:bodyPr>
            <a:normAutofit fontScale="90000"/>
          </a:bodyPr>
          <a:lstStyle/>
          <a:p>
            <a:r>
              <a:rPr lang="en-US" b="1" dirty="0"/>
              <a:t>Second Wave of Korean </a:t>
            </a:r>
            <a:br>
              <a:rPr lang="en-US" b="1" dirty="0"/>
            </a:br>
            <a:r>
              <a:rPr lang="en-US" b="1" dirty="0"/>
              <a:t>Immigrants: 1950~1964</a:t>
            </a:r>
          </a:p>
        </p:txBody>
      </p:sp>
      <p:sp>
        <p:nvSpPr>
          <p:cNvPr id="3" name="Content Placeholder 2">
            <a:extLst>
              <a:ext uri="{FF2B5EF4-FFF2-40B4-BE49-F238E27FC236}">
                <a16:creationId xmlns:a16="http://schemas.microsoft.com/office/drawing/2014/main" id="{30132C17-2013-4C5B-B76A-8F0954029674}"/>
              </a:ext>
            </a:extLst>
          </p:cNvPr>
          <p:cNvSpPr>
            <a:spLocks noGrp="1"/>
          </p:cNvSpPr>
          <p:nvPr>
            <p:ph idx="1"/>
          </p:nvPr>
        </p:nvSpPr>
        <p:spPr>
          <a:xfrm>
            <a:off x="2530337" y="2497236"/>
            <a:ext cx="6127474" cy="2752097"/>
          </a:xfrm>
        </p:spPr>
        <p:txBody>
          <a:bodyPr>
            <a:normAutofit/>
          </a:bodyPr>
          <a:lstStyle/>
          <a:p>
            <a:r>
              <a:rPr lang="en-US" sz="1600" dirty="0"/>
              <a:t>After Korea was liberated from Japan’s annexation in 1945, Korea became a battleground in the power struggle between the United States and the Soviet Union.</a:t>
            </a:r>
          </a:p>
          <a:p>
            <a:r>
              <a:rPr lang="en-US" sz="1600" dirty="0"/>
              <a:t>Three groups of immigrants: </a:t>
            </a:r>
          </a:p>
          <a:p>
            <a:pPr lvl="1">
              <a:spcBef>
                <a:spcPts val="0"/>
              </a:spcBef>
              <a:spcAft>
                <a:spcPts val="0"/>
              </a:spcAft>
            </a:pPr>
            <a:r>
              <a:rPr lang="en-US" sz="1400" dirty="0"/>
              <a:t>Korean wives of American soldiers so-called “war brides”</a:t>
            </a:r>
          </a:p>
          <a:p>
            <a:pPr lvl="2">
              <a:spcBef>
                <a:spcPts val="0"/>
              </a:spcBef>
              <a:spcAft>
                <a:spcPts val="0"/>
              </a:spcAft>
            </a:pPr>
            <a:r>
              <a:rPr lang="en-US" sz="1200" dirty="0"/>
              <a:t>Isolated from both Korean and American communities because most were required to stay on military bases or in military facilities</a:t>
            </a:r>
          </a:p>
          <a:p>
            <a:pPr lvl="1">
              <a:spcBef>
                <a:spcPts val="0"/>
              </a:spcBef>
              <a:spcAft>
                <a:spcPts val="0"/>
              </a:spcAft>
            </a:pPr>
            <a:r>
              <a:rPr lang="en-US" sz="1400" dirty="0"/>
              <a:t>Korean war orphans adopted by American families </a:t>
            </a:r>
          </a:p>
          <a:p>
            <a:pPr lvl="2">
              <a:spcBef>
                <a:spcPts val="0"/>
              </a:spcBef>
              <a:spcAft>
                <a:spcPts val="0"/>
              </a:spcAft>
            </a:pPr>
            <a:r>
              <a:rPr lang="en-US" sz="1200" dirty="0"/>
              <a:t>“GI babies”—fathered by American servicemen—experienced a triple stigma: they were mixed-race, they were fatherless, and their mothers were treated as prostitutes who had borne racially “impure” babies</a:t>
            </a:r>
          </a:p>
          <a:p>
            <a:pPr lvl="2">
              <a:spcBef>
                <a:spcPts val="0"/>
              </a:spcBef>
              <a:spcAft>
                <a:spcPts val="0"/>
              </a:spcAft>
            </a:pPr>
            <a:endParaRPr lang="en-US" sz="1200" dirty="0"/>
          </a:p>
        </p:txBody>
      </p:sp>
      <p:pic>
        <p:nvPicPr>
          <p:cNvPr id="5" name="Picture 4">
            <a:extLst>
              <a:ext uri="{FF2B5EF4-FFF2-40B4-BE49-F238E27FC236}">
                <a16:creationId xmlns:a16="http://schemas.microsoft.com/office/drawing/2014/main" id="{7D90EC1C-1715-4DD2-8D4D-130B195359D6}"/>
              </a:ext>
            </a:extLst>
          </p:cNvPr>
          <p:cNvPicPr>
            <a:picLocks noChangeAspect="1"/>
          </p:cNvPicPr>
          <p:nvPr/>
        </p:nvPicPr>
        <p:blipFill rotWithShape="1">
          <a:blip r:embed="rId2">
            <a:extLst>
              <a:ext uri="{28A0092B-C50C-407E-A947-70E740481C1C}">
                <a14:useLocalDpi xmlns:a14="http://schemas.microsoft.com/office/drawing/2010/main" val="0"/>
              </a:ext>
            </a:extLst>
          </a:blip>
          <a:srcRect l="12742" r="15710"/>
          <a:stretch/>
        </p:blipFill>
        <p:spPr>
          <a:xfrm>
            <a:off x="810408" y="2644488"/>
            <a:ext cx="1719929" cy="1530143"/>
          </a:xfrm>
          <a:prstGeom prst="rect">
            <a:avLst/>
          </a:prstGeom>
        </p:spPr>
      </p:pic>
      <p:sp>
        <p:nvSpPr>
          <p:cNvPr id="6" name="Rectangle 5">
            <a:extLst>
              <a:ext uri="{FF2B5EF4-FFF2-40B4-BE49-F238E27FC236}">
                <a16:creationId xmlns:a16="http://schemas.microsoft.com/office/drawing/2014/main" id="{8F751DED-6979-4D54-96D0-4415B1659F77}"/>
              </a:ext>
            </a:extLst>
          </p:cNvPr>
          <p:cNvSpPr/>
          <p:nvPr/>
        </p:nvSpPr>
        <p:spPr>
          <a:xfrm>
            <a:off x="771778" y="5289275"/>
            <a:ext cx="8045726" cy="830997"/>
          </a:xfrm>
          <a:prstGeom prst="rect">
            <a:avLst/>
          </a:prstGeom>
        </p:spPr>
        <p:txBody>
          <a:bodyPr wrap="square">
            <a:spAutoFit/>
          </a:bodyPr>
          <a:lstStyle/>
          <a:p>
            <a:pPr marL="214313" indent="-214313">
              <a:buFont typeface="Arial" panose="020B0604020202020204" pitchFamily="34" charset="0"/>
              <a:buChar char="•"/>
            </a:pPr>
            <a:r>
              <a:rPr lang="en-US" sz="1275" dirty="0">
                <a:latin typeface="Calibri" panose="020F0502020204030204" pitchFamily="34" charset="0"/>
                <a:cs typeface="Calibri" panose="020F0502020204030204" pitchFamily="34" charset="0"/>
              </a:rPr>
              <a:t>27,000 people composed of students, businessmen, and intellectual professionals who were medical doctors, lawyers, and professors</a:t>
            </a:r>
          </a:p>
          <a:p>
            <a:pPr marL="557213" lvl="1" indent="-214313">
              <a:buFont typeface="Arial" panose="020B0604020202020204" pitchFamily="34" charset="0"/>
              <a:buChar char="•"/>
            </a:pPr>
            <a:r>
              <a:rPr lang="en-US" sz="1125" dirty="0">
                <a:latin typeface="Calibri" panose="020F0502020204030204" pitchFamily="34" charset="0"/>
                <a:cs typeface="Calibri" panose="020F0502020204030204" pitchFamily="34" charset="0"/>
              </a:rPr>
              <a:t>Although not completely free from segregation and racism, these Korean immigrants were well accepted and integrated    into the American society, becoming the “Model Minority”.</a:t>
            </a:r>
          </a:p>
        </p:txBody>
      </p:sp>
      <p:sp>
        <p:nvSpPr>
          <p:cNvPr id="4" name="Rectangle 3">
            <a:extLst>
              <a:ext uri="{FF2B5EF4-FFF2-40B4-BE49-F238E27FC236}">
                <a16:creationId xmlns:a16="http://schemas.microsoft.com/office/drawing/2014/main" id="{169C5591-AD44-4F80-B951-C17803ACDDD3}"/>
              </a:ext>
            </a:extLst>
          </p:cNvPr>
          <p:cNvSpPr/>
          <p:nvPr/>
        </p:nvSpPr>
        <p:spPr>
          <a:xfrm>
            <a:off x="656426" y="4174631"/>
            <a:ext cx="2027891" cy="646331"/>
          </a:xfrm>
          <a:prstGeom prst="rect">
            <a:avLst/>
          </a:prstGeom>
        </p:spPr>
        <p:txBody>
          <a:bodyPr wrap="square">
            <a:spAutoFit/>
          </a:bodyPr>
          <a:lstStyle/>
          <a:p>
            <a:r>
              <a:rPr lang="en-US" sz="900" dirty="0">
                <a:latin typeface="Calibri" panose="020F0502020204030204" pitchFamily="34" charset="0"/>
                <a:cs typeface="Calibri" panose="020F0502020204030204" pitchFamily="34" charset="0"/>
              </a:rPr>
              <a:t>Korean War orphans. </a:t>
            </a:r>
            <a:r>
              <a:rPr lang="en-US" sz="900" i="1" dirty="0">
                <a:latin typeface="Calibri" panose="020F0502020204030204" pitchFamily="34" charset="0"/>
                <a:cs typeface="Calibri" panose="020F0502020204030204" pitchFamily="34" charset="0"/>
              </a:rPr>
              <a:t>(Source: Chung, S. </a:t>
            </a:r>
            <a:r>
              <a:rPr lang="en-US" sz="900" i="1" dirty="0">
                <a:solidFill>
                  <a:srgbClr val="0070C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History of Korean Immigration to America, from 1903 to Present</a:t>
            </a:r>
            <a:r>
              <a:rPr lang="en-US" sz="900" i="1" dirty="0">
                <a:solidFill>
                  <a:srgbClr val="0070C0"/>
                </a:solidFill>
                <a:latin typeface="Calibri" panose="020F0502020204030204" pitchFamily="34" charset="0"/>
                <a:cs typeface="Calibri" panose="020F0502020204030204" pitchFamily="34" charset="0"/>
              </a:rPr>
              <a:t> , </a:t>
            </a:r>
            <a:r>
              <a:rPr lang="en-US" sz="900" i="1" dirty="0">
                <a:latin typeface="Calibri" panose="020F0502020204030204" pitchFamily="34" charset="0"/>
                <a:cs typeface="Calibri" panose="020F0502020204030204" pitchFamily="34" charset="0"/>
              </a:rPr>
              <a:t>Boston University)</a:t>
            </a:r>
            <a:endParaRPr lang="en-US" sz="900" dirty="0"/>
          </a:p>
        </p:txBody>
      </p:sp>
      <p:sp>
        <p:nvSpPr>
          <p:cNvPr id="7" name="Slide Number Placeholder 6">
            <a:extLst>
              <a:ext uri="{FF2B5EF4-FFF2-40B4-BE49-F238E27FC236}">
                <a16:creationId xmlns:a16="http://schemas.microsoft.com/office/drawing/2014/main" id="{036BD097-D4FB-9A40-8657-9C32CC5D2EA6}"/>
              </a:ext>
            </a:extLst>
          </p:cNvPr>
          <p:cNvSpPr>
            <a:spLocks noGrp="1"/>
          </p:cNvSpPr>
          <p:nvPr>
            <p:ph type="sldNum" sz="quarter" idx="12"/>
          </p:nvPr>
        </p:nvSpPr>
        <p:spPr/>
        <p:txBody>
          <a:bodyPr/>
          <a:lstStyle/>
          <a:p>
            <a:fld id="{92367B23-D481-47B8-9DC9-53041C5CD72C}" type="slidenum">
              <a:rPr lang="en-US" smtClean="0"/>
              <a:pPr/>
              <a:t>7</a:t>
            </a:fld>
            <a:endParaRPr lang="en-US" dirty="0"/>
          </a:p>
        </p:txBody>
      </p:sp>
    </p:spTree>
    <p:extLst>
      <p:ext uri="{BB962C8B-B14F-4D97-AF65-F5344CB8AC3E}">
        <p14:creationId xmlns:p14="http://schemas.microsoft.com/office/powerpoint/2010/main" val="555054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C93A07-07B6-4284-B962-82A8AD4BD325}"/>
              </a:ext>
            </a:extLst>
          </p:cNvPr>
          <p:cNvSpPr>
            <a:spLocks noGrp="1"/>
          </p:cNvSpPr>
          <p:nvPr>
            <p:ph type="title"/>
          </p:nvPr>
        </p:nvSpPr>
        <p:spPr>
          <a:xfrm>
            <a:off x="513107" y="1183172"/>
            <a:ext cx="8117785" cy="977900"/>
          </a:xfrm>
        </p:spPr>
        <p:txBody>
          <a:bodyPr>
            <a:normAutofit fontScale="90000"/>
          </a:bodyPr>
          <a:lstStyle/>
          <a:p>
            <a:r>
              <a:rPr lang="en-US" b="1" dirty="0"/>
              <a:t>Third Wave of Korean </a:t>
            </a:r>
            <a:br>
              <a:rPr lang="en-US" b="1" dirty="0"/>
            </a:br>
            <a:r>
              <a:rPr lang="en-US" b="1" dirty="0"/>
              <a:t>Immigrants (1965-present)</a:t>
            </a:r>
          </a:p>
        </p:txBody>
      </p:sp>
      <p:sp>
        <p:nvSpPr>
          <p:cNvPr id="5" name="Content Placeholder 4">
            <a:extLst>
              <a:ext uri="{FF2B5EF4-FFF2-40B4-BE49-F238E27FC236}">
                <a16:creationId xmlns:a16="http://schemas.microsoft.com/office/drawing/2014/main" id="{495E3D2F-7985-4984-B85F-E3AD81DBDED0}"/>
              </a:ext>
            </a:extLst>
          </p:cNvPr>
          <p:cNvSpPr>
            <a:spLocks noGrp="1"/>
          </p:cNvSpPr>
          <p:nvPr>
            <p:ph idx="1"/>
          </p:nvPr>
        </p:nvSpPr>
        <p:spPr>
          <a:xfrm>
            <a:off x="737980" y="2480733"/>
            <a:ext cx="4099891" cy="3649134"/>
          </a:xfrm>
        </p:spPr>
        <p:txBody>
          <a:bodyPr>
            <a:normAutofit lnSpcReduction="10000"/>
          </a:bodyPr>
          <a:lstStyle/>
          <a:p>
            <a:r>
              <a:rPr lang="en-US" sz="1400" dirty="0"/>
              <a:t>The 1965 Immigration and Naturalization Act revoked the national quota system and made family reunification possible. </a:t>
            </a:r>
          </a:p>
          <a:p>
            <a:r>
              <a:rPr lang="en-US" sz="1400" dirty="0"/>
              <a:t>U.S. lifted quota system and recruited experts and professionals from Asia, along with families. </a:t>
            </a:r>
          </a:p>
          <a:p>
            <a:r>
              <a:rPr lang="en-US" sz="1400" dirty="0"/>
              <a:t>The annual number of Korean immigrants steadily increased beginning in 1965, and the 30,000 mark was reached in 1976.</a:t>
            </a:r>
          </a:p>
          <a:p>
            <a:r>
              <a:rPr lang="en-US" sz="1400" dirty="0"/>
              <a:t> From 1976 to 1990, the Korean diaspora community was the largest group of immigrants.</a:t>
            </a:r>
          </a:p>
          <a:p>
            <a:r>
              <a:rPr lang="en-US" sz="1400" dirty="0"/>
              <a:t>Unlike the first and second wave of immigrants who were mostly laborers, war victims, or political refugees who had no choice but to immigrate, these Korean immigrants were white-collar workers in Korea who voluntarily moved to America.</a:t>
            </a:r>
          </a:p>
        </p:txBody>
      </p:sp>
      <p:pic>
        <p:nvPicPr>
          <p:cNvPr id="7" name="Picture 6">
            <a:extLst>
              <a:ext uri="{FF2B5EF4-FFF2-40B4-BE49-F238E27FC236}">
                <a16:creationId xmlns:a16="http://schemas.microsoft.com/office/drawing/2014/main" id="{9186B153-7B3F-474F-B403-85EF9EDF6EAB}"/>
              </a:ext>
            </a:extLst>
          </p:cNvPr>
          <p:cNvPicPr>
            <a:picLocks noChangeAspect="1"/>
          </p:cNvPicPr>
          <p:nvPr/>
        </p:nvPicPr>
        <p:blipFill rotWithShape="1">
          <a:blip r:embed="rId2">
            <a:extLst>
              <a:ext uri="{28A0092B-C50C-407E-A947-70E740481C1C}">
                <a14:useLocalDpi xmlns:a14="http://schemas.microsoft.com/office/drawing/2010/main" val="0"/>
              </a:ext>
            </a:extLst>
          </a:blip>
          <a:srcRect r="2891"/>
          <a:stretch/>
        </p:blipFill>
        <p:spPr>
          <a:xfrm>
            <a:off x="5101456" y="2794459"/>
            <a:ext cx="3456136" cy="2099274"/>
          </a:xfrm>
          <a:prstGeom prst="rect">
            <a:avLst/>
          </a:prstGeom>
        </p:spPr>
      </p:pic>
      <p:sp>
        <p:nvSpPr>
          <p:cNvPr id="8" name="Rectangle 7">
            <a:extLst>
              <a:ext uri="{FF2B5EF4-FFF2-40B4-BE49-F238E27FC236}">
                <a16:creationId xmlns:a16="http://schemas.microsoft.com/office/drawing/2014/main" id="{5C494D5D-1FF8-41FE-A5F2-8D1F596EE9EB}"/>
              </a:ext>
            </a:extLst>
          </p:cNvPr>
          <p:cNvSpPr/>
          <p:nvPr/>
        </p:nvSpPr>
        <p:spPr>
          <a:xfrm>
            <a:off x="5045450" y="4893733"/>
            <a:ext cx="3568147" cy="461665"/>
          </a:xfrm>
          <a:prstGeom prst="rect">
            <a:avLst/>
          </a:prstGeom>
        </p:spPr>
        <p:txBody>
          <a:bodyPr wrap="square">
            <a:spAutoFit/>
          </a:bodyPr>
          <a:lstStyle/>
          <a:p>
            <a:pPr algn="ctr"/>
            <a:r>
              <a:rPr lang="en-US" sz="1200" dirty="0">
                <a:solidFill>
                  <a:srgbClr val="202122"/>
                </a:solidFill>
                <a:latin typeface="Calibri" panose="020F0502020204030204" pitchFamily="34" charset="0"/>
                <a:cs typeface="Calibri" panose="020F0502020204030204" pitchFamily="34" charset="0"/>
              </a:rPr>
              <a:t>North and South Koreans obtaining lawful permanent resident status: 1940-2016</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8191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5044C2-9E20-47B2-B964-E9EF33D39CCE}"/>
              </a:ext>
            </a:extLst>
          </p:cNvPr>
          <p:cNvSpPr>
            <a:spLocks noGrp="1"/>
          </p:cNvSpPr>
          <p:nvPr>
            <p:ph type="title"/>
          </p:nvPr>
        </p:nvSpPr>
        <p:spPr>
          <a:xfrm>
            <a:off x="913158" y="712520"/>
            <a:ext cx="7317683" cy="629392"/>
          </a:xfrm>
        </p:spPr>
        <p:txBody>
          <a:bodyPr>
            <a:noAutofit/>
          </a:bodyPr>
          <a:lstStyle/>
          <a:p>
            <a:r>
              <a:rPr lang="en-US" sz="3200" b="1" dirty="0"/>
              <a:t>U.S. Korean American Population by State</a:t>
            </a:r>
          </a:p>
        </p:txBody>
      </p:sp>
      <p:sp>
        <p:nvSpPr>
          <p:cNvPr id="3" name="Slide Number Placeholder 2">
            <a:extLst>
              <a:ext uri="{FF2B5EF4-FFF2-40B4-BE49-F238E27FC236}">
                <a16:creationId xmlns:a16="http://schemas.microsoft.com/office/drawing/2014/main" id="{7328B368-5B92-A4FD-C5C3-99187D394183}"/>
              </a:ext>
            </a:extLst>
          </p:cNvPr>
          <p:cNvSpPr>
            <a:spLocks noGrp="1"/>
          </p:cNvSpPr>
          <p:nvPr>
            <p:ph type="sldNum" sz="quarter" idx="12"/>
          </p:nvPr>
        </p:nvSpPr>
        <p:spPr/>
        <p:txBody>
          <a:bodyPr/>
          <a:lstStyle/>
          <a:p>
            <a:fld id="{92367B23-D481-47B8-9DC9-53041C5CD72C}" type="slidenum">
              <a:rPr lang="en-US" smtClean="0"/>
              <a:t>9</a:t>
            </a:fld>
            <a:endParaRPr lang="en-US"/>
          </a:p>
        </p:txBody>
      </p:sp>
      <p:pic>
        <p:nvPicPr>
          <p:cNvPr id="7" name="Picture 6">
            <a:extLst>
              <a:ext uri="{FF2B5EF4-FFF2-40B4-BE49-F238E27FC236}">
                <a16:creationId xmlns:a16="http://schemas.microsoft.com/office/drawing/2014/main" id="{C407400A-340D-5AFB-23C9-354126FBD3F5}"/>
              </a:ext>
            </a:extLst>
          </p:cNvPr>
          <p:cNvPicPr>
            <a:picLocks noChangeAspect="1"/>
          </p:cNvPicPr>
          <p:nvPr/>
        </p:nvPicPr>
        <p:blipFill>
          <a:blip r:embed="rId2"/>
          <a:stretch>
            <a:fillRect/>
          </a:stretch>
        </p:blipFill>
        <p:spPr>
          <a:xfrm>
            <a:off x="1096487" y="1436915"/>
            <a:ext cx="7134353" cy="3459678"/>
          </a:xfrm>
          <a:prstGeom prst="rect">
            <a:avLst/>
          </a:prstGeom>
        </p:spPr>
      </p:pic>
      <p:sp>
        <p:nvSpPr>
          <p:cNvPr id="8" name="TextBox 7">
            <a:extLst>
              <a:ext uri="{FF2B5EF4-FFF2-40B4-BE49-F238E27FC236}">
                <a16:creationId xmlns:a16="http://schemas.microsoft.com/office/drawing/2014/main" id="{7FC459AD-3412-C127-B7E5-4A97E639985F}"/>
              </a:ext>
            </a:extLst>
          </p:cNvPr>
          <p:cNvSpPr txBox="1"/>
          <p:nvPr/>
        </p:nvSpPr>
        <p:spPr>
          <a:xfrm>
            <a:off x="1341912" y="4951509"/>
            <a:ext cx="6745184" cy="954107"/>
          </a:xfrm>
          <a:prstGeom prst="rect">
            <a:avLst/>
          </a:prstGeom>
          <a:noFill/>
        </p:spPr>
        <p:txBody>
          <a:bodyPr wrap="square" rtlCol="0">
            <a:spAutoFit/>
          </a:bodyPr>
          <a:lstStyle/>
          <a:p>
            <a:r>
              <a:rPr lang="en-US" sz="1400" b="1" dirty="0"/>
              <a:t>As of 2023, the United States has the following distributions of Korean Americans:</a:t>
            </a:r>
          </a:p>
          <a:p>
            <a:pPr marL="285750" indent="-285750">
              <a:buFont typeface="Arial" panose="020B0604020202020204" pitchFamily="34" charset="0"/>
              <a:buChar char="•"/>
            </a:pPr>
            <a:r>
              <a:rPr lang="en-US" sz="1400" dirty="0"/>
              <a:t>In CA, there are 558,338 Korean Americans.</a:t>
            </a:r>
          </a:p>
          <a:p>
            <a:pPr marL="285750" indent="-285750">
              <a:buFont typeface="Arial" panose="020B0604020202020204" pitchFamily="34" charset="0"/>
              <a:buChar char="•"/>
            </a:pPr>
            <a:r>
              <a:rPr lang="en-US" sz="1400" dirty="0"/>
              <a:t>New York has a Korean American population of 141, 745</a:t>
            </a:r>
          </a:p>
          <a:p>
            <a:pPr marL="285750" indent="-285750">
              <a:buFont typeface="Arial" panose="020B0604020202020204" pitchFamily="34" charset="0"/>
              <a:buChar char="•"/>
            </a:pPr>
            <a:r>
              <a:rPr lang="en-US" sz="1400" dirty="0"/>
              <a:t>Texas is home to 115,107 Korean Americans </a:t>
            </a:r>
          </a:p>
        </p:txBody>
      </p:sp>
    </p:spTree>
    <p:extLst>
      <p:ext uri="{BB962C8B-B14F-4D97-AF65-F5344CB8AC3E}">
        <p14:creationId xmlns:p14="http://schemas.microsoft.com/office/powerpoint/2010/main" val="252369991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8152</TotalTime>
  <Words>1761</Words>
  <Application>Microsoft Office PowerPoint</Application>
  <PresentationFormat>On-screen Show (4:3)</PresentationFormat>
  <Paragraphs>159</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Garamond</vt:lpstr>
      <vt:lpstr>Organic</vt:lpstr>
      <vt:lpstr>Lesson 1 </vt:lpstr>
      <vt:lpstr>Activity 1.1</vt:lpstr>
      <vt:lpstr>Activity 1.1 Questions</vt:lpstr>
      <vt:lpstr>What Is a Diaspora?</vt:lpstr>
      <vt:lpstr>Koreans Across the Globe, 2011</vt:lpstr>
      <vt:lpstr>First Wave of Korean  Immigrants: 1903~1949*</vt:lpstr>
      <vt:lpstr>Second Wave of Korean  Immigrants: 1950~1964</vt:lpstr>
      <vt:lpstr>Third Wave of Korean  Immigrants (1965-present)</vt:lpstr>
      <vt:lpstr>U.S. Korean American Population by State</vt:lpstr>
      <vt:lpstr>Immigration Pathways</vt:lpstr>
      <vt:lpstr>Activity 1.1: The Korean Diaspora: Interpreting Graphs and Charts</vt:lpstr>
      <vt:lpstr>Activity 1.2</vt:lpstr>
      <vt:lpstr>Activity 1.2 Questions</vt:lpstr>
      <vt:lpstr>Arirang: The Korean American Journey and The Korean American Dream (112 min)</vt:lpstr>
      <vt:lpstr>Footsteps of Korean Americans  (37 min)</vt:lpstr>
      <vt:lpstr>Activity 1.2</vt:lpstr>
      <vt:lpstr>Lesson 1:  Summative Assessment</vt:lpstr>
      <vt:lpstr>Korean American  Oral Histories Project</vt:lpstr>
      <vt:lpstr>Oral History Analysis https://kaoralhistories-yokcenter.weebly.com/ </vt:lpstr>
      <vt:lpstr>Oral History Analysis Project PowerPoint Template</vt:lpstr>
      <vt:lpstr>Oral Interview Analysis Project Scoring Guide</vt:lpstr>
      <vt:lpstr> Web-Based Research Report</vt:lpstr>
      <vt:lpstr>What Is a Five-Paragraph Essay?</vt:lpstr>
      <vt:lpstr>Web-Based Research Report Directions and Scoring Rubric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26</dc:title>
  <dc:creator>Costa, Victoria</dc:creator>
  <cp:lastModifiedBy>Cho, Grace</cp:lastModifiedBy>
  <cp:revision>84</cp:revision>
  <cp:lastPrinted>2022-04-04T18:14:36Z</cp:lastPrinted>
  <dcterms:created xsi:type="dcterms:W3CDTF">2021-09-28T14:21:12Z</dcterms:created>
  <dcterms:modified xsi:type="dcterms:W3CDTF">2024-02-13T16:41:12Z</dcterms:modified>
</cp:coreProperties>
</file>