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29"/>
  </p:notesMasterIdLst>
  <p:handoutMasterIdLst>
    <p:handoutMasterId r:id="rId30"/>
  </p:handoutMasterIdLst>
  <p:sldIdLst>
    <p:sldId id="256" r:id="rId2"/>
    <p:sldId id="259" r:id="rId3"/>
    <p:sldId id="264" r:id="rId4"/>
    <p:sldId id="301" r:id="rId5"/>
    <p:sldId id="298" r:id="rId6"/>
    <p:sldId id="299" r:id="rId7"/>
    <p:sldId id="318" r:id="rId8"/>
    <p:sldId id="300" r:id="rId9"/>
    <p:sldId id="289" r:id="rId10"/>
    <p:sldId id="303" r:id="rId11"/>
    <p:sldId id="302" r:id="rId12"/>
    <p:sldId id="305" r:id="rId13"/>
    <p:sldId id="304" r:id="rId14"/>
    <p:sldId id="306" r:id="rId15"/>
    <p:sldId id="312" r:id="rId16"/>
    <p:sldId id="272" r:id="rId17"/>
    <p:sldId id="308" r:id="rId18"/>
    <p:sldId id="307" r:id="rId19"/>
    <p:sldId id="309" r:id="rId20"/>
    <p:sldId id="310" r:id="rId21"/>
    <p:sldId id="311" r:id="rId22"/>
    <p:sldId id="316" r:id="rId23"/>
    <p:sldId id="317" r:id="rId24"/>
    <p:sldId id="320" r:id="rId25"/>
    <p:sldId id="319" r:id="rId26"/>
    <p:sldId id="313" r:id="rId27"/>
    <p:sldId id="314" r:id="rId28"/>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ECFF"/>
    <a:srgbClr val="CCFFFF"/>
    <a:srgbClr val="FFCCCC"/>
    <a:srgbClr val="CC99FF"/>
    <a:srgbClr val="CC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94660"/>
  </p:normalViewPr>
  <p:slideViewPr>
    <p:cSldViewPr snapToGrid="0">
      <p:cViewPr>
        <p:scale>
          <a:sx n="100" d="100"/>
          <a:sy n="100" d="100"/>
        </p:scale>
        <p:origin x="240" y="-132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49" d="100"/>
          <a:sy n="49" d="100"/>
        </p:scale>
        <p:origin x="2668"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EAEB8A-C214-47F9-B286-22477033E814}"/>
              </a:ext>
            </a:extLst>
          </p:cNvPr>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a:extLst>
              <a:ext uri="{FF2B5EF4-FFF2-40B4-BE49-F238E27FC236}">
                <a16:creationId xmlns:a16="http://schemas.microsoft.com/office/drawing/2014/main" id="{E9288EB3-2B98-403C-822A-3862267FD8DF}"/>
              </a:ext>
            </a:extLst>
          </p:cNvPr>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EBCD34B3-DCCC-4977-AC69-F15B4A0B3948}" type="datetimeFigureOut">
              <a:rPr lang="en-US" smtClean="0"/>
              <a:t>4/12/2022</a:t>
            </a:fld>
            <a:endParaRPr lang="en-US" dirty="0"/>
          </a:p>
        </p:txBody>
      </p:sp>
      <p:sp>
        <p:nvSpPr>
          <p:cNvPr id="4" name="Footer Placeholder 3">
            <a:extLst>
              <a:ext uri="{FF2B5EF4-FFF2-40B4-BE49-F238E27FC236}">
                <a16:creationId xmlns:a16="http://schemas.microsoft.com/office/drawing/2014/main" id="{A035BA47-E130-4D0B-AF14-42640C7622D2}"/>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35D7D7EF-E06A-446C-A934-B9FD97BCAEA8}"/>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6E41042-21B7-4BB4-9E48-D230D9354739}" type="slidenum">
              <a:rPr lang="en-US" smtClean="0"/>
              <a:t>‹#›</a:t>
            </a:fld>
            <a:endParaRPr lang="en-US" dirty="0"/>
          </a:p>
        </p:txBody>
      </p:sp>
    </p:spTree>
    <p:extLst>
      <p:ext uri="{BB962C8B-B14F-4D97-AF65-F5344CB8AC3E}">
        <p14:creationId xmlns:p14="http://schemas.microsoft.com/office/powerpoint/2010/main" val="2143454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FAB36FE1-E188-4085-9932-ED092F127D7B}" type="datetimeFigureOut">
              <a:rPr lang="en-US" smtClean="0"/>
              <a:t>4/12/2022</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8114509C-4948-41FE-BB5A-185AE206B092}" type="slidenum">
              <a:rPr lang="en-US" smtClean="0"/>
              <a:t>‹#›</a:t>
            </a:fld>
            <a:endParaRPr lang="en-US" dirty="0"/>
          </a:p>
        </p:txBody>
      </p:sp>
    </p:spTree>
    <p:extLst>
      <p:ext uri="{BB962C8B-B14F-4D97-AF65-F5344CB8AC3E}">
        <p14:creationId xmlns:p14="http://schemas.microsoft.com/office/powerpoint/2010/main" val="480574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fld id="{92367B23-D481-47B8-9DC9-53041C5CD72C}" type="slidenum">
              <a:rPr lang="en-US" smtClean="0"/>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3711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1023793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7210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62947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616901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9231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04795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91416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689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129929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latin typeface="Calibri" panose="020F0502020204030204" pitchFamily="34" charset="0"/>
                <a:cs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dirty="0"/>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8550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1176866" y="2487168"/>
            <a:ext cx="3337560" cy="3447288"/>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5152" y="2487168"/>
            <a:ext cx="3337560" cy="3447288"/>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3392046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2367B23-D481-47B8-9DC9-53041C5CD72C}" type="slidenum">
              <a:rPr lang="en-US" smtClean="0"/>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1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2367B23-D481-47B8-9DC9-53041C5CD72C}" type="slidenum">
              <a:rPr lang="en-US" smtClean="0"/>
              <a:t>‹#›</a:t>
            </a:fld>
            <a:endParaRPr lang="en-US" dirty="0"/>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894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3046046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789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dirty="0"/>
          </a:p>
        </p:txBody>
      </p:sp>
    </p:spTree>
    <p:extLst>
      <p:ext uri="{BB962C8B-B14F-4D97-AF65-F5344CB8AC3E}">
        <p14:creationId xmlns:p14="http://schemas.microsoft.com/office/powerpoint/2010/main" val="929677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8767D78-78EF-4450-89A9-C2AB9F31396D}" type="datetimeFigureOut">
              <a:rPr lang="en-US" smtClean="0"/>
              <a:t>4/12/2022</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2367B23-D481-47B8-9DC9-53041C5CD72C}" type="slidenum">
              <a:rPr lang="en-US" smtClean="0"/>
              <a:t>‹#›</a:t>
            </a:fld>
            <a:endParaRPr lang="en-US" dirty="0"/>
          </a:p>
        </p:txBody>
      </p:sp>
    </p:spTree>
    <p:extLst>
      <p:ext uri="{BB962C8B-B14F-4D97-AF65-F5344CB8AC3E}">
        <p14:creationId xmlns:p14="http://schemas.microsoft.com/office/powerpoint/2010/main" val="153105206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Calibri" panose="020F0502020204030204" pitchFamily="34" charset="0"/>
          <a:ea typeface="+mn-ea"/>
          <a:cs typeface="Calibri" panose="020F0502020204030204" pitchFamily="34" charset="0"/>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youtu.be/Eiib-Upshk8"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fif"/><Relationship Id="rId2" Type="http://schemas.openxmlformats.org/officeDocument/2006/relationships/hyperlink" Target="https://vimeo.com/215195024"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koreanamericanstory.org/legacy-projec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fif"/><Relationship Id="rId2" Type="http://schemas.openxmlformats.org/officeDocument/2006/relationships/hyperlink" Target="https://youtu.be/-9IxSJ5rl0U"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en.wikipedia.org/wiki/1992_Los_Angeles_riots"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ktown92.com/ma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C8267-4D1F-4F8D-8C02-D0806D582286}"/>
              </a:ext>
            </a:extLst>
          </p:cNvPr>
          <p:cNvSpPr>
            <a:spLocks noGrp="1"/>
          </p:cNvSpPr>
          <p:nvPr>
            <p:ph type="ctrTitle"/>
          </p:nvPr>
        </p:nvSpPr>
        <p:spPr/>
        <p:txBody>
          <a:bodyPr/>
          <a:lstStyle/>
          <a:p>
            <a:r>
              <a:rPr lang="en-US" b="1" dirty="0">
                <a:latin typeface="Calibri" panose="020F0502020204030204" pitchFamily="34" charset="0"/>
                <a:cs typeface="Calibri" panose="020F0502020204030204" pitchFamily="34" charset="0"/>
              </a:rPr>
              <a:t>Lesson 7</a:t>
            </a:r>
          </a:p>
        </p:txBody>
      </p:sp>
      <p:sp>
        <p:nvSpPr>
          <p:cNvPr id="3" name="Subtitle 2">
            <a:extLst>
              <a:ext uri="{FF2B5EF4-FFF2-40B4-BE49-F238E27FC236}">
                <a16:creationId xmlns:a16="http://schemas.microsoft.com/office/drawing/2014/main" id="{19598F0F-6C09-49D0-9DE5-AA267219AC09}"/>
              </a:ext>
            </a:extLst>
          </p:cNvPr>
          <p:cNvSpPr>
            <a:spLocks noGrp="1"/>
          </p:cNvSpPr>
          <p:nvPr>
            <p:ph type="subTitle" idx="1"/>
          </p:nvPr>
        </p:nvSpPr>
        <p:spPr/>
        <p:txBody>
          <a:bodyPr>
            <a:normAutofit fontScale="92500" lnSpcReduction="10000"/>
          </a:bodyPr>
          <a:lstStyle/>
          <a:p>
            <a:r>
              <a:rPr lang="en-US" sz="4000" b="1" dirty="0"/>
              <a:t>Saigu: </a:t>
            </a:r>
          </a:p>
          <a:p>
            <a:r>
              <a:rPr lang="en-US" sz="4000" b="1" dirty="0"/>
              <a:t> 1992 LA Civil Unrest</a:t>
            </a:r>
            <a:endParaRPr lang="en-US" sz="48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027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BFEA84-58AA-41AE-91A0-A0FC772107C6}"/>
              </a:ext>
            </a:extLst>
          </p:cNvPr>
          <p:cNvSpPr>
            <a:spLocks noGrp="1"/>
          </p:cNvSpPr>
          <p:nvPr>
            <p:ph type="title"/>
          </p:nvPr>
        </p:nvSpPr>
        <p:spPr>
          <a:xfrm>
            <a:off x="797443" y="786809"/>
            <a:ext cx="7453422" cy="1432395"/>
          </a:xfrm>
        </p:spPr>
        <p:txBody>
          <a:bodyPr>
            <a:normAutofit/>
          </a:bodyPr>
          <a:lstStyle/>
          <a:p>
            <a:r>
              <a:rPr lang="en-US" b="1" dirty="0"/>
              <a:t>Mojo’s Top 5 Facts: 1992 LA Riots</a:t>
            </a:r>
          </a:p>
        </p:txBody>
      </p:sp>
      <p:pic>
        <p:nvPicPr>
          <p:cNvPr id="6" name="Picture 5">
            <a:hlinkClick r:id="rId2"/>
            <a:extLst>
              <a:ext uri="{FF2B5EF4-FFF2-40B4-BE49-F238E27FC236}">
                <a16:creationId xmlns:a16="http://schemas.microsoft.com/office/drawing/2014/main" id="{2707A762-4020-40B0-8083-42B17828E1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3309" y="2610660"/>
            <a:ext cx="5237382" cy="3247880"/>
          </a:xfrm>
          <a:prstGeom prst="rect">
            <a:avLst/>
          </a:prstGeom>
        </p:spPr>
      </p:pic>
    </p:spTree>
    <p:extLst>
      <p:ext uri="{BB962C8B-B14F-4D97-AF65-F5344CB8AC3E}">
        <p14:creationId xmlns:p14="http://schemas.microsoft.com/office/powerpoint/2010/main" val="3689039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60E2A-D32F-4CF1-A6E0-FABD1B0385EC}"/>
              </a:ext>
            </a:extLst>
          </p:cNvPr>
          <p:cNvSpPr>
            <a:spLocks noGrp="1"/>
          </p:cNvSpPr>
          <p:nvPr>
            <p:ph type="title"/>
          </p:nvPr>
        </p:nvSpPr>
        <p:spPr>
          <a:xfrm>
            <a:off x="563527" y="736445"/>
            <a:ext cx="7979732" cy="1482759"/>
          </a:xfrm>
        </p:spPr>
        <p:txBody>
          <a:bodyPr>
            <a:noAutofit/>
          </a:bodyPr>
          <a:lstStyle/>
          <a:p>
            <a:r>
              <a:rPr lang="en-US" sz="2600" b="1" dirty="0"/>
              <a:t>Who perceived that they received/dispensed justice?</a:t>
            </a:r>
            <a:br>
              <a:rPr lang="en-US" sz="2600" b="1" dirty="0"/>
            </a:br>
            <a:r>
              <a:rPr lang="en-US" sz="2600" b="1" dirty="0"/>
              <a:t>Who perceived that they received/dispensed </a:t>
            </a:r>
            <a:r>
              <a:rPr lang="en-US" sz="2600" b="1" dirty="0">
                <a:solidFill>
                  <a:srgbClr val="FF0000"/>
                </a:solidFill>
              </a:rPr>
              <a:t>in</a:t>
            </a:r>
            <a:r>
              <a:rPr lang="en-US" sz="2600" b="1" dirty="0"/>
              <a:t>justice?</a:t>
            </a:r>
          </a:p>
        </p:txBody>
      </p:sp>
      <p:sp>
        <p:nvSpPr>
          <p:cNvPr id="3" name="Rectangle 2">
            <a:extLst>
              <a:ext uri="{FF2B5EF4-FFF2-40B4-BE49-F238E27FC236}">
                <a16:creationId xmlns:a16="http://schemas.microsoft.com/office/drawing/2014/main" id="{D7513E55-3AF8-4E9A-90EA-9A00F101A783}"/>
              </a:ext>
            </a:extLst>
          </p:cNvPr>
          <p:cNvSpPr/>
          <p:nvPr/>
        </p:nvSpPr>
        <p:spPr>
          <a:xfrm>
            <a:off x="700100" y="5475224"/>
            <a:ext cx="7796960" cy="646331"/>
          </a:xfrm>
          <a:prstGeom prst="rect">
            <a:avLst/>
          </a:prstGeom>
        </p:spPr>
        <p:txBody>
          <a:bodyPr wrap="square">
            <a:spAutoFit/>
          </a:bodyPr>
          <a:lstStyle/>
          <a:p>
            <a:r>
              <a:rPr lang="en-US" dirty="0">
                <a:solidFill>
                  <a:srgbClr val="000000"/>
                </a:solidFill>
                <a:latin typeface="Cento"/>
              </a:rPr>
              <a:t>As you watch the video, take note on the T-Chart: Justice of examples of perceived justice and injustice (both to and from whom) presented in the video.</a:t>
            </a:r>
            <a:endParaRPr lang="en-US" dirty="0"/>
          </a:p>
        </p:txBody>
      </p:sp>
      <p:graphicFrame>
        <p:nvGraphicFramePr>
          <p:cNvPr id="5" name="Table 4">
            <a:extLst>
              <a:ext uri="{FF2B5EF4-FFF2-40B4-BE49-F238E27FC236}">
                <a16:creationId xmlns:a16="http://schemas.microsoft.com/office/drawing/2014/main" id="{077A79F4-C94C-44BA-A54F-2F2D664402E9}"/>
              </a:ext>
            </a:extLst>
          </p:cNvPr>
          <p:cNvGraphicFramePr>
            <a:graphicFrameLocks noGrp="1"/>
          </p:cNvGraphicFramePr>
          <p:nvPr>
            <p:extLst>
              <p:ext uri="{D42A27DB-BD31-4B8C-83A1-F6EECF244321}">
                <p14:modId xmlns:p14="http://schemas.microsoft.com/office/powerpoint/2010/main" val="195196914"/>
              </p:ext>
            </p:extLst>
          </p:nvPr>
        </p:nvGraphicFramePr>
        <p:xfrm>
          <a:off x="627321" y="2219204"/>
          <a:ext cx="7889358" cy="2892056"/>
        </p:xfrm>
        <a:graphic>
          <a:graphicData uri="http://schemas.openxmlformats.org/drawingml/2006/table">
            <a:tbl>
              <a:tblPr firstRow="1" bandRow="1">
                <a:tableStyleId>{5C22544A-7EE6-4342-B048-85BDC9FD1C3A}</a:tableStyleId>
              </a:tblPr>
              <a:tblGrid>
                <a:gridCol w="2371060">
                  <a:extLst>
                    <a:ext uri="{9D8B030D-6E8A-4147-A177-3AD203B41FA5}">
                      <a16:colId xmlns:a16="http://schemas.microsoft.com/office/drawing/2014/main" val="3456550432"/>
                    </a:ext>
                  </a:extLst>
                </a:gridCol>
                <a:gridCol w="2626242">
                  <a:extLst>
                    <a:ext uri="{9D8B030D-6E8A-4147-A177-3AD203B41FA5}">
                      <a16:colId xmlns:a16="http://schemas.microsoft.com/office/drawing/2014/main" val="4291296596"/>
                    </a:ext>
                  </a:extLst>
                </a:gridCol>
                <a:gridCol w="2892056">
                  <a:extLst>
                    <a:ext uri="{9D8B030D-6E8A-4147-A177-3AD203B41FA5}">
                      <a16:colId xmlns:a16="http://schemas.microsoft.com/office/drawing/2014/main" val="1894972420"/>
                    </a:ext>
                  </a:extLst>
                </a:gridCol>
              </a:tblGrid>
              <a:tr h="2892056">
                <a:tc>
                  <a:txBody>
                    <a:bodyPr/>
                    <a:lstStyle/>
                    <a:p>
                      <a:pPr marL="0" indent="0">
                        <a:lnSpc>
                          <a:spcPct val="100000"/>
                        </a:lnSpc>
                        <a:spcAft>
                          <a:spcPts val="600"/>
                        </a:spcAft>
                        <a:buNone/>
                      </a:pPr>
                      <a:r>
                        <a:rPr lang="en-US" sz="2400" b="0" dirty="0">
                          <a:latin typeface="Calibri" panose="020F0502020204030204" pitchFamily="34" charset="0"/>
                          <a:cs typeface="Calibri" panose="020F0502020204030204" pitchFamily="34" charset="0"/>
                        </a:rPr>
                        <a:t>Rodney King</a:t>
                      </a:r>
                    </a:p>
                    <a:p>
                      <a:pPr marL="0" indent="0">
                        <a:lnSpc>
                          <a:spcPct val="100000"/>
                        </a:lnSpc>
                        <a:spcAft>
                          <a:spcPts val="600"/>
                        </a:spcAft>
                        <a:buNone/>
                      </a:pPr>
                      <a:r>
                        <a:rPr lang="en-US" sz="2400" b="0" dirty="0">
                          <a:latin typeface="Calibri" panose="020F0502020204030204" pitchFamily="34" charset="0"/>
                          <a:cs typeface="Calibri" panose="020F0502020204030204" pitchFamily="34" charset="0"/>
                        </a:rPr>
                        <a:t>Latasha Harlins</a:t>
                      </a:r>
                    </a:p>
                    <a:p>
                      <a:pPr marL="0" indent="0">
                        <a:lnSpc>
                          <a:spcPct val="100000"/>
                        </a:lnSpc>
                        <a:spcAft>
                          <a:spcPts val="600"/>
                        </a:spcAft>
                        <a:buNone/>
                      </a:pPr>
                      <a:r>
                        <a:rPr lang="en-US" sz="2400" b="0" dirty="0">
                          <a:latin typeface="Calibri" panose="020F0502020204030204" pitchFamily="34" charset="0"/>
                          <a:cs typeface="Calibri" panose="020F0502020204030204" pitchFamily="34" charset="0"/>
                        </a:rPr>
                        <a:t>Soon Ja Du</a:t>
                      </a:r>
                    </a:p>
                    <a:p>
                      <a:pPr marL="0" indent="0">
                        <a:lnSpc>
                          <a:spcPct val="100000"/>
                        </a:lnSpc>
                        <a:spcAft>
                          <a:spcPts val="600"/>
                        </a:spcAft>
                        <a:buNone/>
                      </a:pPr>
                      <a:r>
                        <a:rPr lang="en-US" sz="2400" b="0" dirty="0">
                          <a:latin typeface="Calibri" panose="020F0502020204030204" pitchFamily="34" charset="0"/>
                          <a:cs typeface="Calibri" panose="020F0502020204030204" pitchFamily="34" charset="0"/>
                        </a:rPr>
                        <a:t>Sgt. Koon and Officers Powell, Briseno and Wind</a:t>
                      </a:r>
                    </a:p>
                  </a:txBody>
                  <a:tcPr/>
                </a:tc>
                <a:tc>
                  <a:txBody>
                    <a:bodyPr/>
                    <a:lstStyle/>
                    <a:p>
                      <a:pPr>
                        <a:lnSpc>
                          <a:spcPct val="100000"/>
                        </a:lnSpc>
                        <a:spcAft>
                          <a:spcPts val="600"/>
                        </a:spcAft>
                      </a:pPr>
                      <a:r>
                        <a:rPr lang="en-US" sz="2400" b="0" dirty="0">
                          <a:latin typeface="Calibri" panose="020F0502020204030204" pitchFamily="34" charset="0"/>
                          <a:cs typeface="Calibri" panose="020F0502020204030204" pitchFamily="34" charset="0"/>
                        </a:rPr>
                        <a:t>Reginald Denny </a:t>
                      </a:r>
                    </a:p>
                    <a:p>
                      <a:pPr>
                        <a:lnSpc>
                          <a:spcPct val="100000"/>
                        </a:lnSpc>
                        <a:spcAft>
                          <a:spcPts val="600"/>
                        </a:spcAft>
                      </a:pPr>
                      <a:r>
                        <a:rPr lang="en-US" sz="2400" b="0" dirty="0">
                          <a:latin typeface="Calibri" panose="020F0502020204030204" pitchFamily="34" charset="0"/>
                          <a:cs typeface="Calibri" panose="020F0502020204030204" pitchFamily="34" charset="0"/>
                        </a:rPr>
                        <a:t>Fidel Lopez</a:t>
                      </a:r>
                    </a:p>
                    <a:p>
                      <a:pPr>
                        <a:lnSpc>
                          <a:spcPct val="100000"/>
                        </a:lnSpc>
                        <a:spcAft>
                          <a:spcPts val="600"/>
                        </a:spcAft>
                      </a:pPr>
                      <a:r>
                        <a:rPr lang="en-US" sz="2400" b="0" dirty="0">
                          <a:latin typeface="Calibri" panose="020F0502020204030204" pitchFamily="34" charset="0"/>
                          <a:cs typeface="Calibri" panose="020F0502020204030204" pitchFamily="34" charset="0"/>
                        </a:rPr>
                        <a:t>Shop owners</a:t>
                      </a:r>
                    </a:p>
                    <a:p>
                      <a:pPr>
                        <a:lnSpc>
                          <a:spcPct val="100000"/>
                        </a:lnSpc>
                        <a:spcAft>
                          <a:spcPts val="600"/>
                        </a:spcAft>
                      </a:pPr>
                      <a:r>
                        <a:rPr lang="en-US" sz="2400" b="0" dirty="0">
                          <a:latin typeface="Calibri" panose="020F0502020204030204" pitchFamily="34" charset="0"/>
                          <a:cs typeface="Calibri" panose="020F0502020204030204" pitchFamily="34" charset="0"/>
                        </a:rPr>
                        <a:t>Rioters</a:t>
                      </a:r>
                    </a:p>
                    <a:p>
                      <a:pPr>
                        <a:lnSpc>
                          <a:spcPct val="100000"/>
                        </a:lnSpc>
                        <a:spcAft>
                          <a:spcPts val="600"/>
                        </a:spcAft>
                      </a:pPr>
                      <a:r>
                        <a:rPr lang="en-US" sz="2400" b="0" dirty="0">
                          <a:latin typeface="Calibri" panose="020F0502020204030204" pitchFamily="34" charset="0"/>
                          <a:cs typeface="Calibri" panose="020F0502020204030204" pitchFamily="34" charset="0"/>
                        </a:rPr>
                        <a:t>Police Officers</a:t>
                      </a:r>
                    </a:p>
                    <a:p>
                      <a:pPr>
                        <a:lnSpc>
                          <a:spcPct val="100000"/>
                        </a:lnSpc>
                        <a:spcAft>
                          <a:spcPts val="600"/>
                        </a:spcAft>
                      </a:pPr>
                      <a:r>
                        <a:rPr lang="en-US" sz="2400" b="0" dirty="0">
                          <a:latin typeface="Calibri" panose="020F0502020204030204" pitchFamily="34" charset="0"/>
                          <a:cs typeface="Calibri" panose="020F0502020204030204" pitchFamily="34" charset="0"/>
                        </a:rPr>
                        <a:t>Bystanders</a:t>
                      </a:r>
                    </a:p>
                  </a:txBody>
                  <a:tcPr/>
                </a:tc>
                <a:tc>
                  <a:txBody>
                    <a:bodyPr/>
                    <a:lstStyle/>
                    <a:p>
                      <a:pPr>
                        <a:lnSpc>
                          <a:spcPct val="100000"/>
                        </a:lnSpc>
                        <a:spcAft>
                          <a:spcPts val="600"/>
                        </a:spcAft>
                      </a:pPr>
                      <a:r>
                        <a:rPr lang="en-US" sz="2400" b="0" dirty="0">
                          <a:latin typeface="Calibri" panose="020F0502020204030204" pitchFamily="34" charset="0"/>
                          <a:cs typeface="Calibri" panose="020F0502020204030204" pitchFamily="34" charset="0"/>
                        </a:rPr>
                        <a:t>Children</a:t>
                      </a:r>
                    </a:p>
                    <a:p>
                      <a:pPr>
                        <a:lnSpc>
                          <a:spcPct val="100000"/>
                        </a:lnSpc>
                        <a:spcAft>
                          <a:spcPts val="600"/>
                        </a:spcAft>
                      </a:pPr>
                      <a:r>
                        <a:rPr lang="en-US" sz="2400" b="0" dirty="0">
                          <a:latin typeface="Calibri" panose="020F0502020204030204" pitchFamily="34" charset="0"/>
                          <a:cs typeface="Calibri" panose="020F0502020204030204" pitchFamily="34" charset="0"/>
                        </a:rPr>
                        <a:t>Community members</a:t>
                      </a:r>
                    </a:p>
                    <a:p>
                      <a:pPr>
                        <a:lnSpc>
                          <a:spcPct val="100000"/>
                        </a:lnSpc>
                        <a:spcAft>
                          <a:spcPts val="600"/>
                        </a:spcAft>
                      </a:pPr>
                      <a:r>
                        <a:rPr lang="en-US" sz="2400" b="0" dirty="0">
                          <a:latin typeface="Calibri" panose="020F0502020204030204" pitchFamily="34" charset="0"/>
                          <a:cs typeface="Calibri" panose="020F0502020204030204" pitchFamily="34" charset="0"/>
                        </a:rPr>
                        <a:t>Korean Americans</a:t>
                      </a:r>
                    </a:p>
                    <a:p>
                      <a:pPr>
                        <a:lnSpc>
                          <a:spcPct val="100000"/>
                        </a:lnSpc>
                        <a:spcAft>
                          <a:spcPts val="600"/>
                        </a:spcAft>
                      </a:pPr>
                      <a:r>
                        <a:rPr lang="en-US" sz="2400" b="0" dirty="0">
                          <a:latin typeface="Calibri" panose="020F0502020204030204" pitchFamily="34" charset="0"/>
                          <a:cs typeface="Calibri" panose="020F0502020204030204" pitchFamily="34" charset="0"/>
                        </a:rPr>
                        <a:t>Black Americans</a:t>
                      </a:r>
                    </a:p>
                    <a:p>
                      <a:pPr>
                        <a:lnSpc>
                          <a:spcPct val="100000"/>
                        </a:lnSpc>
                        <a:spcAft>
                          <a:spcPts val="600"/>
                        </a:spcAft>
                      </a:pPr>
                      <a:r>
                        <a:rPr lang="en-US" sz="2400" b="0" dirty="0">
                          <a:latin typeface="Calibri" panose="020F0502020204030204" pitchFamily="34" charset="0"/>
                          <a:cs typeface="Calibri" panose="020F0502020204030204" pitchFamily="34" charset="0"/>
                        </a:rPr>
                        <a:t>Americans</a:t>
                      </a:r>
                    </a:p>
                    <a:p>
                      <a:pPr>
                        <a:lnSpc>
                          <a:spcPct val="100000"/>
                        </a:lnSpc>
                        <a:spcAft>
                          <a:spcPts val="600"/>
                        </a:spcAft>
                      </a:pPr>
                      <a:r>
                        <a:rPr lang="en-US" sz="2400" b="0" dirty="0">
                          <a:latin typeface="Calibri" panose="020F0502020204030204" pitchFamily="34" charset="0"/>
                          <a:cs typeface="Calibri" panose="020F0502020204030204" pitchFamily="34" charset="0"/>
                        </a:rPr>
                        <a:t>and who else?</a:t>
                      </a:r>
                    </a:p>
                  </a:txBody>
                  <a:tcPr/>
                </a:tc>
                <a:extLst>
                  <a:ext uri="{0D108BD9-81ED-4DB2-BD59-A6C34878D82A}">
                    <a16:rowId xmlns:a16="http://schemas.microsoft.com/office/drawing/2014/main" val="3502282146"/>
                  </a:ext>
                </a:extLst>
              </a:tr>
            </a:tbl>
          </a:graphicData>
        </a:graphic>
      </p:graphicFrame>
    </p:spTree>
    <p:extLst>
      <p:ext uri="{BB962C8B-B14F-4D97-AF65-F5344CB8AC3E}">
        <p14:creationId xmlns:p14="http://schemas.microsoft.com/office/powerpoint/2010/main" val="3744013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FC2D8C-CAA4-4AF3-8214-B1F34AC27677}"/>
              </a:ext>
            </a:extLst>
          </p:cNvPr>
          <p:cNvSpPr>
            <a:spLocks noGrp="1"/>
          </p:cNvSpPr>
          <p:nvPr>
            <p:ph type="title"/>
          </p:nvPr>
        </p:nvSpPr>
        <p:spPr/>
        <p:txBody>
          <a:bodyPr>
            <a:normAutofit/>
          </a:bodyPr>
          <a:lstStyle/>
          <a:p>
            <a:r>
              <a:rPr lang="en-US" sz="4800" b="1" dirty="0"/>
              <a:t>Think Pair Share</a:t>
            </a:r>
          </a:p>
        </p:txBody>
      </p:sp>
      <p:sp>
        <p:nvSpPr>
          <p:cNvPr id="6" name="Content Placeholder 5">
            <a:extLst>
              <a:ext uri="{FF2B5EF4-FFF2-40B4-BE49-F238E27FC236}">
                <a16:creationId xmlns:a16="http://schemas.microsoft.com/office/drawing/2014/main" id="{60EC2D58-F7A1-49BD-919C-771167750E65}"/>
              </a:ext>
            </a:extLst>
          </p:cNvPr>
          <p:cNvSpPr>
            <a:spLocks noGrp="1"/>
          </p:cNvSpPr>
          <p:nvPr>
            <p:ph idx="1"/>
          </p:nvPr>
        </p:nvSpPr>
        <p:spPr/>
        <p:txBody>
          <a:bodyPr/>
          <a:lstStyle/>
          <a:p>
            <a:r>
              <a:rPr lang="en-US" dirty="0"/>
              <a:t>What is the difference between justice and injustice? </a:t>
            </a:r>
          </a:p>
          <a:p>
            <a:r>
              <a:rPr lang="en-US" dirty="0"/>
              <a:t>What examples of injustice did you see in the story of Saigu?  </a:t>
            </a:r>
          </a:p>
          <a:p>
            <a:r>
              <a:rPr lang="en-US" dirty="0"/>
              <a:t>Who benefits from injustice? </a:t>
            </a:r>
          </a:p>
          <a:p>
            <a:r>
              <a:rPr lang="en-US" dirty="0"/>
              <a:t>Who benefits from justice? </a:t>
            </a:r>
          </a:p>
          <a:p>
            <a:r>
              <a:rPr lang="en-US" dirty="0"/>
              <a:t>How might advocates impact injustice?</a:t>
            </a:r>
          </a:p>
        </p:txBody>
      </p:sp>
    </p:spTree>
    <p:extLst>
      <p:ext uri="{BB962C8B-B14F-4D97-AF65-F5344CB8AC3E}">
        <p14:creationId xmlns:p14="http://schemas.microsoft.com/office/powerpoint/2010/main" val="999903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BFEA84-58AA-41AE-91A0-A0FC772107C6}"/>
              </a:ext>
            </a:extLst>
          </p:cNvPr>
          <p:cNvSpPr>
            <a:spLocks noGrp="1"/>
          </p:cNvSpPr>
          <p:nvPr>
            <p:ph type="title"/>
          </p:nvPr>
        </p:nvSpPr>
        <p:spPr>
          <a:xfrm>
            <a:off x="616688" y="786809"/>
            <a:ext cx="7953153" cy="1432395"/>
          </a:xfrm>
        </p:spPr>
        <p:txBody>
          <a:bodyPr>
            <a:normAutofit/>
          </a:bodyPr>
          <a:lstStyle/>
          <a:p>
            <a:r>
              <a:rPr lang="en-US" sz="3600" b="1" dirty="0"/>
              <a:t>April's Way: a 1992 LA Riots Short Film</a:t>
            </a:r>
          </a:p>
        </p:txBody>
      </p:sp>
      <p:pic>
        <p:nvPicPr>
          <p:cNvPr id="3" name="Picture 2">
            <a:hlinkClick r:id="rId2"/>
            <a:extLst>
              <a:ext uri="{FF2B5EF4-FFF2-40B4-BE49-F238E27FC236}">
                <a16:creationId xmlns:a16="http://schemas.microsoft.com/office/drawing/2014/main" id="{57C24435-F9D0-4D9C-8E66-6EA65B521E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614" y="2737855"/>
            <a:ext cx="7240772" cy="3057933"/>
          </a:xfrm>
          <a:prstGeom prst="rect">
            <a:avLst/>
          </a:prstGeom>
        </p:spPr>
      </p:pic>
    </p:spTree>
    <p:extLst>
      <p:ext uri="{BB962C8B-B14F-4D97-AF65-F5344CB8AC3E}">
        <p14:creationId xmlns:p14="http://schemas.microsoft.com/office/powerpoint/2010/main" val="1523383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FC2D8C-CAA4-4AF3-8214-B1F34AC27677}"/>
              </a:ext>
            </a:extLst>
          </p:cNvPr>
          <p:cNvSpPr>
            <a:spLocks noGrp="1"/>
          </p:cNvSpPr>
          <p:nvPr>
            <p:ph type="title"/>
          </p:nvPr>
        </p:nvSpPr>
        <p:spPr/>
        <p:txBody>
          <a:bodyPr>
            <a:normAutofit/>
          </a:bodyPr>
          <a:lstStyle/>
          <a:p>
            <a:r>
              <a:rPr lang="en-US" sz="4800" b="1" dirty="0"/>
              <a:t>REVISIT: Think Pair Share</a:t>
            </a:r>
          </a:p>
        </p:txBody>
      </p:sp>
      <p:sp>
        <p:nvSpPr>
          <p:cNvPr id="6" name="Content Placeholder 5">
            <a:extLst>
              <a:ext uri="{FF2B5EF4-FFF2-40B4-BE49-F238E27FC236}">
                <a16:creationId xmlns:a16="http://schemas.microsoft.com/office/drawing/2014/main" id="{60EC2D58-F7A1-49BD-919C-771167750E65}"/>
              </a:ext>
            </a:extLst>
          </p:cNvPr>
          <p:cNvSpPr>
            <a:spLocks noGrp="1"/>
          </p:cNvSpPr>
          <p:nvPr>
            <p:ph idx="1"/>
          </p:nvPr>
        </p:nvSpPr>
        <p:spPr>
          <a:xfrm>
            <a:off x="691116" y="3429000"/>
            <a:ext cx="7761768" cy="3090923"/>
          </a:xfrm>
        </p:spPr>
        <p:txBody>
          <a:bodyPr/>
          <a:lstStyle/>
          <a:p>
            <a:r>
              <a:rPr lang="en-US" dirty="0"/>
              <a:t>What is the difference between justice and injustice? </a:t>
            </a:r>
          </a:p>
          <a:p>
            <a:r>
              <a:rPr lang="en-US" dirty="0"/>
              <a:t>What examples of injustice did you see in the story of Saigu?  </a:t>
            </a:r>
          </a:p>
          <a:p>
            <a:r>
              <a:rPr lang="en-US" dirty="0"/>
              <a:t>Who benefits from injustice? </a:t>
            </a:r>
          </a:p>
          <a:p>
            <a:r>
              <a:rPr lang="en-US" dirty="0"/>
              <a:t>Who benefits from justice? </a:t>
            </a:r>
          </a:p>
          <a:p>
            <a:r>
              <a:rPr lang="en-US" dirty="0"/>
              <a:t>How might advocates impact injustice?</a:t>
            </a:r>
          </a:p>
        </p:txBody>
      </p:sp>
      <p:sp>
        <p:nvSpPr>
          <p:cNvPr id="2" name="TextBox 1">
            <a:extLst>
              <a:ext uri="{FF2B5EF4-FFF2-40B4-BE49-F238E27FC236}">
                <a16:creationId xmlns:a16="http://schemas.microsoft.com/office/drawing/2014/main" id="{18F5EE11-6651-4A7A-80C6-93A7E5525461}"/>
              </a:ext>
            </a:extLst>
          </p:cNvPr>
          <p:cNvSpPr txBox="1"/>
          <p:nvPr/>
        </p:nvSpPr>
        <p:spPr>
          <a:xfrm>
            <a:off x="691116" y="2381693"/>
            <a:ext cx="7719237" cy="830997"/>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How has the April’s Way video reshaped or reinforced </a:t>
            </a:r>
          </a:p>
          <a:p>
            <a:pPr algn="ctr"/>
            <a:r>
              <a:rPr lang="en-US" sz="2400" b="1" dirty="0">
                <a:latin typeface="Calibri" panose="020F0502020204030204" pitchFamily="34" charset="0"/>
                <a:cs typeface="Calibri" panose="020F0502020204030204" pitchFamily="34" charset="0"/>
              </a:rPr>
              <a:t>your answers to these questions?</a:t>
            </a:r>
          </a:p>
        </p:txBody>
      </p:sp>
      <p:pic>
        <p:nvPicPr>
          <p:cNvPr id="4" name="Picture 3">
            <a:extLst>
              <a:ext uri="{FF2B5EF4-FFF2-40B4-BE49-F238E27FC236}">
                <a16:creationId xmlns:a16="http://schemas.microsoft.com/office/drawing/2014/main" id="{78570905-AC42-4129-BEA0-51ED322654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1339" y="4359348"/>
            <a:ext cx="3383361" cy="1767569"/>
          </a:xfrm>
          <a:prstGeom prst="rect">
            <a:avLst/>
          </a:prstGeom>
        </p:spPr>
      </p:pic>
    </p:spTree>
    <p:extLst>
      <p:ext uri="{BB962C8B-B14F-4D97-AF65-F5344CB8AC3E}">
        <p14:creationId xmlns:p14="http://schemas.microsoft.com/office/powerpoint/2010/main" val="1855166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Activity 7.2</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3200" b="1" dirty="0">
                <a:solidFill>
                  <a:srgbClr val="0070C0"/>
                </a:solidFill>
              </a:rPr>
              <a:t>Experiences of Korean Americans during the 1992 LA Civil Unrest</a:t>
            </a:r>
          </a:p>
        </p:txBody>
      </p:sp>
    </p:spTree>
    <p:extLst>
      <p:ext uri="{BB962C8B-B14F-4D97-AF65-F5344CB8AC3E}">
        <p14:creationId xmlns:p14="http://schemas.microsoft.com/office/powerpoint/2010/main" val="22074578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24843-E02F-453B-B981-BFE4B30C2C15}"/>
              </a:ext>
            </a:extLst>
          </p:cNvPr>
          <p:cNvSpPr>
            <a:spLocks noGrp="1"/>
          </p:cNvSpPr>
          <p:nvPr>
            <p:ph type="title"/>
          </p:nvPr>
        </p:nvSpPr>
        <p:spPr/>
        <p:txBody>
          <a:bodyPr>
            <a:normAutofit/>
          </a:bodyPr>
          <a:lstStyle/>
          <a:p>
            <a:r>
              <a:rPr lang="en-US" b="1" dirty="0"/>
              <a:t>Activity 7.2 Questions</a:t>
            </a:r>
          </a:p>
        </p:txBody>
      </p:sp>
      <p:sp>
        <p:nvSpPr>
          <p:cNvPr id="3" name="Content Placeholder 2">
            <a:extLst>
              <a:ext uri="{FF2B5EF4-FFF2-40B4-BE49-F238E27FC236}">
                <a16:creationId xmlns:a16="http://schemas.microsoft.com/office/drawing/2014/main" id="{CD543AEF-B773-4FD6-9349-9445B00A0B92}"/>
              </a:ext>
            </a:extLst>
          </p:cNvPr>
          <p:cNvSpPr>
            <a:spLocks noGrp="1"/>
          </p:cNvSpPr>
          <p:nvPr>
            <p:ph idx="1"/>
          </p:nvPr>
        </p:nvSpPr>
        <p:spPr>
          <a:xfrm>
            <a:off x="1033669" y="2454965"/>
            <a:ext cx="7415103" cy="3816626"/>
          </a:xfrm>
        </p:spPr>
        <p:txBody>
          <a:bodyPr>
            <a:noAutofit/>
          </a:bodyPr>
          <a:lstStyle/>
          <a:p>
            <a:r>
              <a:rPr lang="en-US" sz="2000" dirty="0"/>
              <a:t>How were Korean Americans (both those who lived during the event and those who have been born since) impacted by the 1992 Civil Unrest?</a:t>
            </a:r>
          </a:p>
          <a:p>
            <a:r>
              <a:rPr lang="en-US" sz="2000" dirty="0"/>
              <a:t>What are similarities and differences between these experiences?</a:t>
            </a:r>
          </a:p>
          <a:p>
            <a:r>
              <a:rPr lang="en-US" sz="2000" dirty="0"/>
              <a:t>What did they see as some of the causes of the 1992 Civil Unrest? </a:t>
            </a:r>
          </a:p>
          <a:p>
            <a:r>
              <a:rPr lang="en-US" sz="2000" dirty="0"/>
              <a:t>What impact was felt in the Korean American Community? </a:t>
            </a:r>
          </a:p>
          <a:p>
            <a:r>
              <a:rPr lang="en-US" sz="2000" dirty="0"/>
              <a:t>What impacts were felt by other groups (i.e., LAPD, African American population, Latino/Hispanic population, etc.)?</a:t>
            </a:r>
          </a:p>
        </p:txBody>
      </p:sp>
    </p:spTree>
    <p:extLst>
      <p:ext uri="{BB962C8B-B14F-4D97-AF65-F5344CB8AC3E}">
        <p14:creationId xmlns:p14="http://schemas.microsoft.com/office/powerpoint/2010/main" val="3795537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2EB52-5460-4930-978B-76BF71898B7A}"/>
              </a:ext>
            </a:extLst>
          </p:cNvPr>
          <p:cNvSpPr>
            <a:spLocks noGrp="1"/>
          </p:cNvSpPr>
          <p:nvPr>
            <p:ph type="title"/>
          </p:nvPr>
        </p:nvSpPr>
        <p:spPr/>
        <p:txBody>
          <a:bodyPr/>
          <a:lstStyle/>
          <a:p>
            <a:r>
              <a:rPr lang="en-US" b="1" dirty="0"/>
              <a:t>What is the Legacy Project?</a:t>
            </a:r>
          </a:p>
        </p:txBody>
      </p:sp>
      <p:sp>
        <p:nvSpPr>
          <p:cNvPr id="3" name="Content Placeholder 2">
            <a:extLst>
              <a:ext uri="{FF2B5EF4-FFF2-40B4-BE49-F238E27FC236}">
                <a16:creationId xmlns:a16="http://schemas.microsoft.com/office/drawing/2014/main" id="{728FC67E-ED18-4AB7-9EB6-7C44678AD8BC}"/>
              </a:ext>
            </a:extLst>
          </p:cNvPr>
          <p:cNvSpPr>
            <a:spLocks noGrp="1"/>
          </p:cNvSpPr>
          <p:nvPr>
            <p:ph idx="1"/>
          </p:nvPr>
        </p:nvSpPr>
        <p:spPr>
          <a:xfrm>
            <a:off x="627319" y="2311678"/>
            <a:ext cx="7783034" cy="1528972"/>
          </a:xfrm>
        </p:spPr>
        <p:txBody>
          <a:bodyPr>
            <a:normAutofit fontScale="92500"/>
          </a:bodyPr>
          <a:lstStyle/>
          <a:p>
            <a:pPr marL="0" indent="0">
              <a:buNone/>
            </a:pPr>
            <a:r>
              <a:rPr lang="en-US" dirty="0">
                <a:hlinkClick r:id="rId2"/>
              </a:rPr>
              <a:t>The Legacy Project </a:t>
            </a:r>
            <a:r>
              <a:rPr lang="en-US" dirty="0"/>
              <a:t>was established to capture, create, preserve and share the stories of the Korean American experience by supporting and promoting storytelling in all forms that explore and reflect the ever evolving Korean American story. </a:t>
            </a:r>
          </a:p>
        </p:txBody>
      </p:sp>
      <p:pic>
        <p:nvPicPr>
          <p:cNvPr id="5" name="Picture 4">
            <a:extLst>
              <a:ext uri="{FF2B5EF4-FFF2-40B4-BE49-F238E27FC236}">
                <a16:creationId xmlns:a16="http://schemas.microsoft.com/office/drawing/2014/main" id="{0714E280-2952-4C7E-B554-5D4E10D7AE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1103" y="3710763"/>
            <a:ext cx="4701793" cy="2488019"/>
          </a:xfrm>
          <a:prstGeom prst="rect">
            <a:avLst/>
          </a:prstGeom>
        </p:spPr>
      </p:pic>
    </p:spTree>
    <p:extLst>
      <p:ext uri="{BB962C8B-B14F-4D97-AF65-F5344CB8AC3E}">
        <p14:creationId xmlns:p14="http://schemas.microsoft.com/office/powerpoint/2010/main" val="1984975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BFEA84-58AA-41AE-91A0-A0FC772107C6}"/>
              </a:ext>
            </a:extLst>
          </p:cNvPr>
          <p:cNvSpPr>
            <a:spLocks noGrp="1"/>
          </p:cNvSpPr>
          <p:nvPr>
            <p:ph type="title"/>
          </p:nvPr>
        </p:nvSpPr>
        <p:spPr>
          <a:xfrm>
            <a:off x="616688" y="786809"/>
            <a:ext cx="7953153" cy="1432395"/>
          </a:xfrm>
        </p:spPr>
        <p:txBody>
          <a:bodyPr>
            <a:normAutofit/>
          </a:bodyPr>
          <a:lstStyle/>
          <a:p>
            <a:r>
              <a:rPr lang="en-US" b="1" dirty="0"/>
              <a:t>Video: Legacy Project: </a:t>
            </a:r>
            <a:br>
              <a:rPr lang="en-US" b="1" dirty="0"/>
            </a:br>
            <a:r>
              <a:rPr lang="en-US" b="1" dirty="0"/>
              <a:t>Saigu LA Riots - Hyepin Im</a:t>
            </a:r>
            <a:endParaRPr lang="en-US" sz="3600" b="1" dirty="0"/>
          </a:p>
        </p:txBody>
      </p:sp>
      <p:pic>
        <p:nvPicPr>
          <p:cNvPr id="5" name="Picture 4">
            <a:hlinkClick r:id="rId2"/>
            <a:extLst>
              <a:ext uri="{FF2B5EF4-FFF2-40B4-BE49-F238E27FC236}">
                <a16:creationId xmlns:a16="http://schemas.microsoft.com/office/drawing/2014/main" id="{60CE2B39-1EBC-4111-8FAE-1E27825EA6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4448" y="2990407"/>
            <a:ext cx="4495104" cy="2517258"/>
          </a:xfrm>
          <a:prstGeom prst="rect">
            <a:avLst/>
          </a:prstGeom>
        </p:spPr>
      </p:pic>
    </p:spTree>
    <p:extLst>
      <p:ext uri="{BB962C8B-B14F-4D97-AF65-F5344CB8AC3E}">
        <p14:creationId xmlns:p14="http://schemas.microsoft.com/office/powerpoint/2010/main" val="1771415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36877-DDF4-45F8-BC47-F6B01175476A}"/>
              </a:ext>
            </a:extLst>
          </p:cNvPr>
          <p:cNvSpPr>
            <a:spLocks noGrp="1"/>
          </p:cNvSpPr>
          <p:nvPr>
            <p:ph type="title"/>
          </p:nvPr>
        </p:nvSpPr>
        <p:spPr/>
        <p:txBody>
          <a:bodyPr/>
          <a:lstStyle/>
          <a:p>
            <a:r>
              <a:rPr lang="en-US" b="1" dirty="0"/>
              <a:t>Similarities and Differences</a:t>
            </a:r>
          </a:p>
        </p:txBody>
      </p:sp>
      <p:sp>
        <p:nvSpPr>
          <p:cNvPr id="7" name="Content Placeholder 6">
            <a:extLst>
              <a:ext uri="{FF2B5EF4-FFF2-40B4-BE49-F238E27FC236}">
                <a16:creationId xmlns:a16="http://schemas.microsoft.com/office/drawing/2014/main" id="{1A4956CD-E99D-43D4-AF5E-47D1E39B874E}"/>
              </a:ext>
            </a:extLst>
          </p:cNvPr>
          <p:cNvSpPr>
            <a:spLocks noGrp="1"/>
          </p:cNvSpPr>
          <p:nvPr>
            <p:ph idx="1"/>
          </p:nvPr>
        </p:nvSpPr>
        <p:spPr>
          <a:xfrm>
            <a:off x="1176865" y="2490135"/>
            <a:ext cx="6798734" cy="3719279"/>
          </a:xfrm>
        </p:spPr>
        <p:txBody>
          <a:bodyPr/>
          <a:lstStyle/>
          <a:p>
            <a:r>
              <a:rPr lang="en-US" sz="2800" dirty="0"/>
              <a:t>What were </a:t>
            </a:r>
            <a:r>
              <a:rPr lang="en-US" sz="2800" b="1" dirty="0">
                <a:solidFill>
                  <a:srgbClr val="0070C0"/>
                </a:solidFill>
              </a:rPr>
              <a:t>common experiences </a:t>
            </a:r>
            <a:r>
              <a:rPr lang="en-US" sz="2800" dirty="0"/>
              <a:t>of Korean Americans who were part of the Saigu: 1992 LA Civil Unrest?</a:t>
            </a:r>
            <a:endParaRPr lang="en-US" sz="1600" dirty="0"/>
          </a:p>
          <a:p>
            <a:pPr marL="0" indent="0">
              <a:buNone/>
            </a:pPr>
            <a:endParaRPr lang="en-US" sz="1400" dirty="0"/>
          </a:p>
          <a:p>
            <a:r>
              <a:rPr lang="en-US" sz="2800" dirty="0"/>
              <a:t>What were some </a:t>
            </a:r>
            <a:r>
              <a:rPr lang="en-US" sz="2800" b="1" dirty="0">
                <a:solidFill>
                  <a:srgbClr val="FF0000"/>
                </a:solidFill>
              </a:rPr>
              <a:t>unique or uncommon experiences </a:t>
            </a:r>
            <a:r>
              <a:rPr lang="en-US" sz="2800" dirty="0"/>
              <a:t>of Korean Americans who were part of the </a:t>
            </a:r>
            <a:r>
              <a:rPr lang="en-US" sz="2800" dirty="0" err="1"/>
              <a:t>Saigu</a:t>
            </a:r>
            <a:r>
              <a:rPr lang="en-US" sz="2800" dirty="0"/>
              <a:t>: 1992 LA Civil Unrest?</a:t>
            </a:r>
          </a:p>
          <a:p>
            <a:endParaRPr lang="en-US" dirty="0"/>
          </a:p>
        </p:txBody>
      </p:sp>
    </p:spTree>
    <p:extLst>
      <p:ext uri="{BB962C8B-B14F-4D97-AF65-F5344CB8AC3E}">
        <p14:creationId xmlns:p14="http://schemas.microsoft.com/office/powerpoint/2010/main" val="1613724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Activity 7.1</a:t>
            </a:r>
            <a:endParaRPr lang="en-US" dirty="0"/>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2800" b="1" dirty="0">
                <a:solidFill>
                  <a:srgbClr val="0070C0"/>
                </a:solidFill>
              </a:rPr>
              <a:t>A Cry for Justice</a:t>
            </a:r>
          </a:p>
        </p:txBody>
      </p:sp>
    </p:spTree>
    <p:extLst>
      <p:ext uri="{BB962C8B-B14F-4D97-AF65-F5344CB8AC3E}">
        <p14:creationId xmlns:p14="http://schemas.microsoft.com/office/powerpoint/2010/main" val="3893081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Activity 7.3</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3200" b="1" dirty="0">
                <a:solidFill>
                  <a:srgbClr val="0070C0"/>
                </a:solidFill>
              </a:rPr>
              <a:t>The Legacy of Saigu</a:t>
            </a:r>
          </a:p>
        </p:txBody>
      </p:sp>
    </p:spTree>
    <p:extLst>
      <p:ext uri="{BB962C8B-B14F-4D97-AF65-F5344CB8AC3E}">
        <p14:creationId xmlns:p14="http://schemas.microsoft.com/office/powerpoint/2010/main" val="2096686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24843-E02F-453B-B981-BFE4B30C2C15}"/>
              </a:ext>
            </a:extLst>
          </p:cNvPr>
          <p:cNvSpPr>
            <a:spLocks noGrp="1"/>
          </p:cNvSpPr>
          <p:nvPr>
            <p:ph type="title"/>
          </p:nvPr>
        </p:nvSpPr>
        <p:spPr/>
        <p:txBody>
          <a:bodyPr>
            <a:normAutofit/>
          </a:bodyPr>
          <a:lstStyle/>
          <a:p>
            <a:r>
              <a:rPr lang="en-US" b="1" dirty="0"/>
              <a:t>Activity 7.3 Questions</a:t>
            </a:r>
          </a:p>
        </p:txBody>
      </p:sp>
      <p:sp>
        <p:nvSpPr>
          <p:cNvPr id="3" name="Content Placeholder 2">
            <a:extLst>
              <a:ext uri="{FF2B5EF4-FFF2-40B4-BE49-F238E27FC236}">
                <a16:creationId xmlns:a16="http://schemas.microsoft.com/office/drawing/2014/main" id="{CD543AEF-B773-4FD6-9349-9445B00A0B92}"/>
              </a:ext>
            </a:extLst>
          </p:cNvPr>
          <p:cNvSpPr>
            <a:spLocks noGrp="1"/>
          </p:cNvSpPr>
          <p:nvPr>
            <p:ph idx="1"/>
          </p:nvPr>
        </p:nvSpPr>
        <p:spPr>
          <a:xfrm>
            <a:off x="754913" y="2551814"/>
            <a:ext cx="7693860" cy="3719777"/>
          </a:xfrm>
        </p:spPr>
        <p:txBody>
          <a:bodyPr>
            <a:noAutofit/>
          </a:bodyPr>
          <a:lstStyle/>
          <a:p>
            <a:pPr>
              <a:spcBef>
                <a:spcPts val="0"/>
              </a:spcBef>
              <a:spcAft>
                <a:spcPts val="300"/>
              </a:spcAft>
            </a:pPr>
            <a:r>
              <a:rPr lang="en-US" sz="2000" dirty="0"/>
              <a:t>What is the Saigu Legacy?</a:t>
            </a:r>
          </a:p>
          <a:p>
            <a:pPr>
              <a:spcBef>
                <a:spcPts val="0"/>
              </a:spcBef>
              <a:spcAft>
                <a:spcPts val="300"/>
              </a:spcAft>
            </a:pPr>
            <a:r>
              <a:rPr lang="en-US" sz="2000" dirty="0"/>
              <a:t>In the South Central neighborhoods of Los Angeles, how have race relations changed since Saigu?  How have they stayed the same?</a:t>
            </a:r>
          </a:p>
          <a:p>
            <a:pPr>
              <a:spcBef>
                <a:spcPts val="0"/>
              </a:spcBef>
              <a:spcAft>
                <a:spcPts val="300"/>
              </a:spcAft>
            </a:pPr>
            <a:r>
              <a:rPr lang="en-US" sz="2000" dirty="0"/>
              <a:t>Being caught between two worlds, how do Korean Americans (immigrants) feel the pressures and the divide in the U.S. along racial lines, especially as they enter small businesses and inner-city communities?</a:t>
            </a:r>
          </a:p>
          <a:p>
            <a:pPr>
              <a:spcBef>
                <a:spcPts val="0"/>
              </a:spcBef>
              <a:spcAft>
                <a:spcPts val="300"/>
              </a:spcAft>
            </a:pPr>
            <a:r>
              <a:rPr lang="en-US" sz="2000" dirty="0"/>
              <a:t>What racial inequalities and mistreatment of Korean Americans during the 1992 LA Civil Unrest/Uprising persist today?</a:t>
            </a:r>
          </a:p>
          <a:p>
            <a:pPr>
              <a:spcBef>
                <a:spcPts val="0"/>
              </a:spcBef>
              <a:spcAft>
                <a:spcPts val="300"/>
              </a:spcAft>
            </a:pPr>
            <a:r>
              <a:rPr lang="en-US" sz="2000" dirty="0"/>
              <a:t>How does your new understanding of Korean American experiences inform you about the Korean American identity?</a:t>
            </a:r>
          </a:p>
        </p:txBody>
      </p:sp>
    </p:spTree>
    <p:extLst>
      <p:ext uri="{BB962C8B-B14F-4D97-AF65-F5344CB8AC3E}">
        <p14:creationId xmlns:p14="http://schemas.microsoft.com/office/powerpoint/2010/main" val="2063609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48DA7-8A8A-43DB-B6B0-9652E19B0C38}"/>
              </a:ext>
            </a:extLst>
          </p:cNvPr>
          <p:cNvSpPr>
            <a:spLocks noGrp="1"/>
          </p:cNvSpPr>
          <p:nvPr>
            <p:ph type="title"/>
          </p:nvPr>
        </p:nvSpPr>
        <p:spPr>
          <a:xfrm>
            <a:off x="1176866" y="915337"/>
            <a:ext cx="3894864" cy="1303867"/>
          </a:xfrm>
        </p:spPr>
        <p:txBody>
          <a:bodyPr/>
          <a:lstStyle/>
          <a:p>
            <a:r>
              <a:rPr lang="en-US" b="1" dirty="0"/>
              <a:t>Quick-Writes</a:t>
            </a:r>
          </a:p>
        </p:txBody>
      </p:sp>
      <p:sp>
        <p:nvSpPr>
          <p:cNvPr id="3" name="Content Placeholder 2">
            <a:extLst>
              <a:ext uri="{FF2B5EF4-FFF2-40B4-BE49-F238E27FC236}">
                <a16:creationId xmlns:a16="http://schemas.microsoft.com/office/drawing/2014/main" id="{2BEDA35B-5765-4312-B6B1-E64F0CB4D10C}"/>
              </a:ext>
            </a:extLst>
          </p:cNvPr>
          <p:cNvSpPr>
            <a:spLocks noGrp="1"/>
          </p:cNvSpPr>
          <p:nvPr>
            <p:ph idx="1"/>
          </p:nvPr>
        </p:nvSpPr>
        <p:spPr>
          <a:xfrm>
            <a:off x="659220" y="2381693"/>
            <a:ext cx="7772400" cy="3944679"/>
          </a:xfrm>
        </p:spPr>
        <p:txBody>
          <a:bodyPr>
            <a:normAutofit fontScale="25000" lnSpcReduction="20000"/>
          </a:bodyPr>
          <a:lstStyle/>
          <a:p>
            <a:pPr>
              <a:lnSpc>
                <a:spcPct val="120000"/>
              </a:lnSpc>
              <a:spcBef>
                <a:spcPts val="0"/>
              </a:spcBef>
              <a:spcAft>
                <a:spcPts val="0"/>
              </a:spcAft>
            </a:pPr>
            <a:r>
              <a:rPr lang="en-US" sz="8000" dirty="0"/>
              <a:t>A legacy is something that is carried over from a previous generation and handed down from the past to the future. It is believed that building a legacy helps establish stronger communities, but a legacy may also have negative implications.</a:t>
            </a:r>
            <a:endParaRPr lang="en-US" sz="4000" dirty="0"/>
          </a:p>
          <a:p>
            <a:pPr marL="0" indent="0">
              <a:lnSpc>
                <a:spcPct val="120000"/>
              </a:lnSpc>
              <a:spcBef>
                <a:spcPts val="0"/>
              </a:spcBef>
              <a:spcAft>
                <a:spcPts val="0"/>
              </a:spcAft>
              <a:buNone/>
            </a:pPr>
            <a:endParaRPr lang="en-US" sz="3600" dirty="0"/>
          </a:p>
          <a:p>
            <a:pPr>
              <a:lnSpc>
                <a:spcPct val="120000"/>
              </a:lnSpc>
              <a:spcBef>
                <a:spcPts val="0"/>
              </a:spcBef>
              <a:spcAft>
                <a:spcPts val="0"/>
              </a:spcAft>
            </a:pPr>
            <a:r>
              <a:rPr lang="en-US" sz="8000" dirty="0"/>
              <a:t>Write for 5 minutes about what you feel is the Saigu Legacy.  Use these questions to guide your response:</a:t>
            </a:r>
          </a:p>
          <a:p>
            <a:pPr lvl="1">
              <a:lnSpc>
                <a:spcPct val="120000"/>
              </a:lnSpc>
              <a:spcBef>
                <a:spcPts val="0"/>
              </a:spcBef>
              <a:spcAft>
                <a:spcPts val="0"/>
              </a:spcAft>
            </a:pPr>
            <a:r>
              <a:rPr lang="en-US" sz="6400" dirty="0"/>
              <a:t>What is a legacy?</a:t>
            </a:r>
          </a:p>
          <a:p>
            <a:pPr lvl="1">
              <a:lnSpc>
                <a:spcPct val="120000"/>
              </a:lnSpc>
              <a:spcBef>
                <a:spcPts val="0"/>
              </a:spcBef>
              <a:spcAft>
                <a:spcPts val="0"/>
              </a:spcAft>
            </a:pPr>
            <a:r>
              <a:rPr lang="en-US" sz="6400" dirty="0"/>
              <a:t>What is the Saigu Legacy? How does it differ for different individuals or groups?</a:t>
            </a:r>
          </a:p>
          <a:p>
            <a:pPr lvl="1">
              <a:lnSpc>
                <a:spcPct val="120000"/>
              </a:lnSpc>
              <a:spcBef>
                <a:spcPts val="0"/>
              </a:spcBef>
              <a:spcAft>
                <a:spcPts val="0"/>
              </a:spcAft>
            </a:pPr>
            <a:r>
              <a:rPr lang="en-US" sz="6400" dirty="0"/>
              <a:t>Who are all the individuals and groups that contributed to handing down the </a:t>
            </a:r>
            <a:r>
              <a:rPr lang="en-US" sz="6400" dirty="0" err="1"/>
              <a:t>Saigu</a:t>
            </a:r>
            <a:r>
              <a:rPr lang="en-US" sz="6400" dirty="0"/>
              <a:t> Legacy?</a:t>
            </a:r>
          </a:p>
          <a:p>
            <a:pPr lvl="1">
              <a:lnSpc>
                <a:spcPct val="120000"/>
              </a:lnSpc>
              <a:spcBef>
                <a:spcPts val="0"/>
              </a:spcBef>
              <a:spcAft>
                <a:spcPts val="0"/>
              </a:spcAft>
            </a:pPr>
            <a:r>
              <a:rPr lang="en-US" sz="6400" dirty="0"/>
              <a:t>Who are all the individuals and groups that were (and continue to be) impacted by the </a:t>
            </a:r>
            <a:r>
              <a:rPr lang="en-US" sz="6400" dirty="0" err="1"/>
              <a:t>Saigu</a:t>
            </a:r>
            <a:r>
              <a:rPr lang="en-US" sz="6400" dirty="0"/>
              <a:t> Legacy?</a:t>
            </a:r>
          </a:p>
          <a:p>
            <a:pPr lvl="1">
              <a:lnSpc>
                <a:spcPct val="120000"/>
              </a:lnSpc>
              <a:spcBef>
                <a:spcPts val="0"/>
              </a:spcBef>
              <a:spcAft>
                <a:spcPts val="0"/>
              </a:spcAft>
            </a:pPr>
            <a:r>
              <a:rPr lang="en-US" sz="6400" dirty="0"/>
              <a:t>What would be done in the future to reshape the Legacy of Saigu?</a:t>
            </a:r>
          </a:p>
          <a:p>
            <a:endParaRPr lang="en-US" dirty="0"/>
          </a:p>
        </p:txBody>
      </p:sp>
      <p:pic>
        <p:nvPicPr>
          <p:cNvPr id="7" name="Picture 6">
            <a:extLst>
              <a:ext uri="{FF2B5EF4-FFF2-40B4-BE49-F238E27FC236}">
                <a16:creationId xmlns:a16="http://schemas.microsoft.com/office/drawing/2014/main" id="{84963AD5-9599-4EC1-A2A4-DB41C563D7CC}"/>
              </a:ext>
            </a:extLst>
          </p:cNvPr>
          <p:cNvPicPr>
            <a:picLocks noChangeAspect="1"/>
          </p:cNvPicPr>
          <p:nvPr/>
        </p:nvPicPr>
        <p:blipFill rotWithShape="1">
          <a:blip r:embed="rId2">
            <a:extLst>
              <a:ext uri="{28A0092B-C50C-407E-A947-70E740481C1C}">
                <a14:useLocalDpi xmlns:a14="http://schemas.microsoft.com/office/drawing/2010/main" val="0"/>
              </a:ext>
            </a:extLst>
          </a:blip>
          <a:srcRect t="21547" r="40348" b="19113"/>
          <a:stretch/>
        </p:blipFill>
        <p:spPr>
          <a:xfrm>
            <a:off x="5071730" y="752848"/>
            <a:ext cx="3179135" cy="1406498"/>
          </a:xfrm>
          <a:prstGeom prst="rect">
            <a:avLst/>
          </a:prstGeom>
        </p:spPr>
      </p:pic>
    </p:spTree>
    <p:extLst>
      <p:ext uri="{BB962C8B-B14F-4D97-AF65-F5344CB8AC3E}">
        <p14:creationId xmlns:p14="http://schemas.microsoft.com/office/powerpoint/2010/main" val="12080983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5E6EA-1016-449B-8B17-03E81F0C1847}"/>
              </a:ext>
            </a:extLst>
          </p:cNvPr>
          <p:cNvSpPr>
            <a:spLocks noGrp="1"/>
          </p:cNvSpPr>
          <p:nvPr>
            <p:ph type="title"/>
          </p:nvPr>
        </p:nvSpPr>
        <p:spPr/>
        <p:txBody>
          <a:bodyPr/>
          <a:lstStyle/>
          <a:p>
            <a:r>
              <a:rPr lang="en-US" b="1" dirty="0"/>
              <a:t>Paired Reading</a:t>
            </a:r>
          </a:p>
        </p:txBody>
      </p:sp>
      <p:sp>
        <p:nvSpPr>
          <p:cNvPr id="3" name="Content Placeholder 2">
            <a:extLst>
              <a:ext uri="{FF2B5EF4-FFF2-40B4-BE49-F238E27FC236}">
                <a16:creationId xmlns:a16="http://schemas.microsoft.com/office/drawing/2014/main" id="{CD8516DD-ABE7-4B55-9836-08F9656F77A1}"/>
              </a:ext>
            </a:extLst>
          </p:cNvPr>
          <p:cNvSpPr>
            <a:spLocks noGrp="1"/>
          </p:cNvSpPr>
          <p:nvPr>
            <p:ph idx="1"/>
          </p:nvPr>
        </p:nvSpPr>
        <p:spPr>
          <a:xfrm>
            <a:off x="786809" y="2585387"/>
            <a:ext cx="7740502" cy="1475808"/>
          </a:xfrm>
        </p:spPr>
        <p:txBody>
          <a:bodyPr>
            <a:normAutofit fontScale="92500" lnSpcReduction="20000"/>
          </a:bodyPr>
          <a:lstStyle/>
          <a:p>
            <a:pPr>
              <a:lnSpc>
                <a:spcPct val="110000"/>
              </a:lnSpc>
              <a:spcBef>
                <a:spcPts val="0"/>
              </a:spcBef>
              <a:spcAft>
                <a:spcPts val="0"/>
              </a:spcAft>
            </a:pPr>
            <a:r>
              <a:rPr lang="en-US" sz="2000" dirty="0"/>
              <a:t>Choose which article you and your partner will read.</a:t>
            </a:r>
          </a:p>
          <a:p>
            <a:pPr>
              <a:lnSpc>
                <a:spcPct val="110000"/>
              </a:lnSpc>
              <a:spcBef>
                <a:spcPts val="0"/>
              </a:spcBef>
              <a:spcAft>
                <a:spcPts val="0"/>
              </a:spcAft>
            </a:pPr>
            <a:r>
              <a:rPr lang="en-US" sz="2000" dirty="0"/>
              <a:t>Read and answer the appropriate questions.</a:t>
            </a:r>
          </a:p>
          <a:p>
            <a:pPr>
              <a:lnSpc>
                <a:spcPct val="110000"/>
              </a:lnSpc>
              <a:spcBef>
                <a:spcPts val="0"/>
              </a:spcBef>
              <a:spcAft>
                <a:spcPts val="0"/>
              </a:spcAft>
            </a:pPr>
            <a:r>
              <a:rPr lang="en-US" sz="2000" dirty="0"/>
              <a:t>Share your answers with your partner and update your Quick-writes by comparing/contrasting these ideas.</a:t>
            </a:r>
          </a:p>
          <a:p>
            <a:pPr>
              <a:lnSpc>
                <a:spcPct val="110000"/>
              </a:lnSpc>
              <a:spcBef>
                <a:spcPts val="0"/>
              </a:spcBef>
              <a:spcAft>
                <a:spcPts val="0"/>
              </a:spcAft>
            </a:pPr>
            <a:r>
              <a:rPr lang="en-US" sz="2000" dirty="0"/>
              <a:t>Finally, share your final Quick-writes with your partner and class.</a:t>
            </a:r>
          </a:p>
        </p:txBody>
      </p:sp>
      <p:sp>
        <p:nvSpPr>
          <p:cNvPr id="4" name="TextBox 3">
            <a:extLst>
              <a:ext uri="{FF2B5EF4-FFF2-40B4-BE49-F238E27FC236}">
                <a16:creationId xmlns:a16="http://schemas.microsoft.com/office/drawing/2014/main" id="{702292F2-AC33-4301-9F75-1252859EB73A}"/>
              </a:ext>
            </a:extLst>
          </p:cNvPr>
          <p:cNvSpPr txBox="1"/>
          <p:nvPr/>
        </p:nvSpPr>
        <p:spPr>
          <a:xfrm>
            <a:off x="978197" y="4125432"/>
            <a:ext cx="3508744" cy="2031325"/>
          </a:xfrm>
          <a:prstGeom prst="rect">
            <a:avLst/>
          </a:prstGeom>
          <a:solidFill>
            <a:srgbClr val="FFFFCC"/>
          </a:solidFill>
          <a:ln>
            <a:solidFill>
              <a:srgbClr val="0070C0"/>
            </a:solidFill>
          </a:ln>
        </p:spPr>
        <p:txBody>
          <a:bodyPr wrap="square" rtlCol="0">
            <a:spAutoFit/>
          </a:bodyPr>
          <a:lstStyle/>
          <a:p>
            <a:r>
              <a:rPr lang="en-US" b="1" dirty="0">
                <a:latin typeface="Calibri" panose="020F0502020204030204" pitchFamily="34" charset="0"/>
                <a:cs typeface="Calibri" panose="020F0502020204030204" pitchFamily="34" charset="0"/>
              </a:rPr>
              <a:t>25 Years After LA Riots </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What might Edward Chang, Carole Park, and Korean American merchants feel is part of the Saigu Legacy? Make a list of these elements and add this answer to your Quick-writes.</a:t>
            </a:r>
          </a:p>
        </p:txBody>
      </p:sp>
      <p:sp>
        <p:nvSpPr>
          <p:cNvPr id="5" name="TextBox 4">
            <a:extLst>
              <a:ext uri="{FF2B5EF4-FFF2-40B4-BE49-F238E27FC236}">
                <a16:creationId xmlns:a16="http://schemas.microsoft.com/office/drawing/2014/main" id="{16327D2F-6FF1-4B2E-9041-BAB5CC41AE8B}"/>
              </a:ext>
            </a:extLst>
          </p:cNvPr>
          <p:cNvSpPr txBox="1"/>
          <p:nvPr/>
        </p:nvSpPr>
        <p:spPr>
          <a:xfrm>
            <a:off x="4657060" y="4125432"/>
            <a:ext cx="3710763" cy="2031325"/>
          </a:xfrm>
          <a:prstGeom prst="rect">
            <a:avLst/>
          </a:prstGeom>
          <a:solidFill>
            <a:schemeClr val="accent2">
              <a:lumMod val="20000"/>
              <a:lumOff val="80000"/>
            </a:schemeClr>
          </a:solidFill>
          <a:ln>
            <a:solidFill>
              <a:srgbClr val="0070C0"/>
            </a:solidFill>
          </a:ln>
        </p:spPr>
        <p:txBody>
          <a:bodyPr wrap="square" rtlCol="0">
            <a:spAutoFit/>
          </a:bodyPr>
          <a:lstStyle/>
          <a:p>
            <a:r>
              <a:rPr lang="en-US" b="1" dirty="0">
                <a:latin typeface="Calibri" panose="020F0502020204030204" pitchFamily="34" charset="0"/>
                <a:cs typeface="Calibri" panose="020F0502020204030204" pitchFamily="34" charset="0"/>
              </a:rPr>
              <a:t>Korean Liquor Store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What might Soon Yoon, Simon Choi, and the Korean American Federation feel is part of the Saigu Legacy? Make a list of these elements and add this answer to your Quick-writes.</a:t>
            </a:r>
          </a:p>
        </p:txBody>
      </p:sp>
    </p:spTree>
    <p:extLst>
      <p:ext uri="{BB962C8B-B14F-4D97-AF65-F5344CB8AC3E}">
        <p14:creationId xmlns:p14="http://schemas.microsoft.com/office/powerpoint/2010/main" val="918678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t>Lesson 7</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3200" b="1" dirty="0">
                <a:solidFill>
                  <a:srgbClr val="0070C0"/>
                </a:solidFill>
              </a:rPr>
              <a:t>Assessments</a:t>
            </a:r>
          </a:p>
        </p:txBody>
      </p:sp>
    </p:spTree>
    <p:extLst>
      <p:ext uri="{BB962C8B-B14F-4D97-AF65-F5344CB8AC3E}">
        <p14:creationId xmlns:p14="http://schemas.microsoft.com/office/powerpoint/2010/main" val="4274668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C8AF1F-D12F-42D7-A634-84D8B5E5295C}"/>
              </a:ext>
            </a:extLst>
          </p:cNvPr>
          <p:cNvSpPr>
            <a:spLocks noGrp="1"/>
          </p:cNvSpPr>
          <p:nvPr>
            <p:ph type="title"/>
          </p:nvPr>
        </p:nvSpPr>
        <p:spPr/>
        <p:txBody>
          <a:bodyPr/>
          <a:lstStyle/>
          <a:p>
            <a:r>
              <a:rPr lang="en-US" b="1" dirty="0"/>
              <a:t>Cause/Effect Relationships</a:t>
            </a:r>
          </a:p>
        </p:txBody>
      </p:sp>
      <p:sp>
        <p:nvSpPr>
          <p:cNvPr id="7" name="Text Placeholder 6">
            <a:extLst>
              <a:ext uri="{FF2B5EF4-FFF2-40B4-BE49-F238E27FC236}">
                <a16:creationId xmlns:a16="http://schemas.microsoft.com/office/drawing/2014/main" id="{AF6F8C8B-11F5-4FA1-BCD4-AD71DF37941B}"/>
              </a:ext>
            </a:extLst>
          </p:cNvPr>
          <p:cNvSpPr>
            <a:spLocks noGrp="1"/>
          </p:cNvSpPr>
          <p:nvPr>
            <p:ph type="body" idx="1"/>
          </p:nvPr>
        </p:nvSpPr>
        <p:spPr>
          <a:xfrm>
            <a:off x="797441" y="4331359"/>
            <a:ext cx="3337560" cy="576262"/>
          </a:xfrm>
        </p:spPr>
        <p:txBody>
          <a:bodyPr/>
          <a:lstStyle/>
          <a:p>
            <a:r>
              <a:rPr lang="en-US" sz="3200" b="1" dirty="0"/>
              <a:t>Cause</a:t>
            </a:r>
          </a:p>
        </p:txBody>
      </p:sp>
      <p:sp>
        <p:nvSpPr>
          <p:cNvPr id="8" name="Content Placeholder 7">
            <a:extLst>
              <a:ext uri="{FF2B5EF4-FFF2-40B4-BE49-F238E27FC236}">
                <a16:creationId xmlns:a16="http://schemas.microsoft.com/office/drawing/2014/main" id="{643E3392-8B9C-407A-A9E4-7EFC036A9FCF}"/>
              </a:ext>
            </a:extLst>
          </p:cNvPr>
          <p:cNvSpPr>
            <a:spLocks noGrp="1"/>
          </p:cNvSpPr>
          <p:nvPr>
            <p:ph sz="half" idx="2"/>
          </p:nvPr>
        </p:nvSpPr>
        <p:spPr>
          <a:xfrm>
            <a:off x="797441" y="4852777"/>
            <a:ext cx="4011446" cy="1269177"/>
          </a:xfrm>
        </p:spPr>
        <p:txBody>
          <a:bodyPr>
            <a:normAutofit fontScale="85000" lnSpcReduction="20000"/>
          </a:bodyPr>
          <a:lstStyle/>
          <a:p>
            <a:pPr>
              <a:spcBef>
                <a:spcPts val="0"/>
              </a:spcBef>
              <a:spcAft>
                <a:spcPts val="0"/>
              </a:spcAft>
            </a:pPr>
            <a:r>
              <a:rPr lang="en-US" dirty="0"/>
              <a:t>It rained for four hours.                   </a:t>
            </a:r>
          </a:p>
          <a:p>
            <a:pPr marL="0" indent="0">
              <a:spcBef>
                <a:spcPts val="0"/>
              </a:spcBef>
              <a:spcAft>
                <a:spcPts val="0"/>
              </a:spcAft>
              <a:buNone/>
            </a:pPr>
            <a:endParaRPr lang="en-US" sz="4200" dirty="0"/>
          </a:p>
          <a:p>
            <a:pPr>
              <a:spcBef>
                <a:spcPts val="0"/>
              </a:spcBef>
              <a:spcAft>
                <a:spcPts val="0"/>
              </a:spcAft>
            </a:pPr>
            <a:r>
              <a:rPr lang="en-US" dirty="0"/>
              <a:t>She worked extra hours and saved her money.</a:t>
            </a:r>
          </a:p>
        </p:txBody>
      </p:sp>
      <p:sp>
        <p:nvSpPr>
          <p:cNvPr id="9" name="Text Placeholder 8">
            <a:extLst>
              <a:ext uri="{FF2B5EF4-FFF2-40B4-BE49-F238E27FC236}">
                <a16:creationId xmlns:a16="http://schemas.microsoft.com/office/drawing/2014/main" id="{053648E8-FB3D-45E5-BB3B-AB4DAF6DE57F}"/>
              </a:ext>
            </a:extLst>
          </p:cNvPr>
          <p:cNvSpPr>
            <a:spLocks noGrp="1"/>
          </p:cNvSpPr>
          <p:nvPr>
            <p:ph type="body" sz="quarter" idx="3"/>
          </p:nvPr>
        </p:nvSpPr>
        <p:spPr>
          <a:xfrm>
            <a:off x="4919903" y="4322107"/>
            <a:ext cx="3337560" cy="576262"/>
          </a:xfrm>
        </p:spPr>
        <p:txBody>
          <a:bodyPr/>
          <a:lstStyle/>
          <a:p>
            <a:r>
              <a:rPr lang="en-US" sz="3200" b="1" dirty="0"/>
              <a:t>Effect</a:t>
            </a:r>
          </a:p>
        </p:txBody>
      </p:sp>
      <p:sp>
        <p:nvSpPr>
          <p:cNvPr id="10" name="Content Placeholder 9">
            <a:extLst>
              <a:ext uri="{FF2B5EF4-FFF2-40B4-BE49-F238E27FC236}">
                <a16:creationId xmlns:a16="http://schemas.microsoft.com/office/drawing/2014/main" id="{1811FD2D-B54F-43C9-9306-B8C892C3BC2F}"/>
              </a:ext>
            </a:extLst>
          </p:cNvPr>
          <p:cNvSpPr>
            <a:spLocks noGrp="1"/>
          </p:cNvSpPr>
          <p:nvPr>
            <p:ph sz="quarter" idx="4"/>
          </p:nvPr>
        </p:nvSpPr>
        <p:spPr>
          <a:xfrm>
            <a:off x="4808887" y="4852777"/>
            <a:ext cx="3814118" cy="1488550"/>
          </a:xfrm>
        </p:spPr>
        <p:txBody>
          <a:bodyPr>
            <a:normAutofit fontScale="85000" lnSpcReduction="20000"/>
          </a:bodyPr>
          <a:lstStyle/>
          <a:p>
            <a:pPr>
              <a:spcBef>
                <a:spcPts val="0"/>
              </a:spcBef>
              <a:spcAft>
                <a:spcPts val="0"/>
              </a:spcAft>
            </a:pPr>
            <a:r>
              <a:rPr lang="en-US" dirty="0"/>
              <a:t>The road flooded and the dog was trapped in the water.</a:t>
            </a:r>
          </a:p>
          <a:p>
            <a:pPr>
              <a:spcBef>
                <a:spcPts val="0"/>
              </a:spcBef>
              <a:spcAft>
                <a:spcPts val="0"/>
              </a:spcAft>
            </a:pPr>
            <a:endParaRPr lang="en-US" dirty="0"/>
          </a:p>
          <a:p>
            <a:pPr>
              <a:spcBef>
                <a:spcPts val="0"/>
              </a:spcBef>
              <a:spcAft>
                <a:spcPts val="0"/>
              </a:spcAft>
            </a:pPr>
            <a:r>
              <a:rPr lang="en-US" dirty="0"/>
              <a:t>She was able to pay for college.</a:t>
            </a:r>
          </a:p>
        </p:txBody>
      </p:sp>
      <p:sp>
        <p:nvSpPr>
          <p:cNvPr id="11" name="TextBox 10">
            <a:extLst>
              <a:ext uri="{FF2B5EF4-FFF2-40B4-BE49-F238E27FC236}">
                <a16:creationId xmlns:a16="http://schemas.microsoft.com/office/drawing/2014/main" id="{045FD66D-E7F0-413D-9281-6F2B27FA4C26}"/>
              </a:ext>
            </a:extLst>
          </p:cNvPr>
          <p:cNvSpPr txBox="1"/>
          <p:nvPr/>
        </p:nvSpPr>
        <p:spPr>
          <a:xfrm>
            <a:off x="717697" y="1949689"/>
            <a:ext cx="7708605" cy="2308324"/>
          </a:xfrm>
          <a:prstGeom prst="rect">
            <a:avLst/>
          </a:prstGeom>
          <a:solidFill>
            <a:srgbClr val="FFFFCC"/>
          </a:solidFill>
        </p:spPr>
        <p:txBody>
          <a:bodyPr wrap="square" rtlCol="0">
            <a:spAutoFit/>
          </a:bodyPr>
          <a:lstStyle/>
          <a:p>
            <a:r>
              <a:rPr lang="en-US" sz="2400" dirty="0">
                <a:latin typeface="Calibri" panose="020F0502020204030204" pitchFamily="34" charset="0"/>
                <a:cs typeface="Calibri" panose="020F0502020204030204" pitchFamily="34" charset="0"/>
              </a:rPr>
              <a:t>"Cause and effect" is a relationship between events or things, where one is the result of the other or others. This is a combination of action and reaction. Something happens (a cause) that leads to an outcome (an effect). There may be multiple causes for one effect, and multiple effects from one cause.</a:t>
            </a:r>
          </a:p>
        </p:txBody>
      </p:sp>
    </p:spTree>
    <p:extLst>
      <p:ext uri="{BB962C8B-B14F-4D97-AF65-F5344CB8AC3E}">
        <p14:creationId xmlns:p14="http://schemas.microsoft.com/office/powerpoint/2010/main" val="25995580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96A35-3B9A-4731-849C-7F16C95DDA04}"/>
              </a:ext>
            </a:extLst>
          </p:cNvPr>
          <p:cNvSpPr>
            <a:spLocks noGrp="1"/>
          </p:cNvSpPr>
          <p:nvPr>
            <p:ph type="title"/>
          </p:nvPr>
        </p:nvSpPr>
        <p:spPr/>
        <p:txBody>
          <a:bodyPr>
            <a:normAutofit fontScale="90000"/>
          </a:bodyPr>
          <a:lstStyle/>
          <a:p>
            <a:r>
              <a:rPr lang="en-US" b="1" dirty="0"/>
              <a:t>T-Chart of Causes/Effects of the 1992 LA Civil Unrest</a:t>
            </a:r>
          </a:p>
        </p:txBody>
      </p:sp>
      <p:sp>
        <p:nvSpPr>
          <p:cNvPr id="5" name="Content Placeholder 4">
            <a:extLst>
              <a:ext uri="{FF2B5EF4-FFF2-40B4-BE49-F238E27FC236}">
                <a16:creationId xmlns:a16="http://schemas.microsoft.com/office/drawing/2014/main" id="{44896174-A24E-4A53-9976-A7DC01FCCC43}"/>
              </a:ext>
            </a:extLst>
          </p:cNvPr>
          <p:cNvSpPr>
            <a:spLocks noGrp="1"/>
          </p:cNvSpPr>
          <p:nvPr>
            <p:ph idx="1"/>
          </p:nvPr>
        </p:nvSpPr>
        <p:spPr>
          <a:xfrm>
            <a:off x="645237" y="2497666"/>
            <a:ext cx="4267005" cy="3743646"/>
          </a:xfrm>
        </p:spPr>
        <p:txBody>
          <a:bodyPr>
            <a:normAutofit fontScale="85000" lnSpcReduction="10000"/>
          </a:bodyPr>
          <a:lstStyle/>
          <a:p>
            <a:r>
              <a:rPr lang="en-US" dirty="0"/>
              <a:t>Using a Cause/Effect T-Chart, Distribute the Cause/Effect T-Chart to students, identify and explain at least five causes and effects of the 1992 LA Civil Unrest. </a:t>
            </a:r>
          </a:p>
          <a:p>
            <a:r>
              <a:rPr lang="en-US" dirty="0"/>
              <a:t>Draw ideas from lectures, readings, and their completed Timeline, Justice T-Chart, Legacy Project Interview Analysis, and Legacy Quick-Writes assignments.</a:t>
            </a:r>
          </a:p>
          <a:p>
            <a:r>
              <a:rPr lang="en-US" dirty="0"/>
              <a:t>You may also use the Web.</a:t>
            </a:r>
          </a:p>
          <a:p>
            <a:endParaRPr lang="en-US" dirty="0"/>
          </a:p>
        </p:txBody>
      </p:sp>
      <p:pic>
        <p:nvPicPr>
          <p:cNvPr id="7" name="Picture 6">
            <a:extLst>
              <a:ext uri="{FF2B5EF4-FFF2-40B4-BE49-F238E27FC236}">
                <a16:creationId xmlns:a16="http://schemas.microsoft.com/office/drawing/2014/main" id="{FA2D20BE-34EC-4C51-8208-650090E4FE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2854841"/>
            <a:ext cx="3260892" cy="2540130"/>
          </a:xfrm>
          <a:prstGeom prst="rect">
            <a:avLst/>
          </a:prstGeom>
        </p:spPr>
      </p:pic>
    </p:spTree>
    <p:extLst>
      <p:ext uri="{BB962C8B-B14F-4D97-AF65-F5344CB8AC3E}">
        <p14:creationId xmlns:p14="http://schemas.microsoft.com/office/powerpoint/2010/main" val="3849654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1381C-A46F-44F5-8FF4-6D4683807026}"/>
              </a:ext>
            </a:extLst>
          </p:cNvPr>
          <p:cNvSpPr>
            <a:spLocks noGrp="1"/>
          </p:cNvSpPr>
          <p:nvPr>
            <p:ph type="title"/>
          </p:nvPr>
        </p:nvSpPr>
        <p:spPr>
          <a:xfrm>
            <a:off x="914400" y="915337"/>
            <a:ext cx="7272670" cy="1303867"/>
          </a:xfrm>
        </p:spPr>
        <p:txBody>
          <a:bodyPr>
            <a:normAutofit fontScale="90000"/>
          </a:bodyPr>
          <a:lstStyle/>
          <a:p>
            <a:r>
              <a:rPr lang="en-US" b="1" dirty="0"/>
              <a:t>Cause/Effect T-Chart Scoring Guide</a:t>
            </a:r>
          </a:p>
        </p:txBody>
      </p:sp>
      <p:graphicFrame>
        <p:nvGraphicFramePr>
          <p:cNvPr id="4" name="Content Placeholder 3">
            <a:extLst>
              <a:ext uri="{FF2B5EF4-FFF2-40B4-BE49-F238E27FC236}">
                <a16:creationId xmlns:a16="http://schemas.microsoft.com/office/drawing/2014/main" id="{FD3EC5CC-ED70-4E9E-9BD1-D192B9573705}"/>
              </a:ext>
            </a:extLst>
          </p:cNvPr>
          <p:cNvGraphicFramePr>
            <a:graphicFrameLocks noGrp="1"/>
          </p:cNvGraphicFramePr>
          <p:nvPr>
            <p:ph idx="1"/>
            <p:extLst>
              <p:ext uri="{D42A27DB-BD31-4B8C-83A1-F6EECF244321}">
                <p14:modId xmlns:p14="http://schemas.microsoft.com/office/powerpoint/2010/main" val="1295047860"/>
              </p:ext>
            </p:extLst>
          </p:nvPr>
        </p:nvGraphicFramePr>
        <p:xfrm>
          <a:off x="754911" y="2973939"/>
          <a:ext cx="7634177" cy="3405596"/>
        </p:xfrm>
        <a:graphic>
          <a:graphicData uri="http://schemas.openxmlformats.org/drawingml/2006/table">
            <a:tbl>
              <a:tblPr firstRow="1" bandRow="1">
                <a:tableStyleId>{5C22544A-7EE6-4342-B048-85BDC9FD1C3A}</a:tableStyleId>
              </a:tblPr>
              <a:tblGrid>
                <a:gridCol w="5486401">
                  <a:extLst>
                    <a:ext uri="{9D8B030D-6E8A-4147-A177-3AD203B41FA5}">
                      <a16:colId xmlns:a16="http://schemas.microsoft.com/office/drawing/2014/main" val="45486403"/>
                    </a:ext>
                  </a:extLst>
                </a:gridCol>
                <a:gridCol w="2147776">
                  <a:extLst>
                    <a:ext uri="{9D8B030D-6E8A-4147-A177-3AD203B41FA5}">
                      <a16:colId xmlns:a16="http://schemas.microsoft.com/office/drawing/2014/main" val="355210859"/>
                    </a:ext>
                  </a:extLst>
                </a:gridCol>
              </a:tblGrid>
              <a:tr h="353095">
                <a:tc>
                  <a:txBody>
                    <a:bodyPr/>
                    <a:lstStyle/>
                    <a:p>
                      <a:r>
                        <a:rPr lang="en-US" dirty="0">
                          <a:latin typeface="Calibri" panose="020F0502020204030204" pitchFamily="34" charset="0"/>
                          <a:cs typeface="Calibri" panose="020F0502020204030204" pitchFamily="34" charset="0"/>
                        </a:rPr>
                        <a:t>Requirement</a:t>
                      </a:r>
                    </a:p>
                  </a:txBody>
                  <a:tcPr/>
                </a:tc>
                <a:tc>
                  <a:txBody>
                    <a:bodyPr/>
                    <a:lstStyle/>
                    <a:p>
                      <a:r>
                        <a:rPr lang="en-US" dirty="0">
                          <a:latin typeface="Calibri" panose="020F0502020204030204" pitchFamily="34" charset="0"/>
                          <a:cs typeface="Calibri" panose="020F0502020204030204" pitchFamily="34" charset="0"/>
                        </a:rPr>
                        <a:t>Points (100 possible)</a:t>
                      </a:r>
                    </a:p>
                  </a:txBody>
                  <a:tcPr/>
                </a:tc>
                <a:extLst>
                  <a:ext uri="{0D108BD9-81ED-4DB2-BD59-A6C34878D82A}">
                    <a16:rowId xmlns:a16="http://schemas.microsoft.com/office/drawing/2014/main" val="478654776"/>
                  </a:ext>
                </a:extLst>
              </a:tr>
              <a:tr h="1211036">
                <a:tc>
                  <a:txBody>
                    <a:bodyPr/>
                    <a:lstStyle/>
                    <a:p>
                      <a:r>
                        <a:rPr lang="en-US" b="1" dirty="0">
                          <a:latin typeface="Calibri" panose="020F0502020204030204" pitchFamily="34" charset="0"/>
                          <a:cs typeface="Calibri" panose="020F0502020204030204" pitchFamily="34" charset="0"/>
                        </a:rPr>
                        <a:t>Causes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Descriptive title of cause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Minimum 50-word relevant explanation that includes timeframe of and who was involved in cause</a:t>
                      </a:r>
                    </a:p>
                  </a:txBody>
                  <a:tcPr anchor="ctr"/>
                </a:tc>
                <a:tc>
                  <a:txBody>
                    <a:bodyPr/>
                    <a:lstStyle/>
                    <a:p>
                      <a:r>
                        <a:rPr lang="en-US" dirty="0">
                          <a:latin typeface="Calibri" panose="020F0502020204030204" pitchFamily="34" charset="0"/>
                          <a:cs typeface="Calibri" panose="020F0502020204030204" pitchFamily="34" charset="0"/>
                        </a:rPr>
                        <a:t>5 @ 10 each = 50 pts</a:t>
                      </a:r>
                    </a:p>
                  </a:txBody>
                  <a:tcPr anchor="ctr"/>
                </a:tc>
                <a:extLst>
                  <a:ext uri="{0D108BD9-81ED-4DB2-BD59-A6C34878D82A}">
                    <a16:rowId xmlns:a16="http://schemas.microsoft.com/office/drawing/2014/main" val="623679171"/>
                  </a:ext>
                </a:extLst>
              </a:tr>
              <a:tr h="1158949">
                <a:tc>
                  <a:txBody>
                    <a:bodyPr/>
                    <a:lstStyle/>
                    <a:p>
                      <a:r>
                        <a:rPr lang="en-US" b="1" dirty="0">
                          <a:latin typeface="Calibri" panose="020F0502020204030204" pitchFamily="34" charset="0"/>
                          <a:cs typeface="Calibri" panose="020F0502020204030204" pitchFamily="34" charset="0"/>
                        </a:rPr>
                        <a:t>Effects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Descriptive title of cause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Minimum 50-word relevant explanation that includes timeframe of and who was impacted by effect</a:t>
                      </a: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cs typeface="Calibri" panose="020F0502020204030204" pitchFamily="34" charset="0"/>
                        </a:rPr>
                        <a:t>5 @ 10 each = 50 pts</a:t>
                      </a:r>
                    </a:p>
                  </a:txBody>
                  <a:tcPr anchor="ctr"/>
                </a:tc>
                <a:extLst>
                  <a:ext uri="{0D108BD9-81ED-4DB2-BD59-A6C34878D82A}">
                    <a16:rowId xmlns:a16="http://schemas.microsoft.com/office/drawing/2014/main" val="3890550284"/>
                  </a:ext>
                </a:extLst>
              </a:tr>
              <a:tr h="617917">
                <a:tc>
                  <a:txBody>
                    <a:bodyPr/>
                    <a:lstStyle/>
                    <a:p>
                      <a:pPr marL="0" indent="0">
                        <a:buFont typeface="Arial" panose="020B0604020202020204" pitchFamily="34" charset="0"/>
                        <a:buNone/>
                      </a:pPr>
                      <a:r>
                        <a:rPr lang="en-US" dirty="0">
                          <a:latin typeface="Calibri" panose="020F0502020204030204" pitchFamily="34" charset="0"/>
                          <a:cs typeface="Calibri" panose="020F0502020204030204" pitchFamily="34" charset="0"/>
                        </a:rPr>
                        <a:t>Typed, minimum grammar and spelling errors, use of complete sentences, well organized</a:t>
                      </a: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cs typeface="Calibri" panose="020F0502020204030204" pitchFamily="34" charset="0"/>
                        </a:rPr>
                        <a:t>10 point deduction</a:t>
                      </a:r>
                    </a:p>
                  </a:txBody>
                  <a:tcPr anchor="ctr"/>
                </a:tc>
                <a:extLst>
                  <a:ext uri="{0D108BD9-81ED-4DB2-BD59-A6C34878D82A}">
                    <a16:rowId xmlns:a16="http://schemas.microsoft.com/office/drawing/2014/main" val="3382469919"/>
                  </a:ext>
                </a:extLst>
              </a:tr>
            </a:tbl>
          </a:graphicData>
        </a:graphic>
      </p:graphicFrame>
      <p:sp>
        <p:nvSpPr>
          <p:cNvPr id="5" name="TextBox 4">
            <a:extLst>
              <a:ext uri="{FF2B5EF4-FFF2-40B4-BE49-F238E27FC236}">
                <a16:creationId xmlns:a16="http://schemas.microsoft.com/office/drawing/2014/main" id="{40B5A071-D46E-43A3-BF61-DAA91AF7923B}"/>
              </a:ext>
            </a:extLst>
          </p:cNvPr>
          <p:cNvSpPr txBox="1"/>
          <p:nvPr/>
        </p:nvSpPr>
        <p:spPr>
          <a:xfrm>
            <a:off x="754911" y="2328530"/>
            <a:ext cx="7634177"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This T-Chart is assigned in lieu of an essay, but causes and effects should be carefully composed as though each item is part of an essay.</a:t>
            </a:r>
          </a:p>
        </p:txBody>
      </p:sp>
    </p:spTree>
    <p:extLst>
      <p:ext uri="{BB962C8B-B14F-4D97-AF65-F5344CB8AC3E}">
        <p14:creationId xmlns:p14="http://schemas.microsoft.com/office/powerpoint/2010/main" val="2998180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24843-E02F-453B-B981-BFE4B30C2C15}"/>
              </a:ext>
            </a:extLst>
          </p:cNvPr>
          <p:cNvSpPr>
            <a:spLocks noGrp="1"/>
          </p:cNvSpPr>
          <p:nvPr>
            <p:ph type="title"/>
          </p:nvPr>
        </p:nvSpPr>
        <p:spPr/>
        <p:txBody>
          <a:bodyPr>
            <a:normAutofit/>
          </a:bodyPr>
          <a:lstStyle/>
          <a:p>
            <a:r>
              <a:rPr lang="en-US" b="1" dirty="0"/>
              <a:t>Activity 7.1 Questions</a:t>
            </a:r>
          </a:p>
        </p:txBody>
      </p:sp>
      <p:sp>
        <p:nvSpPr>
          <p:cNvPr id="3" name="Content Placeholder 2">
            <a:extLst>
              <a:ext uri="{FF2B5EF4-FFF2-40B4-BE49-F238E27FC236}">
                <a16:creationId xmlns:a16="http://schemas.microsoft.com/office/drawing/2014/main" id="{CD543AEF-B773-4FD6-9349-9445B00A0B92}"/>
              </a:ext>
            </a:extLst>
          </p:cNvPr>
          <p:cNvSpPr>
            <a:spLocks noGrp="1"/>
          </p:cNvSpPr>
          <p:nvPr>
            <p:ph idx="1"/>
          </p:nvPr>
        </p:nvSpPr>
        <p:spPr>
          <a:xfrm>
            <a:off x="740465" y="2335696"/>
            <a:ext cx="7663070" cy="3796748"/>
          </a:xfrm>
        </p:spPr>
        <p:txBody>
          <a:bodyPr>
            <a:noAutofit/>
          </a:bodyPr>
          <a:lstStyle/>
          <a:p>
            <a:r>
              <a:rPr lang="en-US" dirty="0"/>
              <a:t>What events occurred during the 1992 LA Civil Unrest?  </a:t>
            </a:r>
          </a:p>
          <a:p>
            <a:r>
              <a:rPr lang="en-US" dirty="0"/>
              <a:t>Who was involved in the unrest and what were their roles?</a:t>
            </a:r>
          </a:p>
          <a:p>
            <a:r>
              <a:rPr lang="en-US" dirty="0"/>
              <a:t>What were some outcomes of the unrest?</a:t>
            </a:r>
          </a:p>
          <a:p>
            <a:r>
              <a:rPr lang="en-US" dirty="0"/>
              <a:t>How does civil unrest affect communities who have limited access to financial or social support?</a:t>
            </a:r>
          </a:p>
          <a:p>
            <a:r>
              <a:rPr lang="en-US" dirty="0"/>
              <a:t>How has this incident shaped issues of justice and injustice for Korean Americans?</a:t>
            </a:r>
          </a:p>
        </p:txBody>
      </p:sp>
    </p:spTree>
    <p:extLst>
      <p:ext uri="{BB962C8B-B14F-4D97-AF65-F5344CB8AC3E}">
        <p14:creationId xmlns:p14="http://schemas.microsoft.com/office/powerpoint/2010/main" val="5094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3D702-A32B-4588-85A1-569F7F4E74F4}"/>
              </a:ext>
            </a:extLst>
          </p:cNvPr>
          <p:cNvSpPr>
            <a:spLocks noGrp="1"/>
          </p:cNvSpPr>
          <p:nvPr>
            <p:ph type="title"/>
          </p:nvPr>
        </p:nvSpPr>
        <p:spPr/>
        <p:txBody>
          <a:bodyPr/>
          <a:lstStyle/>
          <a:p>
            <a:r>
              <a:rPr lang="en-US" b="1" dirty="0"/>
              <a:t>Brainstorm Definitions</a:t>
            </a:r>
          </a:p>
        </p:txBody>
      </p:sp>
      <p:grpSp>
        <p:nvGrpSpPr>
          <p:cNvPr id="12" name="Group 11">
            <a:extLst>
              <a:ext uri="{FF2B5EF4-FFF2-40B4-BE49-F238E27FC236}">
                <a16:creationId xmlns:a16="http://schemas.microsoft.com/office/drawing/2014/main" id="{E3177235-DB38-4EE9-BA96-734D86D740FA}"/>
              </a:ext>
            </a:extLst>
          </p:cNvPr>
          <p:cNvGrpSpPr/>
          <p:nvPr/>
        </p:nvGrpSpPr>
        <p:grpSpPr>
          <a:xfrm>
            <a:off x="1010635" y="3322700"/>
            <a:ext cx="3409691" cy="2752062"/>
            <a:chOff x="1010635" y="3322700"/>
            <a:chExt cx="3409691" cy="2752062"/>
          </a:xfrm>
        </p:grpSpPr>
        <p:sp>
          <p:nvSpPr>
            <p:cNvPr id="4" name="TextBox 3">
              <a:extLst>
                <a:ext uri="{FF2B5EF4-FFF2-40B4-BE49-F238E27FC236}">
                  <a16:creationId xmlns:a16="http://schemas.microsoft.com/office/drawing/2014/main" id="{F1360309-707A-4DC5-8978-18C21F74EA10}"/>
                </a:ext>
              </a:extLst>
            </p:cNvPr>
            <p:cNvSpPr txBox="1"/>
            <p:nvPr/>
          </p:nvSpPr>
          <p:spPr>
            <a:xfrm>
              <a:off x="1230558" y="3467822"/>
              <a:ext cx="3189768" cy="1200329"/>
            </a:xfrm>
            <a:prstGeom prst="rect">
              <a:avLst/>
            </a:prstGeom>
            <a:noFill/>
          </p:spPr>
          <p:txBody>
            <a:bodyPr wrap="square" rtlCol="0">
              <a:spAutoFit/>
            </a:bodyPr>
            <a:lstStyle/>
            <a:p>
              <a:pPr algn="ctr"/>
              <a:r>
                <a:rPr lang="en-US" sz="3600" b="1" dirty="0">
                  <a:latin typeface="Arial Black" panose="020B0A04020102020204" pitchFamily="34" charset="0"/>
                </a:rPr>
                <a:t>CIVIL UNREST</a:t>
              </a:r>
            </a:p>
          </p:txBody>
        </p:sp>
        <p:sp>
          <p:nvSpPr>
            <p:cNvPr id="5" name="TextBox 4">
              <a:extLst>
                <a:ext uri="{FF2B5EF4-FFF2-40B4-BE49-F238E27FC236}">
                  <a16:creationId xmlns:a16="http://schemas.microsoft.com/office/drawing/2014/main" id="{272C589A-4F50-47CB-A73E-E236F2D894F4}"/>
                </a:ext>
              </a:extLst>
            </p:cNvPr>
            <p:cNvSpPr txBox="1"/>
            <p:nvPr/>
          </p:nvSpPr>
          <p:spPr>
            <a:xfrm>
              <a:off x="1652485" y="4212714"/>
              <a:ext cx="1527601" cy="1862048"/>
            </a:xfrm>
            <a:prstGeom prst="rect">
              <a:avLst/>
            </a:prstGeom>
            <a:noFill/>
          </p:spPr>
          <p:txBody>
            <a:bodyPr wrap="square" rtlCol="0">
              <a:spAutoFit/>
            </a:bodyPr>
            <a:lstStyle/>
            <a:p>
              <a:pPr algn="ctr"/>
              <a:r>
                <a:rPr lang="en-US" sz="11500" b="1" dirty="0">
                  <a:solidFill>
                    <a:srgbClr val="FF0000"/>
                  </a:solidFill>
                  <a:latin typeface="Bodoni MT Poster Compressed" panose="02070706080601050204" pitchFamily="18" charset="0"/>
                </a:rPr>
                <a:t>riot</a:t>
              </a:r>
            </a:p>
          </p:txBody>
        </p:sp>
        <p:sp>
          <p:nvSpPr>
            <p:cNvPr id="6" name="TextBox 5">
              <a:extLst>
                <a:ext uri="{FF2B5EF4-FFF2-40B4-BE49-F238E27FC236}">
                  <a16:creationId xmlns:a16="http://schemas.microsoft.com/office/drawing/2014/main" id="{AFF34E14-650B-4852-ABD8-EA35B617A8F0}"/>
                </a:ext>
              </a:extLst>
            </p:cNvPr>
            <p:cNvSpPr txBox="1"/>
            <p:nvPr/>
          </p:nvSpPr>
          <p:spPr>
            <a:xfrm>
              <a:off x="1010635" y="3322700"/>
              <a:ext cx="923330" cy="2563715"/>
            </a:xfrm>
            <a:prstGeom prst="rect">
              <a:avLst/>
            </a:prstGeom>
            <a:noFill/>
          </p:spPr>
          <p:txBody>
            <a:bodyPr vert="vert270" wrap="square" rtlCol="0">
              <a:spAutoFit/>
            </a:bodyPr>
            <a:lstStyle/>
            <a:p>
              <a:pPr algn="ctr"/>
              <a:r>
                <a:rPr lang="en-US" sz="4800" b="1" dirty="0">
                  <a:solidFill>
                    <a:schemeClr val="accent3"/>
                  </a:solidFill>
                  <a:latin typeface="Tw Cen MT Condensed Extra Bold" panose="020B0803020202020204" pitchFamily="34" charset="0"/>
                </a:rPr>
                <a:t>UPRISING</a:t>
              </a:r>
              <a:endParaRPr lang="en-US" sz="4400" b="1" dirty="0">
                <a:solidFill>
                  <a:schemeClr val="accent3"/>
                </a:solidFill>
                <a:latin typeface="Tw Cen MT Condensed Extra Bold" panose="020B0803020202020204" pitchFamily="34" charset="0"/>
              </a:endParaRPr>
            </a:p>
          </p:txBody>
        </p:sp>
      </p:grpSp>
      <p:grpSp>
        <p:nvGrpSpPr>
          <p:cNvPr id="13" name="Group 12">
            <a:extLst>
              <a:ext uri="{FF2B5EF4-FFF2-40B4-BE49-F238E27FC236}">
                <a16:creationId xmlns:a16="http://schemas.microsoft.com/office/drawing/2014/main" id="{B7735B61-3D4A-47D1-BDA4-BC4160CE236B}"/>
              </a:ext>
            </a:extLst>
          </p:cNvPr>
          <p:cNvGrpSpPr/>
          <p:nvPr/>
        </p:nvGrpSpPr>
        <p:grpSpPr>
          <a:xfrm>
            <a:off x="4440865" y="4021820"/>
            <a:ext cx="4209742" cy="1611139"/>
            <a:chOff x="4440865" y="4021820"/>
            <a:chExt cx="4209742" cy="1611139"/>
          </a:xfrm>
        </p:grpSpPr>
        <p:sp>
          <p:nvSpPr>
            <p:cNvPr id="7" name="TextBox 6">
              <a:extLst>
                <a:ext uri="{FF2B5EF4-FFF2-40B4-BE49-F238E27FC236}">
                  <a16:creationId xmlns:a16="http://schemas.microsoft.com/office/drawing/2014/main" id="{94281314-9A69-4BFB-B7D9-032EF149078C}"/>
                </a:ext>
              </a:extLst>
            </p:cNvPr>
            <p:cNvSpPr txBox="1"/>
            <p:nvPr/>
          </p:nvSpPr>
          <p:spPr>
            <a:xfrm>
              <a:off x="4723674" y="5048184"/>
              <a:ext cx="3189768" cy="584775"/>
            </a:xfrm>
            <a:prstGeom prst="rect">
              <a:avLst/>
            </a:prstGeom>
            <a:noFill/>
          </p:spPr>
          <p:txBody>
            <a:bodyPr wrap="square" rtlCol="0">
              <a:spAutoFit/>
            </a:bodyPr>
            <a:lstStyle/>
            <a:p>
              <a:pPr algn="ctr"/>
              <a:r>
                <a:rPr lang="en-US" sz="3200" b="1" i="1" dirty="0">
                  <a:effectLst>
                    <a:outerShdw blurRad="38100" dist="38100" dir="2700000" algn="tl">
                      <a:srgbClr val="000000">
                        <a:alpha val="43137"/>
                      </a:srgbClr>
                    </a:outerShdw>
                  </a:effectLst>
                  <a:latin typeface="Arial Black" panose="020B0A04020102020204" pitchFamily="34" charset="0"/>
                </a:rPr>
                <a:t>advocate</a:t>
              </a:r>
            </a:p>
          </p:txBody>
        </p:sp>
        <p:sp>
          <p:nvSpPr>
            <p:cNvPr id="8" name="TextBox 7">
              <a:extLst>
                <a:ext uri="{FF2B5EF4-FFF2-40B4-BE49-F238E27FC236}">
                  <a16:creationId xmlns:a16="http://schemas.microsoft.com/office/drawing/2014/main" id="{F8E107FD-F662-43F9-B3E6-0318F0953E59}"/>
                </a:ext>
              </a:extLst>
            </p:cNvPr>
            <p:cNvSpPr txBox="1"/>
            <p:nvPr/>
          </p:nvSpPr>
          <p:spPr>
            <a:xfrm>
              <a:off x="5460839" y="4545391"/>
              <a:ext cx="3189768" cy="584775"/>
            </a:xfrm>
            <a:prstGeom prst="rect">
              <a:avLst/>
            </a:prstGeom>
            <a:noFill/>
          </p:spPr>
          <p:txBody>
            <a:bodyPr wrap="square" rtlCol="0">
              <a:spAutoFit/>
            </a:bodyPr>
            <a:lstStyle/>
            <a:p>
              <a:pPr algn="ctr"/>
              <a:r>
                <a:rPr lang="en-US" sz="3200" b="1" dirty="0">
                  <a:solidFill>
                    <a:schemeClr val="accent4"/>
                  </a:solidFill>
                  <a:latin typeface="Arial Black" panose="020B0A04020102020204" pitchFamily="34" charset="0"/>
                </a:rPr>
                <a:t>INJUSTICE</a:t>
              </a:r>
            </a:p>
          </p:txBody>
        </p:sp>
        <p:sp>
          <p:nvSpPr>
            <p:cNvPr id="9" name="TextBox 8">
              <a:extLst>
                <a:ext uri="{FF2B5EF4-FFF2-40B4-BE49-F238E27FC236}">
                  <a16:creationId xmlns:a16="http://schemas.microsoft.com/office/drawing/2014/main" id="{8826C53F-88AC-4945-920F-4370B0AB74A9}"/>
                </a:ext>
              </a:extLst>
            </p:cNvPr>
            <p:cNvSpPr txBox="1"/>
            <p:nvPr/>
          </p:nvSpPr>
          <p:spPr>
            <a:xfrm>
              <a:off x="4440865" y="4021820"/>
              <a:ext cx="3189768" cy="707886"/>
            </a:xfrm>
            <a:prstGeom prst="rect">
              <a:avLst/>
            </a:prstGeom>
            <a:noFill/>
          </p:spPr>
          <p:txBody>
            <a:bodyPr wrap="square" rtlCol="0">
              <a:spAutoFit/>
            </a:bodyPr>
            <a:lstStyle/>
            <a:p>
              <a:pPr algn="ctr"/>
              <a:r>
                <a:rPr lang="en-US" sz="4000" b="1" dirty="0">
                  <a:solidFill>
                    <a:srgbClr val="00B0F0"/>
                  </a:solidFill>
                  <a:latin typeface="Arial Black" panose="020B0A04020102020204" pitchFamily="34" charset="0"/>
                </a:rPr>
                <a:t>JUSTICE</a:t>
              </a:r>
            </a:p>
          </p:txBody>
        </p:sp>
      </p:grpSp>
      <p:sp>
        <p:nvSpPr>
          <p:cNvPr id="11" name="Content Placeholder 10">
            <a:extLst>
              <a:ext uri="{FF2B5EF4-FFF2-40B4-BE49-F238E27FC236}">
                <a16:creationId xmlns:a16="http://schemas.microsoft.com/office/drawing/2014/main" id="{2433289E-6359-4351-9BFC-3A273BBE6A43}"/>
              </a:ext>
            </a:extLst>
          </p:cNvPr>
          <p:cNvSpPr>
            <a:spLocks noGrp="1"/>
          </p:cNvSpPr>
          <p:nvPr>
            <p:ph idx="1"/>
          </p:nvPr>
        </p:nvSpPr>
        <p:spPr>
          <a:xfrm>
            <a:off x="854837" y="2413103"/>
            <a:ext cx="7434326" cy="891248"/>
          </a:xfrm>
        </p:spPr>
        <p:txBody>
          <a:bodyPr>
            <a:normAutofit/>
          </a:bodyPr>
          <a:lstStyle/>
          <a:p>
            <a:pPr marL="0" indent="0" algn="ctr">
              <a:spcBef>
                <a:spcPts val="0"/>
              </a:spcBef>
              <a:spcAft>
                <a:spcPts val="0"/>
              </a:spcAft>
              <a:buNone/>
            </a:pPr>
            <a:r>
              <a:rPr lang="en-US" sz="2000" dirty="0"/>
              <a:t>In pairs or groups, define the following six terms. </a:t>
            </a:r>
          </a:p>
          <a:p>
            <a:pPr marL="0" indent="0" algn="ctr">
              <a:spcBef>
                <a:spcPts val="0"/>
              </a:spcBef>
              <a:spcAft>
                <a:spcPts val="0"/>
              </a:spcAft>
              <a:buNone/>
            </a:pPr>
            <a:r>
              <a:rPr lang="en-US" sz="2000" dirty="0"/>
              <a:t>Be prepared to share your ideas.</a:t>
            </a:r>
          </a:p>
        </p:txBody>
      </p:sp>
    </p:spTree>
    <p:extLst>
      <p:ext uri="{BB962C8B-B14F-4D97-AF65-F5344CB8AC3E}">
        <p14:creationId xmlns:p14="http://schemas.microsoft.com/office/powerpoint/2010/main" val="460077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FEA4E-B7A0-406A-A444-4D1A301A33E3}"/>
              </a:ext>
            </a:extLst>
          </p:cNvPr>
          <p:cNvSpPr>
            <a:spLocks noGrp="1"/>
          </p:cNvSpPr>
          <p:nvPr>
            <p:ph type="title"/>
          </p:nvPr>
        </p:nvSpPr>
        <p:spPr/>
        <p:txBody>
          <a:bodyPr/>
          <a:lstStyle/>
          <a:p>
            <a:r>
              <a:rPr lang="en-US" b="1" dirty="0"/>
              <a:t>What was Saigu?</a:t>
            </a:r>
          </a:p>
        </p:txBody>
      </p:sp>
      <p:sp>
        <p:nvSpPr>
          <p:cNvPr id="3" name="Content Placeholder 2">
            <a:extLst>
              <a:ext uri="{FF2B5EF4-FFF2-40B4-BE49-F238E27FC236}">
                <a16:creationId xmlns:a16="http://schemas.microsoft.com/office/drawing/2014/main" id="{1EBB98BE-D844-4D2A-BA31-601F69C10154}"/>
              </a:ext>
            </a:extLst>
          </p:cNvPr>
          <p:cNvSpPr>
            <a:spLocks noGrp="1"/>
          </p:cNvSpPr>
          <p:nvPr>
            <p:ph idx="1"/>
          </p:nvPr>
        </p:nvSpPr>
        <p:spPr>
          <a:xfrm>
            <a:off x="1495842" y="2497666"/>
            <a:ext cx="6798736" cy="3444997"/>
          </a:xfrm>
        </p:spPr>
        <p:txBody>
          <a:bodyPr>
            <a:normAutofit fontScale="92500" lnSpcReduction="10000"/>
          </a:bodyPr>
          <a:lstStyle/>
          <a:p>
            <a:r>
              <a:rPr lang="en-US" dirty="0"/>
              <a:t>Saigu, otherwise known as the 1992 Los Angeles riots, were a series of riots and civil disturbances that occurred in Los Angeles County in April and May 1992. </a:t>
            </a:r>
          </a:p>
          <a:p>
            <a:r>
              <a:rPr lang="en-US" dirty="0"/>
              <a:t>Unrest began in the Koreatown area of South Central Los Angeles on April 29, after a jury acquitted four officers of the Los Angeles Police Department (LAPD) charged with using excessive force in the arrest and beating of Rodney King. </a:t>
            </a:r>
          </a:p>
          <a:p>
            <a:r>
              <a:rPr lang="en-US" dirty="0"/>
              <a:t>This incident had been videotaped and widely shown in television broadcasts.</a:t>
            </a:r>
          </a:p>
        </p:txBody>
      </p:sp>
      <p:pic>
        <p:nvPicPr>
          <p:cNvPr id="9" name="Picture 8">
            <a:extLst>
              <a:ext uri="{FF2B5EF4-FFF2-40B4-BE49-F238E27FC236}">
                <a16:creationId xmlns:a16="http://schemas.microsoft.com/office/drawing/2014/main" id="{39F9875B-9C90-43DC-B644-B4601C0C7D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912" y="3777938"/>
            <a:ext cx="1401950" cy="1505530"/>
          </a:xfrm>
          <a:prstGeom prst="rect">
            <a:avLst/>
          </a:prstGeom>
        </p:spPr>
      </p:pic>
    </p:spTree>
    <p:extLst>
      <p:ext uri="{BB962C8B-B14F-4D97-AF65-F5344CB8AC3E}">
        <p14:creationId xmlns:p14="http://schemas.microsoft.com/office/powerpoint/2010/main" val="40820152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103D4-635B-4F6B-81A8-449631C219F3}"/>
              </a:ext>
            </a:extLst>
          </p:cNvPr>
          <p:cNvSpPr>
            <a:spLocks noGrp="1"/>
          </p:cNvSpPr>
          <p:nvPr>
            <p:ph type="title"/>
          </p:nvPr>
        </p:nvSpPr>
        <p:spPr/>
        <p:txBody>
          <a:bodyPr/>
          <a:lstStyle/>
          <a:p>
            <a:r>
              <a:rPr lang="en-US" b="1" dirty="0"/>
              <a:t>What Happened during Saigu?</a:t>
            </a:r>
          </a:p>
        </p:txBody>
      </p:sp>
      <p:sp>
        <p:nvSpPr>
          <p:cNvPr id="5" name="Rectangle 4">
            <a:extLst>
              <a:ext uri="{FF2B5EF4-FFF2-40B4-BE49-F238E27FC236}">
                <a16:creationId xmlns:a16="http://schemas.microsoft.com/office/drawing/2014/main" id="{3BB15A16-D6D4-4185-8683-97DAE4EAD0E0}"/>
              </a:ext>
            </a:extLst>
          </p:cNvPr>
          <p:cNvSpPr/>
          <p:nvPr/>
        </p:nvSpPr>
        <p:spPr>
          <a:xfrm>
            <a:off x="743431" y="2526343"/>
            <a:ext cx="7411741" cy="3416320"/>
          </a:xfrm>
          <a:prstGeom prst="rect">
            <a:avLst/>
          </a:prstGeom>
        </p:spPr>
        <p:txBody>
          <a:bodyPr wrap="square">
            <a:spAutoFit/>
          </a:bodyPr>
          <a:lstStyle/>
          <a:p>
            <a:pPr marL="285750" indent="-285750">
              <a:buFont typeface="Arial" panose="020B0604020202020204" pitchFamily="34" charset="0"/>
              <a:buChar char="•"/>
            </a:pPr>
            <a:r>
              <a:rPr lang="en-US" sz="2400" dirty="0">
                <a:latin typeface="Calibri" panose="020F0502020204030204" pitchFamily="34" charset="0"/>
                <a:cs typeface="Calibri" panose="020F0502020204030204" pitchFamily="34" charset="0"/>
              </a:rPr>
              <a:t>Thousands of people rioted over six days following the Rodney King verdict announcement. </a:t>
            </a:r>
          </a:p>
          <a:p>
            <a:pPr marL="285750" indent="-285750">
              <a:buFont typeface="Arial" panose="020B0604020202020204" pitchFamily="34" charset="0"/>
              <a:buChar char="•"/>
            </a:pPr>
            <a:r>
              <a:rPr lang="en-US" sz="2400" dirty="0">
                <a:latin typeface="Calibri" panose="020F0502020204030204" pitchFamily="34" charset="0"/>
                <a:cs typeface="Calibri" panose="020F0502020204030204" pitchFamily="34" charset="0"/>
              </a:rPr>
              <a:t>Widespread looting, arson, and assault occurred, which local police forces had difficulty controlling due to lack of personnel and resources.</a:t>
            </a:r>
          </a:p>
          <a:p>
            <a:pPr marL="285750" indent="-285750">
              <a:buFont typeface="Arial" panose="020B0604020202020204" pitchFamily="34" charset="0"/>
              <a:buChar char="•"/>
            </a:pPr>
            <a:r>
              <a:rPr lang="en-US" sz="2400" dirty="0">
                <a:latin typeface="Calibri" panose="020F0502020204030204" pitchFamily="34" charset="0"/>
                <a:cs typeface="Calibri" panose="020F0502020204030204" pitchFamily="34" charset="0"/>
              </a:rPr>
              <a:t>The situation was resolved after 5,000 troops were deployed by the California National Guard, United States military, and several federal law enforcement agencies.</a:t>
            </a:r>
          </a:p>
        </p:txBody>
      </p:sp>
    </p:spTree>
    <p:extLst>
      <p:ext uri="{BB962C8B-B14F-4D97-AF65-F5344CB8AC3E}">
        <p14:creationId xmlns:p14="http://schemas.microsoft.com/office/powerpoint/2010/main" val="1108271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194FF-168D-428D-BA77-7D5D17F673D8}"/>
              </a:ext>
            </a:extLst>
          </p:cNvPr>
          <p:cNvSpPr>
            <a:spLocks noGrp="1"/>
          </p:cNvSpPr>
          <p:nvPr>
            <p:ph type="title"/>
          </p:nvPr>
        </p:nvSpPr>
        <p:spPr/>
        <p:txBody>
          <a:bodyPr/>
          <a:lstStyle/>
          <a:p>
            <a:r>
              <a:rPr lang="en-US" b="1" dirty="0"/>
              <a:t>Aftermath of Saigu</a:t>
            </a:r>
          </a:p>
        </p:txBody>
      </p:sp>
      <p:pic>
        <p:nvPicPr>
          <p:cNvPr id="4" name="Picture 3">
            <a:extLst>
              <a:ext uri="{FF2B5EF4-FFF2-40B4-BE49-F238E27FC236}">
                <a16:creationId xmlns:a16="http://schemas.microsoft.com/office/drawing/2014/main" id="{2F869F2B-AB78-4860-AED3-A0D287D670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1873" y="2457025"/>
            <a:ext cx="5006021" cy="3485638"/>
          </a:xfrm>
          <a:prstGeom prst="rect">
            <a:avLst/>
          </a:prstGeom>
        </p:spPr>
      </p:pic>
      <p:sp>
        <p:nvSpPr>
          <p:cNvPr id="5" name="Rectangle 4">
            <a:extLst>
              <a:ext uri="{FF2B5EF4-FFF2-40B4-BE49-F238E27FC236}">
                <a16:creationId xmlns:a16="http://schemas.microsoft.com/office/drawing/2014/main" id="{8DE91E54-0903-489C-8540-B0C012C54FAC}"/>
              </a:ext>
            </a:extLst>
          </p:cNvPr>
          <p:cNvSpPr/>
          <p:nvPr/>
        </p:nvSpPr>
        <p:spPr>
          <a:xfrm>
            <a:off x="1860698" y="5942663"/>
            <a:ext cx="6222877" cy="369332"/>
          </a:xfrm>
          <a:prstGeom prst="rect">
            <a:avLst/>
          </a:prstGeom>
        </p:spPr>
        <p:txBody>
          <a:bodyPr wrap="square">
            <a:spAutoFit/>
          </a:bodyPr>
          <a:lstStyle/>
          <a:p>
            <a:r>
              <a:rPr lang="en-US" i="1" dirty="0">
                <a:solidFill>
                  <a:srgbClr val="000000"/>
                </a:solidFill>
                <a:latin typeface="avenir-lt-w01_35-light1475496"/>
              </a:rPr>
              <a:t>Building burnt to the ground after the riots. Source: </a:t>
            </a:r>
            <a:r>
              <a:rPr lang="en-US" i="1" dirty="0">
                <a:solidFill>
                  <a:srgbClr val="000000"/>
                </a:solidFill>
                <a:latin typeface="avenir-lt-w01_35-light1475496"/>
                <a:hlinkClick r:id="rId3"/>
              </a:rPr>
              <a:t>Wikipedia</a:t>
            </a:r>
            <a:endParaRPr lang="en-US" dirty="0"/>
          </a:p>
        </p:txBody>
      </p:sp>
    </p:spTree>
    <p:extLst>
      <p:ext uri="{BB962C8B-B14F-4D97-AF65-F5344CB8AC3E}">
        <p14:creationId xmlns:p14="http://schemas.microsoft.com/office/powerpoint/2010/main" val="3940006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F2BA9-49B5-4BBF-A3F4-215DEF681F55}"/>
              </a:ext>
            </a:extLst>
          </p:cNvPr>
          <p:cNvSpPr>
            <a:spLocks noGrp="1"/>
          </p:cNvSpPr>
          <p:nvPr>
            <p:ph type="title"/>
          </p:nvPr>
        </p:nvSpPr>
        <p:spPr/>
        <p:txBody>
          <a:bodyPr/>
          <a:lstStyle/>
          <a:p>
            <a:r>
              <a:rPr lang="en-US" b="1" dirty="0"/>
              <a:t>What were Outcomes of Saigu?</a:t>
            </a:r>
          </a:p>
        </p:txBody>
      </p:sp>
      <p:sp>
        <p:nvSpPr>
          <p:cNvPr id="3" name="Content Placeholder 2">
            <a:extLst>
              <a:ext uri="{FF2B5EF4-FFF2-40B4-BE49-F238E27FC236}">
                <a16:creationId xmlns:a16="http://schemas.microsoft.com/office/drawing/2014/main" id="{5B2E825E-72E4-4EC8-8B7B-A0F8A4C28E7A}"/>
              </a:ext>
            </a:extLst>
          </p:cNvPr>
          <p:cNvSpPr>
            <a:spLocks noGrp="1"/>
          </p:cNvSpPr>
          <p:nvPr>
            <p:ph idx="1"/>
          </p:nvPr>
        </p:nvSpPr>
        <p:spPr>
          <a:xfrm>
            <a:off x="688949" y="2434857"/>
            <a:ext cx="5148325" cy="3661702"/>
          </a:xfrm>
        </p:spPr>
        <p:txBody>
          <a:bodyPr>
            <a:normAutofit fontScale="85000" lnSpcReduction="20000"/>
          </a:bodyPr>
          <a:lstStyle/>
          <a:p>
            <a:r>
              <a:rPr lang="en-US" dirty="0"/>
              <a:t>When the riots ended, 63 people had been killed, 2,383 had been injured, more than 12,000 had been arrested, and estimates of property damage were over $1 billion. </a:t>
            </a:r>
          </a:p>
          <a:p>
            <a:r>
              <a:rPr lang="en-US" dirty="0"/>
              <a:t>Koreatown, where the bulk of the rioting in South Central Los Angeles occurred, received disproportionately more damage than surrounding areas. </a:t>
            </a:r>
          </a:p>
          <a:p>
            <a:r>
              <a:rPr lang="en-US" dirty="0"/>
              <a:t>LAPD Chief of Police Daryl Gates, who had already announced his resignation by the time of the riots, was attributed with much of the blame for failure to de-escalate the situation and overall mismanagement.</a:t>
            </a:r>
          </a:p>
        </p:txBody>
      </p:sp>
      <p:sp>
        <p:nvSpPr>
          <p:cNvPr id="4" name="TextBox 3">
            <a:extLst>
              <a:ext uri="{FF2B5EF4-FFF2-40B4-BE49-F238E27FC236}">
                <a16:creationId xmlns:a16="http://schemas.microsoft.com/office/drawing/2014/main" id="{4AE38A65-4D33-4FB2-8655-2775512B4A93}"/>
              </a:ext>
            </a:extLst>
          </p:cNvPr>
          <p:cNvSpPr txBox="1"/>
          <p:nvPr/>
        </p:nvSpPr>
        <p:spPr>
          <a:xfrm>
            <a:off x="5901069" y="2597417"/>
            <a:ext cx="2371061" cy="3170099"/>
          </a:xfrm>
          <a:prstGeom prst="rect">
            <a:avLst/>
          </a:prstGeom>
          <a:solidFill>
            <a:srgbClr val="FFFF00"/>
          </a:solidFill>
          <a:ln w="38100">
            <a:solidFill>
              <a:srgbClr val="0070C0"/>
            </a:solidFill>
          </a:ln>
        </p:spPr>
        <p:txBody>
          <a:bodyPr wrap="square" rtlCol="0">
            <a:spAutoFit/>
          </a:bodyPr>
          <a:lstStyle/>
          <a:p>
            <a:pPr marL="117475" indent="-117475">
              <a:spcBef>
                <a:spcPts val="1200"/>
              </a:spcBef>
              <a:buFont typeface="Arial" panose="020B0604020202020204" pitchFamily="34" charset="0"/>
              <a:buChar char="•"/>
            </a:pPr>
            <a:r>
              <a:rPr lang="en-US" sz="2000" dirty="0">
                <a:latin typeface="Arial Black" panose="020B0A04020102020204" pitchFamily="34" charset="0"/>
                <a:cs typeface="Calibri" panose="020F0502020204030204" pitchFamily="34" charset="0"/>
              </a:rPr>
              <a:t>Deaths: 63</a:t>
            </a:r>
          </a:p>
          <a:p>
            <a:pPr marL="117475" indent="-117475">
              <a:spcBef>
                <a:spcPts val="1200"/>
              </a:spcBef>
              <a:buFont typeface="Arial" panose="020B0604020202020204" pitchFamily="34" charset="0"/>
              <a:buChar char="•"/>
            </a:pPr>
            <a:r>
              <a:rPr lang="en-US" sz="2000" dirty="0">
                <a:latin typeface="Arial Black" panose="020B0A04020102020204" pitchFamily="34" charset="0"/>
                <a:cs typeface="Calibri" panose="020F0502020204030204" pitchFamily="34" charset="0"/>
              </a:rPr>
              <a:t>Injuries: 2,383 (228 critical)</a:t>
            </a:r>
          </a:p>
          <a:p>
            <a:pPr marL="117475" indent="-117475">
              <a:spcBef>
                <a:spcPts val="1200"/>
              </a:spcBef>
              <a:buFont typeface="Arial" panose="020B0604020202020204" pitchFamily="34" charset="0"/>
              <a:buChar char="•"/>
            </a:pPr>
            <a:r>
              <a:rPr lang="en-US" sz="2000" dirty="0">
                <a:latin typeface="Arial Black" panose="020B0A04020102020204" pitchFamily="34" charset="0"/>
                <a:cs typeface="Calibri" panose="020F0502020204030204" pitchFamily="34" charset="0"/>
              </a:rPr>
              <a:t>Arrests: Over 10,164</a:t>
            </a:r>
          </a:p>
          <a:p>
            <a:pPr marL="117475" indent="-117475">
              <a:spcBef>
                <a:spcPts val="1200"/>
              </a:spcBef>
              <a:buFont typeface="Arial" panose="020B0604020202020204" pitchFamily="34" charset="0"/>
              <a:buChar char="•"/>
            </a:pPr>
            <a:r>
              <a:rPr lang="en-US" sz="2000" dirty="0">
                <a:latin typeface="Arial Black" panose="020B0A04020102020204" pitchFamily="34" charset="0"/>
                <a:cs typeface="Calibri" panose="020F0502020204030204" pitchFamily="34" charset="0"/>
              </a:rPr>
              <a:t>Fires: 6,405</a:t>
            </a:r>
          </a:p>
          <a:p>
            <a:pPr marL="117475" indent="-117475">
              <a:spcBef>
                <a:spcPts val="1200"/>
              </a:spcBef>
              <a:buFont typeface="Arial" panose="020B0604020202020204" pitchFamily="34" charset="0"/>
              <a:buChar char="•"/>
            </a:pPr>
            <a:r>
              <a:rPr lang="en-US" sz="2000" dirty="0">
                <a:latin typeface="Arial Black" panose="020B0A04020102020204" pitchFamily="34" charset="0"/>
                <a:cs typeface="Calibri" panose="020F0502020204030204" pitchFamily="34" charset="0"/>
              </a:rPr>
              <a:t>Damages: Over $1 billion</a:t>
            </a:r>
          </a:p>
        </p:txBody>
      </p:sp>
    </p:spTree>
    <p:extLst>
      <p:ext uri="{BB962C8B-B14F-4D97-AF65-F5344CB8AC3E}">
        <p14:creationId xmlns:p14="http://schemas.microsoft.com/office/powerpoint/2010/main" val="956374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F4C61-5C60-461E-B94D-41C18B79150F}"/>
              </a:ext>
            </a:extLst>
          </p:cNvPr>
          <p:cNvSpPr>
            <a:spLocks noGrp="1"/>
          </p:cNvSpPr>
          <p:nvPr>
            <p:ph type="title"/>
          </p:nvPr>
        </p:nvSpPr>
        <p:spPr/>
        <p:txBody>
          <a:bodyPr/>
          <a:lstStyle/>
          <a:p>
            <a:r>
              <a:rPr lang="en-US" b="1" dirty="0"/>
              <a:t>Activity 7.1</a:t>
            </a:r>
          </a:p>
        </p:txBody>
      </p:sp>
      <p:sp>
        <p:nvSpPr>
          <p:cNvPr id="3" name="Content Placeholder 2">
            <a:extLst>
              <a:ext uri="{FF2B5EF4-FFF2-40B4-BE49-F238E27FC236}">
                <a16:creationId xmlns:a16="http://schemas.microsoft.com/office/drawing/2014/main" id="{7AAA3A6F-D320-48C9-8BE3-07245640D341}"/>
              </a:ext>
            </a:extLst>
          </p:cNvPr>
          <p:cNvSpPr>
            <a:spLocks noGrp="1"/>
          </p:cNvSpPr>
          <p:nvPr>
            <p:ph idx="1"/>
          </p:nvPr>
        </p:nvSpPr>
        <p:spPr>
          <a:xfrm>
            <a:off x="889787" y="2351912"/>
            <a:ext cx="7552464" cy="3444997"/>
          </a:xfrm>
        </p:spPr>
        <p:txBody>
          <a:bodyPr>
            <a:normAutofit/>
          </a:bodyPr>
          <a:lstStyle/>
          <a:p>
            <a:r>
              <a:rPr lang="en-US" dirty="0"/>
              <a:t>Use the interactive map at </a:t>
            </a:r>
            <a:r>
              <a:rPr lang="en-US" dirty="0">
                <a:hlinkClick r:id="rId2"/>
              </a:rPr>
              <a:t>K’TOWN MAP </a:t>
            </a:r>
            <a:r>
              <a:rPr lang="en-US" dirty="0"/>
              <a:t>to complete the </a:t>
            </a:r>
            <a:r>
              <a:rPr lang="en-US" i="1" dirty="0"/>
              <a:t>Saigu Timeline Worksheet.</a:t>
            </a:r>
          </a:p>
          <a:p>
            <a:r>
              <a:rPr lang="en-US" dirty="0"/>
              <a:t>Be prepared to share your questions in a small group or whole class discussion.</a:t>
            </a:r>
          </a:p>
          <a:p>
            <a:pPr marL="0" indent="0">
              <a:buNone/>
            </a:pPr>
            <a:endParaRPr lang="en-US" dirty="0"/>
          </a:p>
        </p:txBody>
      </p:sp>
      <p:pic>
        <p:nvPicPr>
          <p:cNvPr id="6" name="Picture 5">
            <a:extLst>
              <a:ext uri="{FF2B5EF4-FFF2-40B4-BE49-F238E27FC236}">
                <a16:creationId xmlns:a16="http://schemas.microsoft.com/office/drawing/2014/main" id="{08D3C632-ECA5-4635-928A-F6F6C7D045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4358" y="4074410"/>
            <a:ext cx="4795284" cy="2180827"/>
          </a:xfrm>
          <a:prstGeom prst="rect">
            <a:avLst/>
          </a:prstGeom>
        </p:spPr>
      </p:pic>
    </p:spTree>
    <p:extLst>
      <p:ext uri="{BB962C8B-B14F-4D97-AF65-F5344CB8AC3E}">
        <p14:creationId xmlns:p14="http://schemas.microsoft.com/office/powerpoint/2010/main" val="366499338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14520</TotalTime>
  <Words>1566</Words>
  <Application>Microsoft Office PowerPoint</Application>
  <PresentationFormat>On-screen Show (4:3)</PresentationFormat>
  <Paragraphs>147</Paragraphs>
  <Slides>27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avenir-lt-w01_35-light1475496</vt:lpstr>
      <vt:lpstr>Cento</vt:lpstr>
      <vt:lpstr>Arial</vt:lpstr>
      <vt:lpstr>Arial Black</vt:lpstr>
      <vt:lpstr>Bodoni MT Poster Compressed</vt:lpstr>
      <vt:lpstr>Calibri</vt:lpstr>
      <vt:lpstr>Garamond</vt:lpstr>
      <vt:lpstr>Tw Cen MT Condensed Extra Bold</vt:lpstr>
      <vt:lpstr>Organic</vt:lpstr>
      <vt:lpstr>Lesson 7</vt:lpstr>
      <vt:lpstr>Activity 7.1</vt:lpstr>
      <vt:lpstr>Activity 7.1 Questions</vt:lpstr>
      <vt:lpstr>Brainstorm Definitions</vt:lpstr>
      <vt:lpstr>What was Saigu?</vt:lpstr>
      <vt:lpstr>What Happened during Saigu?</vt:lpstr>
      <vt:lpstr>Aftermath of Saigu</vt:lpstr>
      <vt:lpstr>What were Outcomes of Saigu?</vt:lpstr>
      <vt:lpstr>Activity 7.1</vt:lpstr>
      <vt:lpstr>Mojo’s Top 5 Facts: 1992 LA Riots</vt:lpstr>
      <vt:lpstr>Who perceived that they received/dispensed justice? Who perceived that they received/dispensed injustice?</vt:lpstr>
      <vt:lpstr>Think Pair Share</vt:lpstr>
      <vt:lpstr>April's Way: a 1992 LA Riots Short Film</vt:lpstr>
      <vt:lpstr>REVISIT: Think Pair Share</vt:lpstr>
      <vt:lpstr>Activity 7.2</vt:lpstr>
      <vt:lpstr>Activity 7.2 Questions</vt:lpstr>
      <vt:lpstr>What is the Legacy Project?</vt:lpstr>
      <vt:lpstr>Video: Legacy Project:  Saigu LA Riots - Hyepin Im</vt:lpstr>
      <vt:lpstr>Similarities and Differences</vt:lpstr>
      <vt:lpstr>Activity 7.3</vt:lpstr>
      <vt:lpstr>Activity 7.3 Questions</vt:lpstr>
      <vt:lpstr>Quick-Writes</vt:lpstr>
      <vt:lpstr>Paired Reading</vt:lpstr>
      <vt:lpstr>Lesson 7</vt:lpstr>
      <vt:lpstr>Cause/Effect Relationships</vt:lpstr>
      <vt:lpstr>T-Chart of Causes/Effects of the 1992 LA Civil Unrest</vt:lpstr>
      <vt:lpstr>Cause/Effect T-Chart Scoring Guide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26</dc:title>
  <dc:creator>Costa, Victoria</dc:creator>
  <cp:keywords>star</cp:keywords>
  <cp:lastModifiedBy>USER</cp:lastModifiedBy>
  <cp:revision>155</cp:revision>
  <cp:lastPrinted>2021-10-03T17:27:59Z</cp:lastPrinted>
  <dcterms:created xsi:type="dcterms:W3CDTF">2021-09-28T14:21:12Z</dcterms:created>
  <dcterms:modified xsi:type="dcterms:W3CDTF">2022-04-12T13:38:49Z</dcterms:modified>
</cp:coreProperties>
</file>