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5" r:id="rId1"/>
  </p:sldMasterIdLst>
  <p:notesMasterIdLst>
    <p:notesMasterId r:id="rId30"/>
  </p:notesMasterIdLst>
  <p:handoutMasterIdLst>
    <p:handoutMasterId r:id="rId31"/>
  </p:handoutMasterIdLst>
  <p:sldIdLst>
    <p:sldId id="256" r:id="rId2"/>
    <p:sldId id="259" r:id="rId3"/>
    <p:sldId id="264" r:id="rId4"/>
    <p:sldId id="286" r:id="rId5"/>
    <p:sldId id="291" r:id="rId6"/>
    <p:sldId id="293" r:id="rId7"/>
    <p:sldId id="292" r:id="rId8"/>
    <p:sldId id="295" r:id="rId9"/>
    <p:sldId id="294" r:id="rId10"/>
    <p:sldId id="296" r:id="rId11"/>
    <p:sldId id="297" r:id="rId12"/>
    <p:sldId id="298" r:id="rId13"/>
    <p:sldId id="287" r:id="rId14"/>
    <p:sldId id="290" r:id="rId15"/>
    <p:sldId id="288" r:id="rId16"/>
    <p:sldId id="289" r:id="rId17"/>
    <p:sldId id="262" r:id="rId18"/>
    <p:sldId id="304" r:id="rId19"/>
    <p:sldId id="305" r:id="rId20"/>
    <p:sldId id="267" r:id="rId21"/>
    <p:sldId id="272" r:id="rId22"/>
    <p:sldId id="299" r:id="rId23"/>
    <p:sldId id="300" r:id="rId24"/>
    <p:sldId id="301" r:id="rId25"/>
    <p:sldId id="280" r:id="rId26"/>
    <p:sldId id="278" r:id="rId27"/>
    <p:sldId id="285" r:id="rId28"/>
    <p:sldId id="283" r:id="rId29"/>
  </p:sldIdLst>
  <p:sldSz cx="9144000" cy="6858000" type="screen4x3"/>
  <p:notesSz cx="7315200" cy="96012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9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2838BEF-8BB2-4498-84A7-C5851F593DF1}" styleName="Medium Style 4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25400" cmpd="sng">
              <a:solidFill>
                <a:schemeClr val="accent5"/>
              </a:solidFill>
            </a:ln>
          </a:top>
        </a:tcBdr>
        <a:fill>
          <a:solidFill>
            <a:schemeClr val="accent5">
              <a:tint val="20000"/>
            </a:schemeClr>
          </a:solidFill>
        </a:fill>
      </a:tcStyle>
    </a:lastRow>
    <a:firstRow>
      <a:tcTxStyle b="on"/>
      <a:tcStyle>
        <a:tcBdr/>
        <a:fill>
          <a:solidFill>
            <a:schemeClr val="accent5">
              <a:tint val="20000"/>
            </a:schemeClr>
          </a:solidFill>
        </a:fill>
      </a:tcStyle>
    </a:firstRow>
  </a:tblStyle>
  <a:tblStyle styleId="{16D9F66E-5EB9-4882-86FB-DCBF35E3C3E4}" styleName="Medium Style 4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solidFill>
            <a:schemeClr val="accent6">
              <a:tint val="20000"/>
            </a:schemeClr>
          </a:solidFill>
        </a:fill>
      </a:tcStyle>
    </a:wholeTbl>
    <a:band1H>
      <a:tcStyle>
        <a:tcBdr/>
        <a:fill>
          <a:solidFill>
            <a:schemeClr val="accent6">
              <a:tint val="40000"/>
            </a:schemeClr>
          </a:solidFill>
        </a:fill>
      </a:tcStyle>
    </a:band1H>
    <a:band1V>
      <a:tcStyle>
        <a:tcBdr/>
        <a:fill>
          <a:solidFill>
            <a:schemeClr val="accent6">
              <a:tint val="40000"/>
            </a:schemeClr>
          </a:solidFill>
        </a:fill>
      </a:tcStyle>
    </a:band1V>
    <a:lastCol>
      <a:tcTxStyle b="on"/>
      <a:tcStyle>
        <a:tcBdr/>
      </a:tcStyle>
    </a:lastCol>
    <a:firstCol>
      <a:tcTxStyle b="on"/>
      <a:tcStyle>
        <a:tcBdr/>
      </a:tcStyle>
    </a:firstCol>
    <a:lastRow>
      <a:tcTxStyle b="on"/>
      <a:tcStyle>
        <a:tcBdr>
          <a:top>
            <a:ln w="25400" cmpd="sng">
              <a:solidFill>
                <a:schemeClr val="accent6"/>
              </a:solidFill>
            </a:ln>
          </a:top>
        </a:tcBdr>
        <a:fill>
          <a:solidFill>
            <a:schemeClr val="accent6">
              <a:tint val="20000"/>
            </a:schemeClr>
          </a:solidFill>
        </a:fill>
      </a:tcStyle>
    </a:lastRow>
    <a:firstRow>
      <a:tcTxStyle b="on"/>
      <a:tcStyle>
        <a:tcBdr/>
        <a:fill>
          <a:solidFill>
            <a:schemeClr val="accent6">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4556" autoAdjust="0"/>
    <p:restoredTop sz="93883" autoAdjust="0"/>
  </p:normalViewPr>
  <p:slideViewPr>
    <p:cSldViewPr snapToGrid="0">
      <p:cViewPr>
        <p:scale>
          <a:sx n="100" d="100"/>
          <a:sy n="100" d="100"/>
        </p:scale>
        <p:origin x="150" y="-1134"/>
      </p:cViewPr>
      <p:guideLst/>
    </p:cSldViewPr>
  </p:slideViewPr>
  <p:notesTextViewPr>
    <p:cViewPr>
      <p:scale>
        <a:sx n="1" d="1"/>
        <a:sy n="1" d="1"/>
      </p:scale>
      <p:origin x="0" y="0"/>
    </p:cViewPr>
  </p:notesTextViewPr>
  <p:notesViewPr>
    <p:cSldViewPr snapToGrid="0">
      <p:cViewPr varScale="1">
        <p:scale>
          <a:sx n="49" d="100"/>
          <a:sy n="49" d="100"/>
        </p:scale>
        <p:origin x="2668" y="48"/>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notesMaster" Target="notesMasters/notesMaster1.xml"/><Relationship Id="rId35" Type="http://schemas.openxmlformats.org/officeDocument/2006/relationships/tableStyles" Target="tableStyles.xml"/><Relationship Id="rId8" Type="http://schemas.openxmlformats.org/officeDocument/2006/relationships/slide" Target="slides/slide7.xml"/></Relationships>
</file>

<file path=ppt/diagrams/colors1.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4C4CEE50-4541-41B4-939D-C2491B13DDC4}" type="doc">
      <dgm:prSet loTypeId="urn:microsoft.com/office/officeart/2005/8/layout/hProcess9" loCatId="process" qsTypeId="urn:microsoft.com/office/officeart/2005/8/quickstyle/simple1" qsCatId="simple" csTypeId="urn:microsoft.com/office/officeart/2005/8/colors/colorful1" csCatId="colorful" phldr="1"/>
      <dgm:spPr/>
    </dgm:pt>
    <dgm:pt modelId="{0842A1CE-2086-47D6-90F9-11A21C3B9408}">
      <dgm:prSet phldrT="[Text]"/>
      <dgm:spPr/>
      <dgm:t>
        <a:bodyPr/>
        <a:lstStyle/>
        <a:p>
          <a:r>
            <a:rPr lang="en-US" dirty="0">
              <a:latin typeface="Arial Black" panose="020B0A04020102020204" pitchFamily="34" charset="0"/>
            </a:rPr>
            <a:t>PREWRITE</a:t>
          </a:r>
        </a:p>
      </dgm:t>
    </dgm:pt>
    <dgm:pt modelId="{EFD6ACEB-9773-486F-9713-55787745795D}" type="parTrans" cxnId="{386F9455-C28A-46CA-AE64-091EC54EFD46}">
      <dgm:prSet/>
      <dgm:spPr/>
      <dgm:t>
        <a:bodyPr/>
        <a:lstStyle/>
        <a:p>
          <a:endParaRPr lang="en-US">
            <a:latin typeface="Arial Black" panose="020B0A04020102020204" pitchFamily="34" charset="0"/>
          </a:endParaRPr>
        </a:p>
      </dgm:t>
    </dgm:pt>
    <dgm:pt modelId="{A8E4FC78-C603-4047-81E0-89CE1748B88D}" type="sibTrans" cxnId="{386F9455-C28A-46CA-AE64-091EC54EFD46}">
      <dgm:prSet/>
      <dgm:spPr/>
      <dgm:t>
        <a:bodyPr/>
        <a:lstStyle/>
        <a:p>
          <a:endParaRPr lang="en-US">
            <a:latin typeface="Arial Black" panose="020B0A04020102020204" pitchFamily="34" charset="0"/>
          </a:endParaRPr>
        </a:p>
      </dgm:t>
    </dgm:pt>
    <dgm:pt modelId="{52D54763-0D43-45E5-A1C2-37C1243065F4}">
      <dgm:prSet phldrT="[Text]"/>
      <dgm:spPr/>
      <dgm:t>
        <a:bodyPr/>
        <a:lstStyle/>
        <a:p>
          <a:r>
            <a:rPr lang="en-US" dirty="0">
              <a:latin typeface="Arial Black" panose="020B0A04020102020204" pitchFamily="34" charset="0"/>
            </a:rPr>
            <a:t>REVIEW &amp; REVISE</a:t>
          </a:r>
        </a:p>
      </dgm:t>
    </dgm:pt>
    <dgm:pt modelId="{9F715589-07DD-4915-9B5E-676446A408E9}" type="parTrans" cxnId="{2CF919C8-8849-4056-960A-DD1D8396F787}">
      <dgm:prSet/>
      <dgm:spPr/>
      <dgm:t>
        <a:bodyPr/>
        <a:lstStyle/>
        <a:p>
          <a:endParaRPr lang="en-US">
            <a:latin typeface="Arial Black" panose="020B0A04020102020204" pitchFamily="34" charset="0"/>
          </a:endParaRPr>
        </a:p>
      </dgm:t>
    </dgm:pt>
    <dgm:pt modelId="{4901D5F7-92FF-4C1E-9D6A-46A27F6824B0}" type="sibTrans" cxnId="{2CF919C8-8849-4056-960A-DD1D8396F787}">
      <dgm:prSet/>
      <dgm:spPr/>
      <dgm:t>
        <a:bodyPr/>
        <a:lstStyle/>
        <a:p>
          <a:endParaRPr lang="en-US">
            <a:latin typeface="Arial Black" panose="020B0A04020102020204" pitchFamily="34" charset="0"/>
          </a:endParaRPr>
        </a:p>
      </dgm:t>
    </dgm:pt>
    <dgm:pt modelId="{90BE9A8A-4B7C-4CA3-A6C9-0B594286AF80}">
      <dgm:prSet phldrT="[Text]"/>
      <dgm:spPr/>
      <dgm:t>
        <a:bodyPr/>
        <a:lstStyle/>
        <a:p>
          <a:r>
            <a:rPr lang="en-US" dirty="0">
              <a:latin typeface="Arial Black" panose="020B0A04020102020204" pitchFamily="34" charset="0"/>
            </a:rPr>
            <a:t>EDIT &amp; PUBLISH</a:t>
          </a:r>
        </a:p>
      </dgm:t>
    </dgm:pt>
    <dgm:pt modelId="{A17217B7-3DD0-48A8-88A5-870CAFF79886}" type="parTrans" cxnId="{801174D2-C332-4DD5-98D4-F5F4B23512F4}">
      <dgm:prSet/>
      <dgm:spPr/>
      <dgm:t>
        <a:bodyPr/>
        <a:lstStyle/>
        <a:p>
          <a:endParaRPr lang="en-US">
            <a:latin typeface="Arial Black" panose="020B0A04020102020204" pitchFamily="34" charset="0"/>
          </a:endParaRPr>
        </a:p>
      </dgm:t>
    </dgm:pt>
    <dgm:pt modelId="{E404A994-BED1-40D2-B355-40DEF2D80758}" type="sibTrans" cxnId="{801174D2-C332-4DD5-98D4-F5F4B23512F4}">
      <dgm:prSet/>
      <dgm:spPr/>
      <dgm:t>
        <a:bodyPr/>
        <a:lstStyle/>
        <a:p>
          <a:endParaRPr lang="en-US">
            <a:latin typeface="Arial Black" panose="020B0A04020102020204" pitchFamily="34" charset="0"/>
          </a:endParaRPr>
        </a:p>
      </dgm:t>
    </dgm:pt>
    <dgm:pt modelId="{E7BA14A2-A511-416F-951A-E0B1FE3A7ACD}">
      <dgm:prSet/>
      <dgm:spPr/>
      <dgm:t>
        <a:bodyPr/>
        <a:lstStyle/>
        <a:p>
          <a:r>
            <a:rPr lang="en-US" dirty="0">
              <a:latin typeface="Arial Black" panose="020B0A04020102020204" pitchFamily="34" charset="0"/>
            </a:rPr>
            <a:t>PLAN &amp; OUTLINE</a:t>
          </a:r>
        </a:p>
      </dgm:t>
    </dgm:pt>
    <dgm:pt modelId="{E3B36CA3-293E-40F8-AE43-09BE4BC0DE7A}" type="parTrans" cxnId="{15C3391C-E378-4D4C-B290-9443B7296A55}">
      <dgm:prSet/>
      <dgm:spPr/>
      <dgm:t>
        <a:bodyPr/>
        <a:lstStyle/>
        <a:p>
          <a:endParaRPr lang="en-US">
            <a:latin typeface="Arial Black" panose="020B0A04020102020204" pitchFamily="34" charset="0"/>
          </a:endParaRPr>
        </a:p>
      </dgm:t>
    </dgm:pt>
    <dgm:pt modelId="{C68FAC5F-EB35-46FF-81C8-B65A50966D99}" type="sibTrans" cxnId="{15C3391C-E378-4D4C-B290-9443B7296A55}">
      <dgm:prSet/>
      <dgm:spPr/>
      <dgm:t>
        <a:bodyPr/>
        <a:lstStyle/>
        <a:p>
          <a:endParaRPr lang="en-US">
            <a:latin typeface="Arial Black" panose="020B0A04020102020204" pitchFamily="34" charset="0"/>
          </a:endParaRPr>
        </a:p>
      </dgm:t>
    </dgm:pt>
    <dgm:pt modelId="{D4A16B02-734A-4AC2-BC35-00D83E09DADB}">
      <dgm:prSet/>
      <dgm:spPr/>
      <dgm:t>
        <a:bodyPr/>
        <a:lstStyle/>
        <a:p>
          <a:r>
            <a:rPr lang="en-US" dirty="0">
              <a:latin typeface="Arial Black" panose="020B0A04020102020204" pitchFamily="34" charset="0"/>
            </a:rPr>
            <a:t>COMPOSE FIRST DRAFT</a:t>
          </a:r>
        </a:p>
      </dgm:t>
    </dgm:pt>
    <dgm:pt modelId="{711AA693-2D78-4BFE-8C97-82958023B0B2}" type="parTrans" cxnId="{8D0900F4-92AC-4570-968C-EB4B9BE59523}">
      <dgm:prSet/>
      <dgm:spPr/>
      <dgm:t>
        <a:bodyPr/>
        <a:lstStyle/>
        <a:p>
          <a:endParaRPr lang="en-US">
            <a:latin typeface="Arial Black" panose="020B0A04020102020204" pitchFamily="34" charset="0"/>
          </a:endParaRPr>
        </a:p>
      </dgm:t>
    </dgm:pt>
    <dgm:pt modelId="{FC98E6E6-CA99-48A2-9761-D3BF2C9CB649}" type="sibTrans" cxnId="{8D0900F4-92AC-4570-968C-EB4B9BE59523}">
      <dgm:prSet/>
      <dgm:spPr/>
      <dgm:t>
        <a:bodyPr/>
        <a:lstStyle/>
        <a:p>
          <a:endParaRPr lang="en-US">
            <a:latin typeface="Arial Black" panose="020B0A04020102020204" pitchFamily="34" charset="0"/>
          </a:endParaRPr>
        </a:p>
      </dgm:t>
    </dgm:pt>
    <dgm:pt modelId="{63AECC52-F55A-4C70-9EDF-F37100391A5C}" type="pres">
      <dgm:prSet presAssocID="{4C4CEE50-4541-41B4-939D-C2491B13DDC4}" presName="CompostProcess" presStyleCnt="0">
        <dgm:presLayoutVars>
          <dgm:dir/>
          <dgm:resizeHandles val="exact"/>
        </dgm:presLayoutVars>
      </dgm:prSet>
      <dgm:spPr/>
    </dgm:pt>
    <dgm:pt modelId="{3D1EB0D5-D811-4F76-8F16-A08ABDB17E9D}" type="pres">
      <dgm:prSet presAssocID="{4C4CEE50-4541-41B4-939D-C2491B13DDC4}" presName="arrow" presStyleLbl="bgShp" presStyleIdx="0" presStyleCnt="1" custScaleX="117647"/>
      <dgm:spPr>
        <a:ln w="38100">
          <a:solidFill>
            <a:srgbClr val="002060"/>
          </a:solidFill>
        </a:ln>
      </dgm:spPr>
    </dgm:pt>
    <dgm:pt modelId="{E4D22819-305B-4E5A-8513-6767FA97AAFB}" type="pres">
      <dgm:prSet presAssocID="{4C4CEE50-4541-41B4-939D-C2491B13DDC4}" presName="linearProcess" presStyleCnt="0"/>
      <dgm:spPr/>
    </dgm:pt>
    <dgm:pt modelId="{662433D3-54AB-43C1-BB04-0FDBA45B6534}" type="pres">
      <dgm:prSet presAssocID="{0842A1CE-2086-47D6-90F9-11A21C3B9408}" presName="textNode" presStyleLbl="node1" presStyleIdx="0" presStyleCnt="5" custLinFactX="2988" custLinFactNeighborX="100000">
        <dgm:presLayoutVars>
          <dgm:bulletEnabled val="1"/>
        </dgm:presLayoutVars>
      </dgm:prSet>
      <dgm:spPr/>
    </dgm:pt>
    <dgm:pt modelId="{1B9045FC-5023-46CF-8C74-9C23A71D4D21}" type="pres">
      <dgm:prSet presAssocID="{A8E4FC78-C603-4047-81E0-89CE1748B88D}" presName="sibTrans" presStyleCnt="0"/>
      <dgm:spPr/>
    </dgm:pt>
    <dgm:pt modelId="{E34834FA-BA6B-4AB3-B512-AEBEFB28A961}" type="pres">
      <dgm:prSet presAssocID="{E7BA14A2-A511-416F-951A-E0B1FE3A7ACD}" presName="textNode" presStyleLbl="node1" presStyleIdx="1" presStyleCnt="5" custLinFactX="990" custLinFactNeighborX="100000">
        <dgm:presLayoutVars>
          <dgm:bulletEnabled val="1"/>
        </dgm:presLayoutVars>
      </dgm:prSet>
      <dgm:spPr/>
    </dgm:pt>
    <dgm:pt modelId="{1EC860EA-5B07-4B1C-98B8-FD3CF3F83A27}" type="pres">
      <dgm:prSet presAssocID="{C68FAC5F-EB35-46FF-81C8-B65A50966D99}" presName="sibTrans" presStyleCnt="0"/>
      <dgm:spPr/>
    </dgm:pt>
    <dgm:pt modelId="{CCF7EF3F-C825-48A7-817F-3735DEAF18C6}" type="pres">
      <dgm:prSet presAssocID="{D4A16B02-734A-4AC2-BC35-00D83E09DADB}" presName="textNode" presStyleLbl="node1" presStyleIdx="2" presStyleCnt="5" custLinFactNeighborX="79866">
        <dgm:presLayoutVars>
          <dgm:bulletEnabled val="1"/>
        </dgm:presLayoutVars>
      </dgm:prSet>
      <dgm:spPr/>
    </dgm:pt>
    <dgm:pt modelId="{AB279017-7AA1-413E-AFCA-B6C931A3FD18}" type="pres">
      <dgm:prSet presAssocID="{FC98E6E6-CA99-48A2-9761-D3BF2C9CB649}" presName="sibTrans" presStyleCnt="0"/>
      <dgm:spPr/>
    </dgm:pt>
    <dgm:pt modelId="{F57C763A-48B2-4B8D-9C65-2F91CDCE26A7}" type="pres">
      <dgm:prSet presAssocID="{52D54763-0D43-45E5-A1C2-37C1243065F4}" presName="textNode" presStyleLbl="node1" presStyleIdx="3" presStyleCnt="5" custLinFactNeighborX="39933">
        <dgm:presLayoutVars>
          <dgm:bulletEnabled val="1"/>
        </dgm:presLayoutVars>
      </dgm:prSet>
      <dgm:spPr/>
    </dgm:pt>
    <dgm:pt modelId="{AA8E7269-F47F-4B2E-BB72-6F39A804E096}" type="pres">
      <dgm:prSet presAssocID="{4901D5F7-92FF-4C1E-9D6A-46A27F6824B0}" presName="sibTrans" presStyleCnt="0"/>
      <dgm:spPr/>
    </dgm:pt>
    <dgm:pt modelId="{B3D083C0-84CC-4F01-A635-DC9191AFE1CF}" type="pres">
      <dgm:prSet presAssocID="{90BE9A8A-4B7C-4CA3-A6C9-0B594286AF80}" presName="textNode" presStyleLbl="node1" presStyleIdx="4" presStyleCnt="5">
        <dgm:presLayoutVars>
          <dgm:bulletEnabled val="1"/>
        </dgm:presLayoutVars>
      </dgm:prSet>
      <dgm:spPr/>
    </dgm:pt>
  </dgm:ptLst>
  <dgm:cxnLst>
    <dgm:cxn modelId="{15C3391C-E378-4D4C-B290-9443B7296A55}" srcId="{4C4CEE50-4541-41B4-939D-C2491B13DDC4}" destId="{E7BA14A2-A511-416F-951A-E0B1FE3A7ACD}" srcOrd="1" destOrd="0" parTransId="{E3B36CA3-293E-40F8-AE43-09BE4BC0DE7A}" sibTransId="{C68FAC5F-EB35-46FF-81C8-B65A50966D99}"/>
    <dgm:cxn modelId="{43533B20-D12B-4AD8-87D9-13FC363C3C25}" type="presOf" srcId="{D4A16B02-734A-4AC2-BC35-00D83E09DADB}" destId="{CCF7EF3F-C825-48A7-817F-3735DEAF18C6}" srcOrd="0" destOrd="0" presId="urn:microsoft.com/office/officeart/2005/8/layout/hProcess9"/>
    <dgm:cxn modelId="{4D8F412F-101C-45D3-AE00-714388C55864}" type="presOf" srcId="{52D54763-0D43-45E5-A1C2-37C1243065F4}" destId="{F57C763A-48B2-4B8D-9C65-2F91CDCE26A7}" srcOrd="0" destOrd="0" presId="urn:microsoft.com/office/officeart/2005/8/layout/hProcess9"/>
    <dgm:cxn modelId="{E1A68862-134A-4672-8AAC-845EED4D2AC4}" type="presOf" srcId="{E7BA14A2-A511-416F-951A-E0B1FE3A7ACD}" destId="{E34834FA-BA6B-4AB3-B512-AEBEFB28A961}" srcOrd="0" destOrd="0" presId="urn:microsoft.com/office/officeart/2005/8/layout/hProcess9"/>
    <dgm:cxn modelId="{386F9455-C28A-46CA-AE64-091EC54EFD46}" srcId="{4C4CEE50-4541-41B4-939D-C2491B13DDC4}" destId="{0842A1CE-2086-47D6-90F9-11A21C3B9408}" srcOrd="0" destOrd="0" parTransId="{EFD6ACEB-9773-486F-9713-55787745795D}" sibTransId="{A8E4FC78-C603-4047-81E0-89CE1748B88D}"/>
    <dgm:cxn modelId="{61700999-CA0F-43D5-AC7D-F16AF493B56D}" type="presOf" srcId="{4C4CEE50-4541-41B4-939D-C2491B13DDC4}" destId="{63AECC52-F55A-4C70-9EDF-F37100391A5C}" srcOrd="0" destOrd="0" presId="urn:microsoft.com/office/officeart/2005/8/layout/hProcess9"/>
    <dgm:cxn modelId="{A5276EC0-4670-48A1-B38D-B5EC9F911949}" type="presOf" srcId="{0842A1CE-2086-47D6-90F9-11A21C3B9408}" destId="{662433D3-54AB-43C1-BB04-0FDBA45B6534}" srcOrd="0" destOrd="0" presId="urn:microsoft.com/office/officeart/2005/8/layout/hProcess9"/>
    <dgm:cxn modelId="{2CF919C8-8849-4056-960A-DD1D8396F787}" srcId="{4C4CEE50-4541-41B4-939D-C2491B13DDC4}" destId="{52D54763-0D43-45E5-A1C2-37C1243065F4}" srcOrd="3" destOrd="0" parTransId="{9F715589-07DD-4915-9B5E-676446A408E9}" sibTransId="{4901D5F7-92FF-4C1E-9D6A-46A27F6824B0}"/>
    <dgm:cxn modelId="{801174D2-C332-4DD5-98D4-F5F4B23512F4}" srcId="{4C4CEE50-4541-41B4-939D-C2491B13DDC4}" destId="{90BE9A8A-4B7C-4CA3-A6C9-0B594286AF80}" srcOrd="4" destOrd="0" parTransId="{A17217B7-3DD0-48A8-88A5-870CAFF79886}" sibTransId="{E404A994-BED1-40D2-B355-40DEF2D80758}"/>
    <dgm:cxn modelId="{3B16A9D9-BBE9-4283-80C2-45C7180E6889}" type="presOf" srcId="{90BE9A8A-4B7C-4CA3-A6C9-0B594286AF80}" destId="{B3D083C0-84CC-4F01-A635-DC9191AFE1CF}" srcOrd="0" destOrd="0" presId="urn:microsoft.com/office/officeart/2005/8/layout/hProcess9"/>
    <dgm:cxn modelId="{8D0900F4-92AC-4570-968C-EB4B9BE59523}" srcId="{4C4CEE50-4541-41B4-939D-C2491B13DDC4}" destId="{D4A16B02-734A-4AC2-BC35-00D83E09DADB}" srcOrd="2" destOrd="0" parTransId="{711AA693-2D78-4BFE-8C97-82958023B0B2}" sibTransId="{FC98E6E6-CA99-48A2-9761-D3BF2C9CB649}"/>
    <dgm:cxn modelId="{D0B6CB45-95E5-4712-88DD-065EC9DE86D7}" type="presParOf" srcId="{63AECC52-F55A-4C70-9EDF-F37100391A5C}" destId="{3D1EB0D5-D811-4F76-8F16-A08ABDB17E9D}" srcOrd="0" destOrd="0" presId="urn:microsoft.com/office/officeart/2005/8/layout/hProcess9"/>
    <dgm:cxn modelId="{91E8A9E8-8EEE-465E-95BC-1C13E9CD420A}" type="presParOf" srcId="{63AECC52-F55A-4C70-9EDF-F37100391A5C}" destId="{E4D22819-305B-4E5A-8513-6767FA97AAFB}" srcOrd="1" destOrd="0" presId="urn:microsoft.com/office/officeart/2005/8/layout/hProcess9"/>
    <dgm:cxn modelId="{8836CAC6-A163-4D29-96F9-ED9C60620957}" type="presParOf" srcId="{E4D22819-305B-4E5A-8513-6767FA97AAFB}" destId="{662433D3-54AB-43C1-BB04-0FDBA45B6534}" srcOrd="0" destOrd="0" presId="urn:microsoft.com/office/officeart/2005/8/layout/hProcess9"/>
    <dgm:cxn modelId="{7C365B31-9383-4E2A-8C8C-A92B175E9FB9}" type="presParOf" srcId="{E4D22819-305B-4E5A-8513-6767FA97AAFB}" destId="{1B9045FC-5023-46CF-8C74-9C23A71D4D21}" srcOrd="1" destOrd="0" presId="urn:microsoft.com/office/officeart/2005/8/layout/hProcess9"/>
    <dgm:cxn modelId="{C2C52097-486B-4927-AA4A-2968C08F3C25}" type="presParOf" srcId="{E4D22819-305B-4E5A-8513-6767FA97AAFB}" destId="{E34834FA-BA6B-4AB3-B512-AEBEFB28A961}" srcOrd="2" destOrd="0" presId="urn:microsoft.com/office/officeart/2005/8/layout/hProcess9"/>
    <dgm:cxn modelId="{97A194C8-4DD9-432F-8138-536DDE87E410}" type="presParOf" srcId="{E4D22819-305B-4E5A-8513-6767FA97AAFB}" destId="{1EC860EA-5B07-4B1C-98B8-FD3CF3F83A27}" srcOrd="3" destOrd="0" presId="urn:microsoft.com/office/officeart/2005/8/layout/hProcess9"/>
    <dgm:cxn modelId="{BD4ADA09-734A-4A58-BCE6-494C57404C7C}" type="presParOf" srcId="{E4D22819-305B-4E5A-8513-6767FA97AAFB}" destId="{CCF7EF3F-C825-48A7-817F-3735DEAF18C6}" srcOrd="4" destOrd="0" presId="urn:microsoft.com/office/officeart/2005/8/layout/hProcess9"/>
    <dgm:cxn modelId="{7A4E13D1-4540-4E31-A261-F7156F1056B2}" type="presParOf" srcId="{E4D22819-305B-4E5A-8513-6767FA97AAFB}" destId="{AB279017-7AA1-413E-AFCA-B6C931A3FD18}" srcOrd="5" destOrd="0" presId="urn:microsoft.com/office/officeart/2005/8/layout/hProcess9"/>
    <dgm:cxn modelId="{9318E64B-A9D4-4A21-85BE-470C63AFBCF1}" type="presParOf" srcId="{E4D22819-305B-4E5A-8513-6767FA97AAFB}" destId="{F57C763A-48B2-4B8D-9C65-2F91CDCE26A7}" srcOrd="6" destOrd="0" presId="urn:microsoft.com/office/officeart/2005/8/layout/hProcess9"/>
    <dgm:cxn modelId="{0AF1DD71-3A06-47FB-AE2A-59E43C1FF9E0}" type="presParOf" srcId="{E4D22819-305B-4E5A-8513-6767FA97AAFB}" destId="{AA8E7269-F47F-4B2E-BB72-6F39A804E096}" srcOrd="7" destOrd="0" presId="urn:microsoft.com/office/officeart/2005/8/layout/hProcess9"/>
    <dgm:cxn modelId="{11FD6F41-3686-4378-9307-89225C1BB7AC}" type="presParOf" srcId="{E4D22819-305B-4E5A-8513-6767FA97AAFB}" destId="{B3D083C0-84CC-4F01-A635-DC9191AFE1CF}" srcOrd="8" destOrd="0" presId="urn:microsoft.com/office/officeart/2005/8/layout/hProcess9"/>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D1EB0D5-D811-4F76-8F16-A08ABDB17E9D}">
      <dsp:nvSpPr>
        <dsp:cNvPr id="0" name=""/>
        <dsp:cNvSpPr/>
      </dsp:nvSpPr>
      <dsp:spPr>
        <a:xfrm>
          <a:off x="1" y="0"/>
          <a:ext cx="7583551" cy="3985591"/>
        </a:xfrm>
        <a:prstGeom prst="rightArrow">
          <a:avLst/>
        </a:prstGeom>
        <a:solidFill>
          <a:schemeClr val="accent2">
            <a:tint val="40000"/>
            <a:hueOff val="0"/>
            <a:satOff val="0"/>
            <a:lumOff val="0"/>
            <a:alphaOff val="0"/>
          </a:schemeClr>
        </a:solidFill>
        <a:ln w="38100">
          <a:solidFill>
            <a:srgbClr val="002060"/>
          </a:solidFill>
        </a:ln>
        <a:effectLst/>
      </dsp:spPr>
      <dsp:style>
        <a:lnRef idx="0">
          <a:scrgbClr r="0" g="0" b="0"/>
        </a:lnRef>
        <a:fillRef idx="1">
          <a:scrgbClr r="0" g="0" b="0"/>
        </a:fillRef>
        <a:effectRef idx="0">
          <a:scrgbClr r="0" g="0" b="0"/>
        </a:effectRef>
        <a:fontRef idx="minor"/>
      </dsp:style>
    </dsp:sp>
    <dsp:sp modelId="{662433D3-54AB-43C1-BB04-0FDBA45B6534}">
      <dsp:nvSpPr>
        <dsp:cNvPr id="0" name=""/>
        <dsp:cNvSpPr/>
      </dsp:nvSpPr>
      <dsp:spPr>
        <a:xfrm>
          <a:off x="119725" y="1195677"/>
          <a:ext cx="1457094" cy="1594236"/>
        </a:xfrm>
        <a:prstGeom prst="roundRect">
          <a:avLst/>
        </a:prstGeom>
        <a:solidFill>
          <a:schemeClr val="accent2">
            <a:hueOff val="0"/>
            <a:satOff val="0"/>
            <a:lumOff val="0"/>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kern="1200" dirty="0">
              <a:latin typeface="Arial Black" panose="020B0A04020102020204" pitchFamily="34" charset="0"/>
            </a:rPr>
            <a:t>PREWRITE</a:t>
          </a:r>
        </a:p>
      </dsp:txBody>
      <dsp:txXfrm>
        <a:off x="190854" y="1266806"/>
        <a:ext cx="1314836" cy="1451978"/>
      </dsp:txXfrm>
    </dsp:sp>
    <dsp:sp modelId="{E34834FA-BA6B-4AB3-B512-AEBEFB28A961}">
      <dsp:nvSpPr>
        <dsp:cNvPr id="0" name=""/>
        <dsp:cNvSpPr/>
      </dsp:nvSpPr>
      <dsp:spPr>
        <a:xfrm>
          <a:off x="1620561" y="1195677"/>
          <a:ext cx="1457094" cy="1594236"/>
        </a:xfrm>
        <a:prstGeom prst="roundRect">
          <a:avLst/>
        </a:prstGeom>
        <a:solidFill>
          <a:schemeClr val="accent3">
            <a:hueOff val="0"/>
            <a:satOff val="0"/>
            <a:lumOff val="0"/>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kern="1200" dirty="0">
              <a:latin typeface="Arial Black" panose="020B0A04020102020204" pitchFamily="34" charset="0"/>
            </a:rPr>
            <a:t>PLAN &amp; OUTLINE</a:t>
          </a:r>
        </a:p>
      </dsp:txBody>
      <dsp:txXfrm>
        <a:off x="1691690" y="1266806"/>
        <a:ext cx="1314836" cy="1451978"/>
      </dsp:txXfrm>
    </dsp:sp>
    <dsp:sp modelId="{CCF7EF3F-C825-48A7-817F-3735DEAF18C6}">
      <dsp:nvSpPr>
        <dsp:cNvPr id="0" name=""/>
        <dsp:cNvSpPr/>
      </dsp:nvSpPr>
      <dsp:spPr>
        <a:xfrm>
          <a:off x="3121416" y="1195677"/>
          <a:ext cx="1457094" cy="1594236"/>
        </a:xfrm>
        <a:prstGeom prst="roundRect">
          <a:avLst/>
        </a:prstGeom>
        <a:solidFill>
          <a:schemeClr val="accent4">
            <a:hueOff val="0"/>
            <a:satOff val="0"/>
            <a:lumOff val="0"/>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kern="1200" dirty="0">
              <a:latin typeface="Arial Black" panose="020B0A04020102020204" pitchFamily="34" charset="0"/>
            </a:rPr>
            <a:t>COMPOSE FIRST DRAFT</a:t>
          </a:r>
        </a:p>
      </dsp:txBody>
      <dsp:txXfrm>
        <a:off x="3192545" y="1266806"/>
        <a:ext cx="1314836" cy="1451978"/>
      </dsp:txXfrm>
    </dsp:sp>
    <dsp:sp modelId="{F57C763A-48B2-4B8D-9C65-2F91CDCE26A7}">
      <dsp:nvSpPr>
        <dsp:cNvPr id="0" name=""/>
        <dsp:cNvSpPr/>
      </dsp:nvSpPr>
      <dsp:spPr>
        <a:xfrm>
          <a:off x="4622272" y="1195677"/>
          <a:ext cx="1457094" cy="1594236"/>
        </a:xfrm>
        <a:prstGeom prst="roundRect">
          <a:avLst/>
        </a:prstGeom>
        <a:solidFill>
          <a:schemeClr val="accent5">
            <a:hueOff val="0"/>
            <a:satOff val="0"/>
            <a:lumOff val="0"/>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kern="1200" dirty="0">
              <a:latin typeface="Arial Black" panose="020B0A04020102020204" pitchFamily="34" charset="0"/>
            </a:rPr>
            <a:t>REVIEW &amp; REVISE</a:t>
          </a:r>
        </a:p>
      </dsp:txBody>
      <dsp:txXfrm>
        <a:off x="4693401" y="1266806"/>
        <a:ext cx="1314836" cy="1451978"/>
      </dsp:txXfrm>
    </dsp:sp>
    <dsp:sp modelId="{B3D083C0-84CC-4F01-A635-DC9191AFE1CF}">
      <dsp:nvSpPr>
        <dsp:cNvPr id="0" name=""/>
        <dsp:cNvSpPr/>
      </dsp:nvSpPr>
      <dsp:spPr>
        <a:xfrm>
          <a:off x="6123128" y="1195677"/>
          <a:ext cx="1457094" cy="1594236"/>
        </a:xfrm>
        <a:prstGeom prst="roundRect">
          <a:avLst/>
        </a:prstGeom>
        <a:solidFill>
          <a:schemeClr val="accent6">
            <a:hueOff val="0"/>
            <a:satOff val="0"/>
            <a:lumOff val="0"/>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kern="1200" dirty="0">
              <a:latin typeface="Arial Black" panose="020B0A04020102020204" pitchFamily="34" charset="0"/>
            </a:rPr>
            <a:t>EDIT &amp; PUBLISH</a:t>
          </a:r>
        </a:p>
      </dsp:txBody>
      <dsp:txXfrm>
        <a:off x="6194257" y="1266806"/>
        <a:ext cx="1314836" cy="1451978"/>
      </dsp:txXfrm>
    </dsp:sp>
  </dsp:spTree>
</dsp:drawing>
</file>

<file path=ppt/diagrams/layout1.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E2EAEB8A-C214-47F9-B286-22477033E814}"/>
              </a:ext>
            </a:extLst>
          </p:cNvPr>
          <p:cNvSpPr>
            <a:spLocks noGrp="1"/>
          </p:cNvSpPr>
          <p:nvPr>
            <p:ph type="hdr" sz="quarter"/>
          </p:nvPr>
        </p:nvSpPr>
        <p:spPr>
          <a:xfrm>
            <a:off x="0" y="0"/>
            <a:ext cx="3169920" cy="481727"/>
          </a:xfrm>
          <a:prstGeom prst="rect">
            <a:avLst/>
          </a:prstGeom>
        </p:spPr>
        <p:txBody>
          <a:bodyPr vert="horz" lIns="96661" tIns="48331" rIns="96661" bIns="48331" rtlCol="0"/>
          <a:lstStyle>
            <a:lvl1pPr algn="l">
              <a:defRPr sz="1300"/>
            </a:lvl1pPr>
          </a:lstStyle>
          <a:p>
            <a:endParaRPr lang="en-US"/>
          </a:p>
        </p:txBody>
      </p:sp>
      <p:sp>
        <p:nvSpPr>
          <p:cNvPr id="3" name="Date Placeholder 2">
            <a:extLst>
              <a:ext uri="{FF2B5EF4-FFF2-40B4-BE49-F238E27FC236}">
                <a16:creationId xmlns:a16="http://schemas.microsoft.com/office/drawing/2014/main" id="{E9288EB3-2B98-403C-822A-3862267FD8DF}"/>
              </a:ext>
            </a:extLst>
          </p:cNvPr>
          <p:cNvSpPr>
            <a:spLocks noGrp="1"/>
          </p:cNvSpPr>
          <p:nvPr>
            <p:ph type="dt" sz="quarter" idx="1"/>
          </p:nvPr>
        </p:nvSpPr>
        <p:spPr>
          <a:xfrm>
            <a:off x="4143587" y="0"/>
            <a:ext cx="3169920" cy="481727"/>
          </a:xfrm>
          <a:prstGeom prst="rect">
            <a:avLst/>
          </a:prstGeom>
        </p:spPr>
        <p:txBody>
          <a:bodyPr vert="horz" lIns="96661" tIns="48331" rIns="96661" bIns="48331" rtlCol="0"/>
          <a:lstStyle>
            <a:lvl1pPr algn="r">
              <a:defRPr sz="1300"/>
            </a:lvl1pPr>
          </a:lstStyle>
          <a:p>
            <a:fld id="{EBCD34B3-DCCC-4977-AC69-F15B4A0B3948}" type="datetimeFigureOut">
              <a:rPr lang="en-US" smtClean="0"/>
              <a:t>4/12/2022</a:t>
            </a:fld>
            <a:endParaRPr lang="en-US"/>
          </a:p>
        </p:txBody>
      </p:sp>
      <p:sp>
        <p:nvSpPr>
          <p:cNvPr id="4" name="Footer Placeholder 3">
            <a:extLst>
              <a:ext uri="{FF2B5EF4-FFF2-40B4-BE49-F238E27FC236}">
                <a16:creationId xmlns:a16="http://schemas.microsoft.com/office/drawing/2014/main" id="{A035BA47-E130-4D0B-AF14-42640C7622D2}"/>
              </a:ext>
            </a:extLst>
          </p:cNvPr>
          <p:cNvSpPr>
            <a:spLocks noGrp="1"/>
          </p:cNvSpPr>
          <p:nvPr>
            <p:ph type="ftr" sz="quarter" idx="2"/>
          </p:nvPr>
        </p:nvSpPr>
        <p:spPr>
          <a:xfrm>
            <a:off x="0" y="9119474"/>
            <a:ext cx="3169920" cy="481726"/>
          </a:xfrm>
          <a:prstGeom prst="rect">
            <a:avLst/>
          </a:prstGeom>
        </p:spPr>
        <p:txBody>
          <a:bodyPr vert="horz" lIns="96661" tIns="48331" rIns="96661" bIns="48331" rtlCol="0" anchor="b"/>
          <a:lstStyle>
            <a:lvl1pPr algn="l">
              <a:defRPr sz="1300"/>
            </a:lvl1pPr>
          </a:lstStyle>
          <a:p>
            <a:endParaRPr lang="en-US"/>
          </a:p>
        </p:txBody>
      </p:sp>
      <p:sp>
        <p:nvSpPr>
          <p:cNvPr id="5" name="Slide Number Placeholder 4">
            <a:extLst>
              <a:ext uri="{FF2B5EF4-FFF2-40B4-BE49-F238E27FC236}">
                <a16:creationId xmlns:a16="http://schemas.microsoft.com/office/drawing/2014/main" id="{35D7D7EF-E06A-446C-A934-B9FD97BCAEA8}"/>
              </a:ext>
            </a:extLst>
          </p:cNvPr>
          <p:cNvSpPr>
            <a:spLocks noGrp="1"/>
          </p:cNvSpPr>
          <p:nvPr>
            <p:ph type="sldNum" sz="quarter" idx="3"/>
          </p:nvPr>
        </p:nvSpPr>
        <p:spPr>
          <a:xfrm>
            <a:off x="4143587" y="9119474"/>
            <a:ext cx="3169920" cy="481726"/>
          </a:xfrm>
          <a:prstGeom prst="rect">
            <a:avLst/>
          </a:prstGeom>
        </p:spPr>
        <p:txBody>
          <a:bodyPr vert="horz" lIns="96661" tIns="48331" rIns="96661" bIns="48331" rtlCol="0" anchor="b"/>
          <a:lstStyle>
            <a:lvl1pPr algn="r">
              <a:defRPr sz="1300"/>
            </a:lvl1pPr>
          </a:lstStyle>
          <a:p>
            <a:fld id="{46E41042-21B7-4BB4-9E48-D230D9354739}" type="slidenum">
              <a:rPr lang="en-US" smtClean="0"/>
              <a:t>‹#›</a:t>
            </a:fld>
            <a:endParaRPr lang="en-US"/>
          </a:p>
        </p:txBody>
      </p:sp>
    </p:spTree>
    <p:extLst>
      <p:ext uri="{BB962C8B-B14F-4D97-AF65-F5344CB8AC3E}">
        <p14:creationId xmlns:p14="http://schemas.microsoft.com/office/powerpoint/2010/main" val="214345489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170238" cy="481013"/>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4143375" y="0"/>
            <a:ext cx="3170238" cy="481013"/>
          </a:xfrm>
          <a:prstGeom prst="rect">
            <a:avLst/>
          </a:prstGeom>
        </p:spPr>
        <p:txBody>
          <a:bodyPr vert="horz" lIns="91440" tIns="45720" rIns="91440" bIns="45720" rtlCol="0"/>
          <a:lstStyle>
            <a:lvl1pPr algn="r">
              <a:defRPr sz="1200"/>
            </a:lvl1pPr>
          </a:lstStyle>
          <a:p>
            <a:fld id="{36E31DCE-7C6F-4B00-A1CF-CA7636FD3C18}" type="datetimeFigureOut">
              <a:rPr lang="en-US" smtClean="0"/>
              <a:t>4/12/2022</a:t>
            </a:fld>
            <a:endParaRPr lang="en-US"/>
          </a:p>
        </p:txBody>
      </p:sp>
      <p:sp>
        <p:nvSpPr>
          <p:cNvPr id="4" name="Slide Image Placeholder 3"/>
          <p:cNvSpPr>
            <a:spLocks noGrp="1" noRot="1" noChangeAspect="1"/>
          </p:cNvSpPr>
          <p:nvPr>
            <p:ph type="sldImg" idx="2"/>
          </p:nvPr>
        </p:nvSpPr>
        <p:spPr>
          <a:xfrm>
            <a:off x="1497013" y="1200150"/>
            <a:ext cx="4321175" cy="3240088"/>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731838" y="4621213"/>
            <a:ext cx="5851525" cy="3779837"/>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9120188"/>
            <a:ext cx="3170238" cy="481012"/>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4143375" y="9120188"/>
            <a:ext cx="3170238" cy="481012"/>
          </a:xfrm>
          <a:prstGeom prst="rect">
            <a:avLst/>
          </a:prstGeom>
        </p:spPr>
        <p:txBody>
          <a:bodyPr vert="horz" lIns="91440" tIns="45720" rIns="91440" bIns="45720" rtlCol="0" anchor="b"/>
          <a:lstStyle>
            <a:lvl1pPr algn="r">
              <a:defRPr sz="1200"/>
            </a:lvl1pPr>
          </a:lstStyle>
          <a:p>
            <a:fld id="{7EBAF7DF-AF72-4070-AF95-3DC5ADEB04B3}" type="slidenum">
              <a:rPr lang="en-US" smtClean="0"/>
              <a:t>‹#›</a:t>
            </a:fld>
            <a:endParaRPr lang="en-US"/>
          </a:p>
        </p:txBody>
      </p:sp>
    </p:spTree>
    <p:extLst>
      <p:ext uri="{BB962C8B-B14F-4D97-AF65-F5344CB8AC3E}">
        <p14:creationId xmlns:p14="http://schemas.microsoft.com/office/powerpoint/2010/main" val="62275420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16th July 1955: A group of children orphaned during the Korean War. They are being cared for at the Children's Protective Home in Pusan, South Korea. Original Publication: Picture Post - 7849 - This Is Your Country - pub. 1955 (Photo by John Chillingworth/Picture Post/</a:t>
            </a:r>
            <a:r>
              <a:rPr lang="en-US" dirty="0" err="1"/>
              <a:t>Hulton</a:t>
            </a:r>
            <a:r>
              <a:rPr lang="en-US" dirty="0"/>
              <a:t> Archive/Getty Images)</a:t>
            </a:r>
          </a:p>
        </p:txBody>
      </p:sp>
      <p:sp>
        <p:nvSpPr>
          <p:cNvPr id="4" name="Slide Number Placeholder 3"/>
          <p:cNvSpPr>
            <a:spLocks noGrp="1"/>
          </p:cNvSpPr>
          <p:nvPr>
            <p:ph type="sldNum" sz="quarter" idx="5"/>
          </p:nvPr>
        </p:nvSpPr>
        <p:spPr/>
        <p:txBody>
          <a:bodyPr/>
          <a:lstStyle/>
          <a:p>
            <a:fld id="{7EBAF7DF-AF72-4070-AF95-3DC5ADEB04B3}" type="slidenum">
              <a:rPr lang="en-US" smtClean="0"/>
              <a:t>16</a:t>
            </a:fld>
            <a:endParaRPr lang="en-US"/>
          </a:p>
        </p:txBody>
      </p:sp>
    </p:spTree>
    <p:extLst>
      <p:ext uri="{BB962C8B-B14F-4D97-AF65-F5344CB8AC3E}">
        <p14:creationId xmlns:p14="http://schemas.microsoft.com/office/powerpoint/2010/main" val="289969310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18" name="Group 17"/>
          <p:cNvGrpSpPr/>
          <p:nvPr/>
        </p:nvGrpSpPr>
        <p:grpSpPr>
          <a:xfrm>
            <a:off x="0" y="0"/>
            <a:ext cx="9144677" cy="6858000"/>
            <a:chOff x="0" y="0"/>
            <a:chExt cx="9144677" cy="6858000"/>
          </a:xfrm>
        </p:grpSpPr>
        <p:pic>
          <p:nvPicPr>
            <p:cNvPr id="8" name="Picture 7" descr="SD-PanelTitle-R1.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11" name="Rectangle 10"/>
            <p:cNvSpPr/>
            <p:nvPr/>
          </p:nvSpPr>
          <p:spPr>
            <a:xfrm>
              <a:off x="1515532" y="1520422"/>
              <a:ext cx="6112935" cy="3818468"/>
            </a:xfrm>
            <a:prstGeom prst="rect">
              <a:avLst/>
            </a:prstGeom>
            <a:noFill/>
            <a:ln w="15875" cap="flat">
              <a:miter lim="800000"/>
            </a:ln>
          </p:spPr>
          <p:style>
            <a:lnRef idx="1">
              <a:schemeClr val="accent1"/>
            </a:lnRef>
            <a:fillRef idx="3">
              <a:schemeClr val="accent1"/>
            </a:fillRef>
            <a:effectRef idx="2">
              <a:schemeClr val="accent1"/>
            </a:effectRef>
            <a:fontRef idx="minor">
              <a:schemeClr val="lt1"/>
            </a:fontRef>
          </p:style>
        </p:sp>
        <p:pic>
          <p:nvPicPr>
            <p:cNvPr id="12" name="Picture 11" descr="HDRibbonTitle-UniformTrim.png"/>
            <p:cNvPicPr>
              <a:picLocks noChangeAspect="1"/>
            </p:cNvPicPr>
            <p:nvPr/>
          </p:nvPicPr>
          <p:blipFill rotWithShape="1">
            <a:blip r:embed="rId3">
              <a:extLst>
                <a:ext uri="{28A0092B-C50C-407E-A947-70E740481C1C}">
                  <a14:useLocalDpi xmlns:a14="http://schemas.microsoft.com/office/drawing/2010/main" val="0"/>
                </a:ext>
              </a:extLst>
            </a:blip>
            <a:srcRect l="-2" r="47959"/>
            <a:stretch/>
          </p:blipFill>
          <p:spPr>
            <a:xfrm>
              <a:off x="0" y="3128434"/>
              <a:ext cx="1664208" cy="612648"/>
            </a:xfrm>
            <a:prstGeom prst="rect">
              <a:avLst/>
            </a:prstGeom>
          </p:spPr>
        </p:pic>
        <p:pic>
          <p:nvPicPr>
            <p:cNvPr id="13" name="Picture 12" descr="HDRibbonTitle-UniformTrim.png"/>
            <p:cNvPicPr>
              <a:picLocks noChangeAspect="1"/>
            </p:cNvPicPr>
            <p:nvPr/>
          </p:nvPicPr>
          <p:blipFill rotWithShape="1">
            <a:blip r:embed="rId3">
              <a:extLst>
                <a:ext uri="{28A0092B-C50C-407E-A947-70E740481C1C}">
                  <a14:useLocalDpi xmlns:a14="http://schemas.microsoft.com/office/drawing/2010/main" val="0"/>
                </a:ext>
              </a:extLst>
            </a:blip>
            <a:srcRect l="-2" r="47959"/>
            <a:stretch/>
          </p:blipFill>
          <p:spPr>
            <a:xfrm>
              <a:off x="7480469" y="3128434"/>
              <a:ext cx="1664208" cy="612648"/>
            </a:xfrm>
            <a:prstGeom prst="rect">
              <a:avLst/>
            </a:prstGeom>
          </p:spPr>
        </p:pic>
      </p:grpSp>
      <p:sp>
        <p:nvSpPr>
          <p:cNvPr id="2" name="Title 1"/>
          <p:cNvSpPr>
            <a:spLocks noGrp="1"/>
          </p:cNvSpPr>
          <p:nvPr>
            <p:ph type="ctrTitle"/>
          </p:nvPr>
        </p:nvSpPr>
        <p:spPr>
          <a:xfrm>
            <a:off x="1921934" y="1811863"/>
            <a:ext cx="5308866" cy="1515533"/>
          </a:xfrm>
        </p:spPr>
        <p:txBody>
          <a:bodyPr anchor="b">
            <a:noAutofit/>
          </a:bodyPr>
          <a:lstStyle>
            <a:lvl1pPr algn="ctr">
              <a:defRPr sz="4800">
                <a:effectLst/>
              </a:defRPr>
            </a:lvl1pPr>
          </a:lstStyle>
          <a:p>
            <a:r>
              <a:rPr lang="en-US"/>
              <a:t>Click to edit Master title style</a:t>
            </a:r>
            <a:endParaRPr lang="en-US" dirty="0"/>
          </a:p>
        </p:txBody>
      </p:sp>
      <p:sp>
        <p:nvSpPr>
          <p:cNvPr id="3" name="Subtitle 2"/>
          <p:cNvSpPr>
            <a:spLocks noGrp="1"/>
          </p:cNvSpPr>
          <p:nvPr>
            <p:ph type="subTitle" idx="1"/>
          </p:nvPr>
        </p:nvSpPr>
        <p:spPr>
          <a:xfrm>
            <a:off x="1921934" y="3598327"/>
            <a:ext cx="5308866" cy="1377651"/>
          </a:xfrm>
        </p:spPr>
        <p:txBody>
          <a:bodyPr anchor="t">
            <a:normAutofit/>
          </a:bodyPr>
          <a:lstStyle>
            <a:lvl1pPr marL="0" indent="0" algn="ctr">
              <a:buNone/>
              <a:defRPr sz="20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a:xfrm>
            <a:off x="6065417" y="5054602"/>
            <a:ext cx="673276" cy="279400"/>
          </a:xfrm>
        </p:spPr>
        <p:txBody>
          <a:bodyPr/>
          <a:lstStyle/>
          <a:p>
            <a:fld id="{38767D78-78EF-4450-89A9-C2AB9F31396D}" type="datetimeFigureOut">
              <a:rPr lang="en-US" smtClean="0"/>
              <a:t>4/12/2022</a:t>
            </a:fld>
            <a:endParaRPr lang="en-US"/>
          </a:p>
        </p:txBody>
      </p:sp>
      <p:sp>
        <p:nvSpPr>
          <p:cNvPr id="5" name="Footer Placeholder 4"/>
          <p:cNvSpPr>
            <a:spLocks noGrp="1"/>
          </p:cNvSpPr>
          <p:nvPr>
            <p:ph type="ftr" sz="quarter" idx="11"/>
          </p:nvPr>
        </p:nvSpPr>
        <p:spPr>
          <a:xfrm>
            <a:off x="1921934" y="5054602"/>
            <a:ext cx="4064860" cy="279400"/>
          </a:xfrm>
        </p:spPr>
        <p:txBody>
          <a:bodyPr/>
          <a:lstStyle/>
          <a:p>
            <a:endParaRPr lang="en-US"/>
          </a:p>
        </p:txBody>
      </p:sp>
      <p:sp>
        <p:nvSpPr>
          <p:cNvPr id="6" name="Slide Number Placeholder 5"/>
          <p:cNvSpPr>
            <a:spLocks noGrp="1"/>
          </p:cNvSpPr>
          <p:nvPr>
            <p:ph type="sldNum" sz="quarter" idx="12"/>
          </p:nvPr>
        </p:nvSpPr>
        <p:spPr>
          <a:xfrm>
            <a:off x="6817317" y="5054602"/>
            <a:ext cx="413483" cy="279400"/>
          </a:xfrm>
        </p:spPr>
        <p:txBody>
          <a:bodyPr/>
          <a:lstStyle/>
          <a:p>
            <a:fld id="{92367B23-D481-47B8-9DC9-53041C5CD72C}" type="slidenum">
              <a:rPr lang="en-US" smtClean="0"/>
              <a:t>‹#›</a:t>
            </a:fld>
            <a:endParaRPr lang="en-US"/>
          </a:p>
        </p:txBody>
      </p:sp>
      <p:cxnSp>
        <p:nvCxnSpPr>
          <p:cNvPr id="15" name="Straight Connector 14"/>
          <p:cNvCxnSpPr/>
          <p:nvPr/>
        </p:nvCxnSpPr>
        <p:spPr>
          <a:xfrm>
            <a:off x="2019825" y="3471329"/>
            <a:ext cx="5113083"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18371151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76866" y="4815415"/>
            <a:ext cx="6798734" cy="566738"/>
          </a:xfrm>
        </p:spPr>
        <p:txBody>
          <a:bodyPr anchor="b">
            <a:normAutofit/>
          </a:bodyPr>
          <a:lstStyle>
            <a:lvl1pPr algn="ctr">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1026260" y="1032933"/>
            <a:ext cx="7091482" cy="3361269"/>
          </a:xfrm>
          <a:prstGeom prst="roundRect">
            <a:avLst>
              <a:gd name="adj" fmla="val 0"/>
            </a:avLst>
          </a:prstGeom>
          <a:ln w="57150" cmpd="thickThin">
            <a:solidFill>
              <a:schemeClr val="tx1">
                <a:lumMod val="50000"/>
                <a:lumOff val="50000"/>
              </a:schemeClr>
            </a:solidFill>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1176866" y="5382153"/>
            <a:ext cx="6798734" cy="493712"/>
          </a:xfrm>
        </p:spPr>
        <p:txBody>
          <a:bodyPr anchor="t">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38767D78-78EF-4450-89A9-C2AB9F31396D}" type="datetimeFigureOut">
              <a:rPr lang="en-US" smtClean="0"/>
              <a:t>4/12/2022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2367B23-D481-47B8-9DC9-53041C5CD72C}" type="slidenum">
              <a:rPr lang="en-US" smtClean="0"/>
              <a:t>‹#›</a:t>
            </a:fld>
            <a:endParaRPr lang="en-US"/>
          </a:p>
        </p:txBody>
      </p:sp>
    </p:spTree>
    <p:extLst>
      <p:ext uri="{BB962C8B-B14F-4D97-AF65-F5344CB8AC3E}">
        <p14:creationId xmlns:p14="http://schemas.microsoft.com/office/powerpoint/2010/main" val="102379301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1176866" y="906873"/>
            <a:ext cx="6798734" cy="3097860"/>
          </a:xfrm>
        </p:spPr>
        <p:txBody>
          <a:bodyPr anchor="ctr">
            <a:normAutofit/>
          </a:bodyPr>
          <a:lstStyle>
            <a:lvl1pPr algn="ctr">
              <a:defRPr sz="3200" b="0" cap="none"/>
            </a:lvl1pPr>
          </a:lstStyle>
          <a:p>
            <a:r>
              <a:rPr lang="en-US"/>
              <a:t>Click to edit Master title style</a:t>
            </a:r>
            <a:endParaRPr lang="en-US" dirty="0"/>
          </a:p>
        </p:txBody>
      </p:sp>
      <p:sp>
        <p:nvSpPr>
          <p:cNvPr id="3" name="Text Placeholder 2"/>
          <p:cNvSpPr>
            <a:spLocks noGrp="1"/>
          </p:cNvSpPr>
          <p:nvPr>
            <p:ph type="body" idx="1"/>
          </p:nvPr>
        </p:nvSpPr>
        <p:spPr>
          <a:xfrm>
            <a:off x="1176865" y="4275666"/>
            <a:ext cx="6798736" cy="1600202"/>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38767D78-78EF-4450-89A9-C2AB9F31396D}" type="datetimeFigureOut">
              <a:rPr lang="en-US" smtClean="0"/>
              <a:t>4/12/2022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2367B23-D481-47B8-9DC9-53041C5CD72C}" type="slidenum">
              <a:rPr lang="en-US" smtClean="0"/>
              <a:t>‹#›</a:t>
            </a:fld>
            <a:endParaRPr lang="en-US"/>
          </a:p>
        </p:txBody>
      </p:sp>
      <p:cxnSp>
        <p:nvCxnSpPr>
          <p:cNvPr id="15" name="Straight Connector 14"/>
          <p:cNvCxnSpPr/>
          <p:nvPr/>
        </p:nvCxnSpPr>
        <p:spPr>
          <a:xfrm>
            <a:off x="1278465" y="4140199"/>
            <a:ext cx="6606425"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92721035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334333" y="982132"/>
            <a:ext cx="6400250" cy="2370668"/>
          </a:xfrm>
        </p:spPr>
        <p:txBody>
          <a:bodyPr anchor="ctr">
            <a:normAutofit/>
          </a:bodyPr>
          <a:lstStyle>
            <a:lvl1pPr algn="ctr">
              <a:defRPr sz="3200" b="0" cap="none">
                <a:solidFill>
                  <a:schemeClr val="tx1"/>
                </a:solidFill>
              </a:defRPr>
            </a:lvl1pPr>
          </a:lstStyle>
          <a:p>
            <a:r>
              <a:rPr lang="en-US"/>
              <a:t>Click to edit Master title style</a:t>
            </a:r>
            <a:endParaRPr lang="en-US" dirty="0"/>
          </a:p>
        </p:txBody>
      </p:sp>
      <p:sp>
        <p:nvSpPr>
          <p:cNvPr id="10" name="Text Placeholder 9"/>
          <p:cNvSpPr>
            <a:spLocks noGrp="1"/>
          </p:cNvSpPr>
          <p:nvPr>
            <p:ph type="body" sz="quarter" idx="13"/>
          </p:nvPr>
        </p:nvSpPr>
        <p:spPr>
          <a:xfrm>
            <a:off x="1600200" y="3352799"/>
            <a:ext cx="5892798" cy="651933"/>
          </a:xfrm>
        </p:spPr>
        <p:txBody>
          <a:bodyPr anchor="ctr">
            <a:normAutofit/>
          </a:bodyPr>
          <a:lstStyle>
            <a:lvl1pPr marL="0" indent="0" algn="r">
              <a:buFontTx/>
              <a:buNone/>
              <a:defRPr sz="1800"/>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Edit Master text styles</a:t>
            </a:r>
          </a:p>
        </p:txBody>
      </p:sp>
      <p:sp>
        <p:nvSpPr>
          <p:cNvPr id="3" name="Text Placeholder 2"/>
          <p:cNvSpPr>
            <a:spLocks noGrp="1"/>
          </p:cNvSpPr>
          <p:nvPr>
            <p:ph type="body" idx="1"/>
          </p:nvPr>
        </p:nvSpPr>
        <p:spPr>
          <a:xfrm>
            <a:off x="1176863" y="4343400"/>
            <a:ext cx="6798738" cy="1532467"/>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38767D78-78EF-4450-89A9-C2AB9F31396D}" type="datetimeFigureOut">
              <a:rPr lang="en-US" smtClean="0"/>
              <a:t>4/12/2022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2367B23-D481-47B8-9DC9-53041C5CD72C}" type="slidenum">
              <a:rPr lang="en-US" smtClean="0"/>
              <a:t>‹#›</a:t>
            </a:fld>
            <a:endParaRPr lang="en-US"/>
          </a:p>
        </p:txBody>
      </p:sp>
      <p:sp>
        <p:nvSpPr>
          <p:cNvPr id="14" name="TextBox 13"/>
          <p:cNvSpPr txBox="1"/>
          <p:nvPr/>
        </p:nvSpPr>
        <p:spPr>
          <a:xfrm>
            <a:off x="849969" y="905362"/>
            <a:ext cx="457319" cy="584776"/>
          </a:xfrm>
          <a:prstGeom prst="rect">
            <a:avLst/>
          </a:prstGeom>
        </p:spPr>
        <p:txBody>
          <a:bodyPr vert="horz" lIns="91440" tIns="45720" rIns="91440" bIns="45720" rtlCol="0" anchor="ctr">
            <a:noAutofit/>
          </a:bodyPr>
          <a:lstStyle/>
          <a:p>
            <a:pPr lvl="0"/>
            <a:r>
              <a:rPr lang="en-US" sz="7200" dirty="0">
                <a:solidFill>
                  <a:schemeClr val="tx1"/>
                </a:solidFill>
                <a:effectLst/>
              </a:rPr>
              <a:t>“</a:t>
            </a:r>
          </a:p>
        </p:txBody>
      </p:sp>
      <p:sp>
        <p:nvSpPr>
          <p:cNvPr id="15" name="TextBox 14"/>
          <p:cNvSpPr txBox="1"/>
          <p:nvPr/>
        </p:nvSpPr>
        <p:spPr>
          <a:xfrm>
            <a:off x="7633503" y="2827870"/>
            <a:ext cx="457319" cy="584776"/>
          </a:xfrm>
          <a:prstGeom prst="rect">
            <a:avLst/>
          </a:prstGeom>
        </p:spPr>
        <p:txBody>
          <a:bodyPr vert="horz" lIns="91440" tIns="45720" rIns="91440" bIns="45720" rtlCol="0" anchor="ctr">
            <a:noAutofit/>
          </a:bodyPr>
          <a:lstStyle/>
          <a:p>
            <a:pPr lvl="0" algn="r"/>
            <a:r>
              <a:rPr lang="en-US" sz="7200" dirty="0">
                <a:solidFill>
                  <a:schemeClr val="tx1"/>
                </a:solidFill>
                <a:effectLst/>
              </a:rPr>
              <a:t>”</a:t>
            </a:r>
          </a:p>
        </p:txBody>
      </p:sp>
      <p:cxnSp>
        <p:nvCxnSpPr>
          <p:cNvPr id="19" name="Straight Connector 18"/>
          <p:cNvCxnSpPr/>
          <p:nvPr/>
        </p:nvCxnSpPr>
        <p:spPr>
          <a:xfrm>
            <a:off x="1278466" y="4140199"/>
            <a:ext cx="6595534"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56294739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1176869" y="3308581"/>
            <a:ext cx="6798728" cy="1468800"/>
          </a:xfrm>
        </p:spPr>
        <p:txBody>
          <a:bodyPr anchor="b">
            <a:normAutofit/>
          </a:bodyPr>
          <a:lstStyle>
            <a:lvl1pPr algn="l">
              <a:defRPr sz="3200" b="0" cap="none"/>
            </a:lvl1pPr>
          </a:lstStyle>
          <a:p>
            <a:r>
              <a:rPr lang="en-US"/>
              <a:t>Click to edit Master title style</a:t>
            </a:r>
            <a:endParaRPr lang="en-US" dirty="0"/>
          </a:p>
        </p:txBody>
      </p:sp>
      <p:sp>
        <p:nvSpPr>
          <p:cNvPr id="3" name="Text Placeholder 2"/>
          <p:cNvSpPr>
            <a:spLocks noGrp="1"/>
          </p:cNvSpPr>
          <p:nvPr>
            <p:ph type="body" idx="1"/>
          </p:nvPr>
        </p:nvSpPr>
        <p:spPr>
          <a:xfrm>
            <a:off x="1176868" y="4777381"/>
            <a:ext cx="6798730" cy="860400"/>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38767D78-78EF-4450-89A9-C2AB9F31396D}" type="datetimeFigureOut">
              <a:rPr lang="en-US" smtClean="0"/>
              <a:t>4/12/2022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2367B23-D481-47B8-9DC9-53041C5CD72C}" type="slidenum">
              <a:rPr lang="en-US" smtClean="0"/>
              <a:t>‹#›</a:t>
            </a:fld>
            <a:endParaRPr lang="en-US"/>
          </a:p>
        </p:txBody>
      </p:sp>
    </p:spTree>
    <p:extLst>
      <p:ext uri="{BB962C8B-B14F-4D97-AF65-F5344CB8AC3E}">
        <p14:creationId xmlns:p14="http://schemas.microsoft.com/office/powerpoint/2010/main" val="61690132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1409416" y="982132"/>
            <a:ext cx="6325168" cy="2243668"/>
          </a:xfrm>
        </p:spPr>
        <p:txBody>
          <a:bodyPr anchor="ctr">
            <a:normAutofit/>
          </a:bodyPr>
          <a:lstStyle>
            <a:lvl1pPr algn="ctr">
              <a:defRPr sz="3200" b="0" cap="none">
                <a:solidFill>
                  <a:schemeClr val="tx1"/>
                </a:solidFill>
              </a:defRPr>
            </a:lvl1pPr>
          </a:lstStyle>
          <a:p>
            <a:r>
              <a:rPr lang="en-US"/>
              <a:t>Click to edit Master title style</a:t>
            </a:r>
            <a:endParaRPr lang="en-US" dirty="0"/>
          </a:p>
        </p:txBody>
      </p:sp>
      <p:sp>
        <p:nvSpPr>
          <p:cNvPr id="18" name="Text Placeholder 2"/>
          <p:cNvSpPr>
            <a:spLocks noGrp="1"/>
          </p:cNvSpPr>
          <p:nvPr>
            <p:ph type="body" idx="13"/>
          </p:nvPr>
        </p:nvSpPr>
        <p:spPr>
          <a:xfrm>
            <a:off x="1176868" y="3639312"/>
            <a:ext cx="6798730" cy="886968"/>
          </a:xfrm>
        </p:spPr>
        <p:txBody>
          <a:bodyPr anchor="b">
            <a:normAutofit/>
          </a:bodyPr>
          <a:lstStyle>
            <a:lvl1pPr marL="0" indent="0" algn="l">
              <a:spcBef>
                <a:spcPts val="0"/>
              </a:spcBef>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3" name="Text Placeholder 2"/>
          <p:cNvSpPr>
            <a:spLocks noGrp="1"/>
          </p:cNvSpPr>
          <p:nvPr>
            <p:ph type="body" idx="1"/>
          </p:nvPr>
        </p:nvSpPr>
        <p:spPr>
          <a:xfrm>
            <a:off x="1176865" y="4529667"/>
            <a:ext cx="6798736" cy="1346200"/>
          </a:xfrm>
        </p:spPr>
        <p:txBody>
          <a:bodyPr anchor="t">
            <a:normAutofit/>
          </a:bodyPr>
          <a:lstStyle>
            <a:lvl1pPr marL="0" indent="0" algn="l">
              <a:buNone/>
              <a:defRPr sz="1600">
                <a:solidFill>
                  <a:schemeClr val="tx1"/>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38767D78-78EF-4450-89A9-C2AB9F31396D}" type="datetimeFigureOut">
              <a:rPr lang="en-US" smtClean="0"/>
              <a:t>4/12/2022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2367B23-D481-47B8-9DC9-53041C5CD72C}" type="slidenum">
              <a:rPr lang="en-US" smtClean="0"/>
              <a:t>‹#›</a:t>
            </a:fld>
            <a:endParaRPr lang="en-US"/>
          </a:p>
        </p:txBody>
      </p:sp>
      <p:sp>
        <p:nvSpPr>
          <p:cNvPr id="12" name="TextBox 11"/>
          <p:cNvSpPr txBox="1"/>
          <p:nvPr/>
        </p:nvSpPr>
        <p:spPr>
          <a:xfrm>
            <a:off x="878060" y="896895"/>
            <a:ext cx="457319"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3" name="TextBox 12"/>
          <p:cNvSpPr txBox="1"/>
          <p:nvPr/>
        </p:nvSpPr>
        <p:spPr>
          <a:xfrm>
            <a:off x="7649796" y="2607728"/>
            <a:ext cx="457319"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cxnSp>
        <p:nvCxnSpPr>
          <p:cNvPr id="26" name="Straight Connector 25"/>
          <p:cNvCxnSpPr/>
          <p:nvPr/>
        </p:nvCxnSpPr>
        <p:spPr>
          <a:xfrm>
            <a:off x="1278466" y="3429000"/>
            <a:ext cx="6595534"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97923107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1176865" y="982131"/>
            <a:ext cx="6798734" cy="2294467"/>
          </a:xfrm>
        </p:spPr>
        <p:txBody>
          <a:bodyPr vert="horz" lIns="91440" tIns="45720" rIns="91440" bIns="45720" rtlCol="0" anchor="ctr">
            <a:normAutofit/>
          </a:bodyPr>
          <a:lstStyle>
            <a:lvl1pPr>
              <a:defRPr lang="en-US" sz="3200" b="0" dirty="0"/>
            </a:lvl1pPr>
          </a:lstStyle>
          <a:p>
            <a:pPr marL="0" lvl="0"/>
            <a:r>
              <a:rPr lang="en-US"/>
              <a:t>Click to edit Master title style</a:t>
            </a:r>
            <a:endParaRPr lang="en-US" dirty="0"/>
          </a:p>
        </p:txBody>
      </p:sp>
      <p:sp>
        <p:nvSpPr>
          <p:cNvPr id="14" name="Text Placeholder 2"/>
          <p:cNvSpPr>
            <a:spLocks noGrp="1"/>
          </p:cNvSpPr>
          <p:nvPr>
            <p:ph type="body" idx="13"/>
          </p:nvPr>
        </p:nvSpPr>
        <p:spPr>
          <a:xfrm>
            <a:off x="1176868" y="3566160"/>
            <a:ext cx="6798730" cy="905256"/>
          </a:xfrm>
        </p:spPr>
        <p:txBody>
          <a:bodyPr anchor="b">
            <a:normAutofit/>
          </a:bodyPr>
          <a:lstStyle>
            <a:lvl1pPr marL="0" indent="0" algn="l">
              <a:spcBef>
                <a:spcPts val="0"/>
              </a:spcBef>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3" name="Text Placeholder 2"/>
          <p:cNvSpPr>
            <a:spLocks noGrp="1"/>
          </p:cNvSpPr>
          <p:nvPr>
            <p:ph type="body" idx="1"/>
          </p:nvPr>
        </p:nvSpPr>
        <p:spPr>
          <a:xfrm>
            <a:off x="1176866" y="4470400"/>
            <a:ext cx="6798734" cy="1405467"/>
          </a:xfrm>
        </p:spPr>
        <p:txBody>
          <a:bodyPr anchor="t">
            <a:normAutofit/>
          </a:bodyPr>
          <a:lstStyle>
            <a:lvl1pPr marL="0" indent="0" algn="l">
              <a:buNone/>
              <a:defRPr sz="1600">
                <a:solidFill>
                  <a:schemeClr val="tx1"/>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38767D78-78EF-4450-89A9-C2AB9F31396D}" type="datetimeFigureOut">
              <a:rPr lang="en-US" smtClean="0"/>
              <a:t>4/12/2022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2367B23-D481-47B8-9DC9-53041C5CD72C}" type="slidenum">
              <a:rPr lang="en-US" smtClean="0"/>
              <a:t>‹#›</a:t>
            </a:fld>
            <a:endParaRPr lang="en-US"/>
          </a:p>
        </p:txBody>
      </p:sp>
      <p:cxnSp>
        <p:nvCxnSpPr>
          <p:cNvPr id="15" name="Straight Connector 14"/>
          <p:cNvCxnSpPr/>
          <p:nvPr/>
        </p:nvCxnSpPr>
        <p:spPr>
          <a:xfrm>
            <a:off x="1278469" y="3429000"/>
            <a:ext cx="6606421"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50479547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ctr">
              <a:defRPr/>
            </a:lvl1pPr>
          </a:lstStyle>
          <a:p>
            <a:r>
              <a:rPr lang="en-US"/>
              <a:t>Click to edit Master title style</a:t>
            </a:r>
            <a:endParaRPr lang="en-US" dirty="0"/>
          </a:p>
        </p:txBody>
      </p:sp>
      <p:sp>
        <p:nvSpPr>
          <p:cNvPr id="3" name="Vertical Text Placeholder 2"/>
          <p:cNvSpPr>
            <a:spLocks noGrp="1"/>
          </p:cNvSpPr>
          <p:nvPr>
            <p:ph type="body" orient="vert" idx="1"/>
          </p:nvPr>
        </p:nvSpPr>
        <p:spPr>
          <a:xfrm>
            <a:off x="1176865" y="2490135"/>
            <a:ext cx="6798736" cy="3385733"/>
          </a:xfrm>
        </p:spPr>
        <p:txBody>
          <a:bodyPr vert="eaVert" ancho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38767D78-78EF-4450-89A9-C2AB9F31396D}" type="datetimeFigureOut">
              <a:rPr lang="en-US" smtClean="0"/>
              <a:t>4/12/2022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2367B23-D481-47B8-9DC9-53041C5CD72C}" type="slidenum">
              <a:rPr lang="en-US" smtClean="0"/>
              <a:t>‹#›</a:t>
            </a:fld>
            <a:endParaRPr lang="en-US"/>
          </a:p>
        </p:txBody>
      </p:sp>
      <p:cxnSp>
        <p:nvCxnSpPr>
          <p:cNvPr id="14" name="Straight Connector 13"/>
          <p:cNvCxnSpPr/>
          <p:nvPr/>
        </p:nvCxnSpPr>
        <p:spPr>
          <a:xfrm>
            <a:off x="1278466" y="2354670"/>
            <a:ext cx="6606424"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67914165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356667" y="906873"/>
            <a:ext cx="1618930" cy="4968995"/>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1176867" y="906873"/>
            <a:ext cx="4915509" cy="4968993"/>
          </a:xfrm>
        </p:spPr>
        <p:txBody>
          <a:bodyPr vert="eaVert" ancho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38767D78-78EF-4450-89A9-C2AB9F31396D}" type="datetimeFigureOut">
              <a:rPr lang="en-US" smtClean="0"/>
              <a:t>4/12/2022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2367B23-D481-47B8-9DC9-53041C5CD72C}" type="slidenum">
              <a:rPr lang="en-US" smtClean="0"/>
              <a:t>‹#›</a:t>
            </a:fld>
            <a:endParaRPr lang="en-US"/>
          </a:p>
        </p:txBody>
      </p:sp>
      <p:cxnSp>
        <p:nvCxnSpPr>
          <p:cNvPr id="14" name="Straight Connector 13"/>
          <p:cNvCxnSpPr/>
          <p:nvPr/>
        </p:nvCxnSpPr>
        <p:spPr>
          <a:xfrm>
            <a:off x="6245512" y="906873"/>
            <a:ext cx="0" cy="4968993"/>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403689019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cxnSp>
        <p:nvCxnSpPr>
          <p:cNvPr id="7" name="Straight Connector 6"/>
          <p:cNvCxnSpPr/>
          <p:nvPr/>
        </p:nvCxnSpPr>
        <p:spPr>
          <a:xfrm>
            <a:off x="1278465" y="2356260"/>
            <a:ext cx="6595534" cy="0"/>
          </a:xfrm>
          <a:prstGeom prst="line">
            <a:avLst/>
          </a:prstGeom>
          <a:ln w="15875"/>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38767D78-78EF-4450-89A9-C2AB9F31396D}" type="datetimeFigureOut">
              <a:rPr lang="en-US" smtClean="0"/>
              <a:t>4/12/2022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2367B23-D481-47B8-9DC9-53041C5CD72C}" type="slidenum">
              <a:rPr lang="en-US" smtClean="0"/>
              <a:t>‹#›</a:t>
            </a:fld>
            <a:endParaRPr lang="en-US"/>
          </a:p>
        </p:txBody>
      </p:sp>
    </p:spTree>
    <p:extLst>
      <p:ext uri="{BB962C8B-B14F-4D97-AF65-F5344CB8AC3E}">
        <p14:creationId xmlns:p14="http://schemas.microsoft.com/office/powerpoint/2010/main" val="12992934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278465" y="1641413"/>
            <a:ext cx="6595534" cy="1822514"/>
          </a:xfrm>
        </p:spPr>
        <p:txBody>
          <a:bodyPr anchor="b">
            <a:normAutofit/>
          </a:bodyPr>
          <a:lstStyle>
            <a:lvl1pPr algn="ctr">
              <a:defRPr sz="4000" b="0" cap="none">
                <a:latin typeface="Calibri" panose="020F0502020204030204" pitchFamily="34" charset="0"/>
                <a:cs typeface="Calibri" panose="020F0502020204030204" pitchFamily="34" charset="0"/>
              </a:defRPr>
            </a:lvl1pPr>
          </a:lstStyle>
          <a:p>
            <a:r>
              <a:rPr lang="en-US" dirty="0"/>
              <a:t>Click to edit Master title style</a:t>
            </a:r>
          </a:p>
        </p:txBody>
      </p:sp>
      <p:sp>
        <p:nvSpPr>
          <p:cNvPr id="3" name="Text Placeholder 2"/>
          <p:cNvSpPr>
            <a:spLocks noGrp="1"/>
          </p:cNvSpPr>
          <p:nvPr>
            <p:ph type="body" idx="1"/>
          </p:nvPr>
        </p:nvSpPr>
        <p:spPr>
          <a:xfrm>
            <a:off x="1278465" y="3734859"/>
            <a:ext cx="6595534" cy="1090015"/>
          </a:xfrm>
        </p:spPr>
        <p:txBody>
          <a:bodyPr anchor="t">
            <a:normAutofit/>
          </a:bodyPr>
          <a:lstStyle>
            <a:lvl1pPr marL="0" indent="0" algn="ctr">
              <a:buNone/>
              <a:defRPr sz="2400">
                <a:solidFill>
                  <a:schemeClr val="tx1"/>
                </a:solidFill>
                <a:latin typeface="Calibri" panose="020F0502020204030204" pitchFamily="34" charset="0"/>
                <a:cs typeface="Calibri" panose="020F0502020204030204" pitchFamily="34" charset="0"/>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Edit Master text styles</a:t>
            </a:r>
          </a:p>
        </p:txBody>
      </p:sp>
      <p:sp>
        <p:nvSpPr>
          <p:cNvPr id="4" name="Date Placeholder 3"/>
          <p:cNvSpPr>
            <a:spLocks noGrp="1"/>
          </p:cNvSpPr>
          <p:nvPr>
            <p:ph type="dt" sz="half" idx="10"/>
          </p:nvPr>
        </p:nvSpPr>
        <p:spPr/>
        <p:txBody>
          <a:bodyPr/>
          <a:lstStyle/>
          <a:p>
            <a:fld id="{38767D78-78EF-4450-89A9-C2AB9F31396D}" type="datetimeFigureOut">
              <a:rPr lang="en-US" smtClean="0"/>
              <a:t>4/12/2022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2367B23-D481-47B8-9DC9-53041C5CD72C}" type="slidenum">
              <a:rPr lang="en-US" smtClean="0"/>
              <a:t>‹#›</a:t>
            </a:fld>
            <a:endParaRPr lang="en-US"/>
          </a:p>
        </p:txBody>
      </p:sp>
      <p:cxnSp>
        <p:nvCxnSpPr>
          <p:cNvPr id="31" name="Straight Connector 30"/>
          <p:cNvCxnSpPr/>
          <p:nvPr/>
        </p:nvCxnSpPr>
        <p:spPr>
          <a:xfrm>
            <a:off x="1278466" y="3599392"/>
            <a:ext cx="6595533"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81855005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cxnSp>
        <p:nvCxnSpPr>
          <p:cNvPr id="8" name="Straight Connector 7"/>
          <p:cNvCxnSpPr/>
          <p:nvPr/>
        </p:nvCxnSpPr>
        <p:spPr>
          <a:xfrm>
            <a:off x="1278465" y="2356260"/>
            <a:ext cx="6595534" cy="0"/>
          </a:xfrm>
          <a:prstGeom prst="line">
            <a:avLst/>
          </a:prstGeom>
          <a:ln w="15875"/>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a:xfrm>
            <a:off x="1176866" y="915337"/>
            <a:ext cx="6798734" cy="1303867"/>
          </a:xfrm>
        </p:spPr>
        <p:txBody>
          <a:bodyPr/>
          <a:lstStyle>
            <a:lvl1pPr>
              <a:defRPr>
                <a:latin typeface="Calibri" panose="020F0502020204030204" pitchFamily="34" charset="0"/>
                <a:cs typeface="Calibri" panose="020F0502020204030204" pitchFamily="34" charset="0"/>
              </a:defRPr>
            </a:lvl1pPr>
          </a:lstStyle>
          <a:p>
            <a:r>
              <a:rPr lang="en-US" dirty="0"/>
              <a:t>Click to edit Master title style</a:t>
            </a:r>
          </a:p>
        </p:txBody>
      </p:sp>
      <p:sp>
        <p:nvSpPr>
          <p:cNvPr id="3" name="Content Placeholder 2"/>
          <p:cNvSpPr>
            <a:spLocks noGrp="1"/>
          </p:cNvSpPr>
          <p:nvPr>
            <p:ph sz="half" idx="1"/>
          </p:nvPr>
        </p:nvSpPr>
        <p:spPr>
          <a:xfrm>
            <a:off x="1176866" y="2487168"/>
            <a:ext cx="3337560" cy="3447288"/>
          </a:xfrm>
        </p:spPr>
        <p:txBody>
          <a:bodyPr>
            <a:normAutofit/>
          </a:bodyPr>
          <a:lstStyle>
            <a:lvl1pPr>
              <a:defRPr>
                <a:latin typeface="Calibri" panose="020F0502020204030204" pitchFamily="34" charset="0"/>
                <a:cs typeface="Calibri" panose="020F0502020204030204" pitchFamily="34" charset="0"/>
              </a:defRPr>
            </a:lvl1pPr>
            <a:lvl2pPr>
              <a:defRPr>
                <a:latin typeface="Calibri" panose="020F0502020204030204" pitchFamily="34" charset="0"/>
                <a:cs typeface="Calibri" panose="020F0502020204030204" pitchFamily="34" charset="0"/>
              </a:defRPr>
            </a:lvl2pPr>
            <a:lvl3pPr>
              <a:defRPr>
                <a:latin typeface="Calibri" panose="020F0502020204030204" pitchFamily="34" charset="0"/>
                <a:cs typeface="Calibri" panose="020F0502020204030204" pitchFamily="34" charset="0"/>
              </a:defRPr>
            </a:lvl3pPr>
            <a:lvl4pPr>
              <a:defRPr>
                <a:latin typeface="Calibri" panose="020F0502020204030204" pitchFamily="34" charset="0"/>
                <a:cs typeface="Calibri" panose="020F0502020204030204" pitchFamily="34" charset="0"/>
              </a:defRPr>
            </a:lvl4pPr>
            <a:lvl5pPr>
              <a:defRPr>
                <a:latin typeface="Calibri" panose="020F0502020204030204" pitchFamily="34" charset="0"/>
                <a:cs typeface="Calibri" panose="020F0502020204030204" pitchFamily="34" charset="0"/>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4645152" y="2487168"/>
            <a:ext cx="3337560" cy="3447288"/>
          </a:xfrm>
        </p:spPr>
        <p:txBody>
          <a:bodyPr>
            <a:normAutofit/>
          </a:bodyPr>
          <a:lstStyle>
            <a:lvl1pPr>
              <a:defRPr>
                <a:latin typeface="Calibri" panose="020F0502020204030204" pitchFamily="34" charset="0"/>
                <a:cs typeface="Calibri" panose="020F0502020204030204" pitchFamily="34" charset="0"/>
              </a:defRPr>
            </a:lvl1pPr>
            <a:lvl2pPr>
              <a:defRPr>
                <a:latin typeface="Calibri" panose="020F0502020204030204" pitchFamily="34" charset="0"/>
                <a:cs typeface="Calibri" panose="020F0502020204030204" pitchFamily="34" charset="0"/>
              </a:defRPr>
            </a:lvl2pPr>
            <a:lvl3pPr>
              <a:defRPr>
                <a:latin typeface="Calibri" panose="020F0502020204030204" pitchFamily="34" charset="0"/>
                <a:cs typeface="Calibri" panose="020F0502020204030204" pitchFamily="34" charset="0"/>
              </a:defRPr>
            </a:lvl3pPr>
            <a:lvl4pPr>
              <a:defRPr>
                <a:latin typeface="Calibri" panose="020F0502020204030204" pitchFamily="34" charset="0"/>
                <a:cs typeface="Calibri" panose="020F0502020204030204" pitchFamily="34" charset="0"/>
              </a:defRPr>
            </a:lvl4pPr>
            <a:lvl5pPr>
              <a:defRPr>
                <a:latin typeface="Calibri" panose="020F0502020204030204" pitchFamily="34" charset="0"/>
                <a:cs typeface="Calibri" panose="020F0502020204030204" pitchFamily="34" charset="0"/>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p:cNvSpPr>
            <a:spLocks noGrp="1"/>
          </p:cNvSpPr>
          <p:nvPr>
            <p:ph type="dt" sz="half" idx="10"/>
          </p:nvPr>
        </p:nvSpPr>
        <p:spPr/>
        <p:txBody>
          <a:bodyPr/>
          <a:lstStyle/>
          <a:p>
            <a:fld id="{38767D78-78EF-4450-89A9-C2AB9F31396D}" type="datetimeFigureOut">
              <a:rPr lang="en-US" smtClean="0"/>
              <a:t>4/12/2022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2367B23-D481-47B8-9DC9-53041C5CD72C}" type="slidenum">
              <a:rPr lang="en-US" smtClean="0"/>
              <a:t>‹#›</a:t>
            </a:fld>
            <a:endParaRPr lang="en-US"/>
          </a:p>
        </p:txBody>
      </p:sp>
    </p:spTree>
    <p:extLst>
      <p:ext uri="{BB962C8B-B14F-4D97-AF65-F5344CB8AC3E}">
        <p14:creationId xmlns:p14="http://schemas.microsoft.com/office/powerpoint/2010/main" val="339204699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1176868" y="2658533"/>
            <a:ext cx="3337560"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1176868" y="3243263"/>
            <a:ext cx="3337560" cy="2706624"/>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41832" y="2658533"/>
            <a:ext cx="3337560"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4641832" y="3243263"/>
            <a:ext cx="3337560" cy="2706624"/>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38767D78-78EF-4450-89A9-C2AB9F31396D}" type="datetimeFigureOut">
              <a:rPr lang="en-US" smtClean="0"/>
              <a:t>4/12/2022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2367B23-D481-47B8-9DC9-53041C5CD72C}" type="slidenum">
              <a:rPr lang="en-US" smtClean="0"/>
              <a:t>‹#›</a:t>
            </a:fld>
            <a:endParaRPr lang="en-US"/>
          </a:p>
        </p:txBody>
      </p:sp>
      <p:cxnSp>
        <p:nvCxnSpPr>
          <p:cNvPr id="41" name="Straight Connector 40"/>
          <p:cNvCxnSpPr/>
          <p:nvPr/>
        </p:nvCxnSpPr>
        <p:spPr>
          <a:xfrm>
            <a:off x="1278466" y="2354670"/>
            <a:ext cx="6595534"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321899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1176865" y="915337"/>
            <a:ext cx="6798735" cy="1303867"/>
          </a:xfrm>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38767D78-78EF-4450-89A9-C2AB9F31396D}" type="datetimeFigureOut">
              <a:rPr lang="en-US" smtClean="0"/>
              <a:t>4/12/2022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2367B23-D481-47B8-9DC9-53041C5CD72C}" type="slidenum">
              <a:rPr lang="en-US" smtClean="0"/>
              <a:t>‹#›</a:t>
            </a:fld>
            <a:endParaRPr lang="en-US"/>
          </a:p>
        </p:txBody>
      </p:sp>
      <p:cxnSp>
        <p:nvCxnSpPr>
          <p:cNvPr id="14" name="Straight Connector 13"/>
          <p:cNvCxnSpPr/>
          <p:nvPr/>
        </p:nvCxnSpPr>
        <p:spPr>
          <a:xfrm>
            <a:off x="1278466" y="2354670"/>
            <a:ext cx="6595534"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97894111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8767D78-78EF-4450-89A9-C2AB9F31396D}" type="datetimeFigureOut">
              <a:rPr lang="en-US" smtClean="0"/>
              <a:t>4/12/2022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2367B23-D481-47B8-9DC9-53041C5CD72C}" type="slidenum">
              <a:rPr lang="en-US" smtClean="0"/>
              <a:t>‹#›</a:t>
            </a:fld>
            <a:endParaRPr lang="en-US"/>
          </a:p>
        </p:txBody>
      </p:sp>
    </p:spTree>
    <p:extLst>
      <p:ext uri="{BB962C8B-B14F-4D97-AF65-F5344CB8AC3E}">
        <p14:creationId xmlns:p14="http://schemas.microsoft.com/office/powerpoint/2010/main" val="304604639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76865" y="1388534"/>
            <a:ext cx="2536798" cy="1371600"/>
          </a:xfrm>
        </p:spPr>
        <p:txBody>
          <a:bodyPr anchor="b">
            <a:normAutofit/>
          </a:bodyPr>
          <a:lstStyle>
            <a:lvl1pPr algn="ctr">
              <a:defRPr sz="2400" b="0"/>
            </a:lvl1pPr>
          </a:lstStyle>
          <a:p>
            <a:r>
              <a:rPr lang="en-US"/>
              <a:t>Click to edit Master title style</a:t>
            </a:r>
            <a:endParaRPr lang="en-US" dirty="0"/>
          </a:p>
        </p:txBody>
      </p:sp>
      <p:sp>
        <p:nvSpPr>
          <p:cNvPr id="3" name="Content Placeholder 2"/>
          <p:cNvSpPr>
            <a:spLocks noGrp="1"/>
          </p:cNvSpPr>
          <p:nvPr>
            <p:ph idx="1"/>
          </p:nvPr>
        </p:nvSpPr>
        <p:spPr>
          <a:xfrm>
            <a:off x="4120062" y="982132"/>
            <a:ext cx="3855539" cy="4893735"/>
          </a:xfrm>
        </p:spPr>
        <p:txBody>
          <a:bodyPr anchor="ct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1176865" y="3031065"/>
            <a:ext cx="2536798" cy="2438404"/>
          </a:xfrm>
        </p:spPr>
        <p:txBody>
          <a:bodyPr anchor="t">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38767D78-78EF-4450-89A9-C2AB9F31396D}" type="datetimeFigureOut">
              <a:rPr lang="en-US" smtClean="0"/>
              <a:t>4/12/2022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2367B23-D481-47B8-9DC9-53041C5CD72C}" type="slidenum">
              <a:rPr lang="en-US" smtClean="0"/>
              <a:t>‹#›</a:t>
            </a:fld>
            <a:endParaRPr lang="en-US"/>
          </a:p>
        </p:txBody>
      </p:sp>
      <p:cxnSp>
        <p:nvCxnSpPr>
          <p:cNvPr id="16" name="Straight Connector 15"/>
          <p:cNvCxnSpPr/>
          <p:nvPr/>
        </p:nvCxnSpPr>
        <p:spPr>
          <a:xfrm>
            <a:off x="1278466" y="2912533"/>
            <a:ext cx="2333594"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4678932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76865" y="1883832"/>
            <a:ext cx="3632202" cy="1371600"/>
          </a:xfrm>
        </p:spPr>
        <p:txBody>
          <a:bodyPr anchor="b">
            <a:normAutofit/>
          </a:bodyPr>
          <a:lstStyle>
            <a:lvl1pPr algn="ctr">
              <a:defRPr sz="2400" b="0"/>
            </a:lvl1pPr>
          </a:lstStyle>
          <a:p>
            <a:r>
              <a:rPr lang="en-US"/>
              <a:t>Click to edit Master title style</a:t>
            </a:r>
            <a:endParaRPr lang="en-US" dirty="0"/>
          </a:p>
        </p:txBody>
      </p:sp>
      <p:sp>
        <p:nvSpPr>
          <p:cNvPr id="17" name="Picture Placeholder 2"/>
          <p:cNvSpPr>
            <a:spLocks noGrp="1" noChangeAspect="1"/>
          </p:cNvSpPr>
          <p:nvPr>
            <p:ph type="pic" idx="1"/>
          </p:nvPr>
        </p:nvSpPr>
        <p:spPr>
          <a:xfrm>
            <a:off x="5183069" y="1032933"/>
            <a:ext cx="2929463" cy="4792136"/>
          </a:xfrm>
          <a:prstGeom prst="roundRect">
            <a:avLst>
              <a:gd name="adj" fmla="val 0"/>
            </a:avLst>
          </a:prstGeom>
          <a:ln w="57150" cmpd="thickThin">
            <a:solidFill>
              <a:schemeClr val="tx1">
                <a:lumMod val="50000"/>
                <a:lumOff val="50000"/>
              </a:schemeClr>
            </a:solidFill>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1176865" y="3255432"/>
            <a:ext cx="3632201" cy="1828800"/>
          </a:xfrm>
        </p:spPr>
        <p:txBody>
          <a:bodyPr anchor="t">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38767D78-78EF-4450-89A9-C2AB9F31396D}" type="datetimeFigureOut">
              <a:rPr lang="en-US" smtClean="0"/>
              <a:t>4/12/2022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2367B23-D481-47B8-9DC9-53041C5CD72C}" type="slidenum">
              <a:rPr lang="en-US" smtClean="0"/>
              <a:t>‹#›</a:t>
            </a:fld>
            <a:endParaRPr lang="en-US"/>
          </a:p>
        </p:txBody>
      </p:sp>
    </p:spTree>
    <p:extLst>
      <p:ext uri="{BB962C8B-B14F-4D97-AF65-F5344CB8AC3E}">
        <p14:creationId xmlns:p14="http://schemas.microsoft.com/office/powerpoint/2010/main" val="9296777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4.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3.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grpSp>
        <p:nvGrpSpPr>
          <p:cNvPr id="7" name="Group 6"/>
          <p:cNvGrpSpPr/>
          <p:nvPr/>
        </p:nvGrpSpPr>
        <p:grpSpPr>
          <a:xfrm>
            <a:off x="0" y="0"/>
            <a:ext cx="9152467" cy="6858000"/>
            <a:chOff x="0" y="0"/>
            <a:chExt cx="9152467" cy="6858000"/>
          </a:xfrm>
        </p:grpSpPr>
        <p:pic>
          <p:nvPicPr>
            <p:cNvPr id="8" name="Picture 7" descr="SD-PanelContent.png"/>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9" name="Rectangle 8"/>
            <p:cNvSpPr/>
            <p:nvPr/>
          </p:nvSpPr>
          <p:spPr>
            <a:xfrm>
              <a:off x="553888" y="542807"/>
              <a:ext cx="8039776" cy="5756392"/>
            </a:xfrm>
            <a:prstGeom prst="rect">
              <a:avLst/>
            </a:prstGeom>
            <a:noFill/>
            <a:ln w="15875" cap="flat">
              <a:miter lim="800000"/>
            </a:ln>
          </p:spPr>
          <p:style>
            <a:lnRef idx="1">
              <a:schemeClr val="accent1"/>
            </a:lnRef>
            <a:fillRef idx="3">
              <a:schemeClr val="accent1"/>
            </a:fillRef>
            <a:effectRef idx="2">
              <a:schemeClr val="accent1"/>
            </a:effectRef>
            <a:fontRef idx="minor">
              <a:schemeClr val="lt1"/>
            </a:fontRef>
          </p:style>
        </p:sp>
        <p:pic>
          <p:nvPicPr>
            <p:cNvPr id="10" name="Picture 9" descr="HDRibbonContent-UniformTrim.png"/>
            <p:cNvPicPr>
              <a:picLocks noChangeAspect="1"/>
            </p:cNvPicPr>
            <p:nvPr/>
          </p:nvPicPr>
          <p:blipFill rotWithShape="1">
            <a:blip r:embed="rId20">
              <a:extLst>
                <a:ext uri="{28A0092B-C50C-407E-A947-70E740481C1C}">
                  <a14:useLocalDpi xmlns:a14="http://schemas.microsoft.com/office/drawing/2010/main" val="0"/>
                </a:ext>
              </a:extLst>
            </a:blip>
            <a:srcRect l="1" r="14240"/>
            <a:stretch/>
          </p:blipFill>
          <p:spPr>
            <a:xfrm>
              <a:off x="0" y="3128434"/>
              <a:ext cx="685800" cy="606425"/>
            </a:xfrm>
            <a:prstGeom prst="rect">
              <a:avLst/>
            </a:prstGeom>
          </p:spPr>
        </p:pic>
        <p:pic>
          <p:nvPicPr>
            <p:cNvPr id="11" name="Picture 10" descr="HDRibbonContent-UniformTrim.png"/>
            <p:cNvPicPr>
              <a:picLocks noChangeAspect="1"/>
            </p:cNvPicPr>
            <p:nvPr/>
          </p:nvPicPr>
          <p:blipFill rotWithShape="1">
            <a:blip r:embed="rId20">
              <a:extLst>
                <a:ext uri="{28A0092B-C50C-407E-A947-70E740481C1C}">
                  <a14:useLocalDpi xmlns:a14="http://schemas.microsoft.com/office/drawing/2010/main" val="0"/>
                </a:ext>
              </a:extLst>
            </a:blip>
            <a:srcRect l="1" r="14240"/>
            <a:stretch/>
          </p:blipFill>
          <p:spPr>
            <a:xfrm>
              <a:off x="8466667" y="3128434"/>
              <a:ext cx="685800" cy="606425"/>
            </a:xfrm>
            <a:prstGeom prst="rect">
              <a:avLst/>
            </a:prstGeom>
          </p:spPr>
        </p:pic>
      </p:grpSp>
      <p:sp>
        <p:nvSpPr>
          <p:cNvPr id="2" name="Title Placeholder 1"/>
          <p:cNvSpPr>
            <a:spLocks noGrp="1"/>
          </p:cNvSpPr>
          <p:nvPr>
            <p:ph type="title"/>
          </p:nvPr>
        </p:nvSpPr>
        <p:spPr>
          <a:xfrm>
            <a:off x="1176866" y="915337"/>
            <a:ext cx="6798734" cy="1303867"/>
          </a:xfrm>
          <a:prstGeom prst="rect">
            <a:avLst/>
          </a:prstGeom>
          <a:effectLst/>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1176865" y="2490135"/>
            <a:ext cx="6798736" cy="3444997"/>
          </a:xfrm>
          <a:prstGeom prst="rect">
            <a:avLst/>
          </a:prstGeom>
        </p:spPr>
        <p:txBody>
          <a:bodyPr vert="horz" lIns="91440" tIns="45720" rIns="91440" bIns="45720" rtlCol="0" anchor="t">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6356670" y="5960533"/>
            <a:ext cx="1148283" cy="279400"/>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38767D78-78EF-4450-89A9-C2AB9F31396D}" type="datetimeFigureOut">
              <a:rPr lang="en-US" smtClean="0"/>
              <a:t>4/12/2022</a:t>
            </a:fld>
            <a:endParaRPr lang="en-US"/>
          </a:p>
        </p:txBody>
      </p:sp>
      <p:sp>
        <p:nvSpPr>
          <p:cNvPr id="5" name="Footer Placeholder 4"/>
          <p:cNvSpPr>
            <a:spLocks noGrp="1"/>
          </p:cNvSpPr>
          <p:nvPr>
            <p:ph type="ftr" sz="quarter" idx="3"/>
          </p:nvPr>
        </p:nvSpPr>
        <p:spPr>
          <a:xfrm>
            <a:off x="1176865" y="5960533"/>
            <a:ext cx="5104667" cy="279400"/>
          </a:xfrm>
          <a:prstGeom prst="rect">
            <a:avLst/>
          </a:prstGeom>
        </p:spPr>
        <p:txBody>
          <a:bodyPr vert="horz" lIns="91440" tIns="45720" rIns="91440" bIns="45720" rtlCol="0" anchor="ctr"/>
          <a:lstStyle>
            <a:lvl1pPr algn="l">
              <a:defRPr sz="1000" b="0" i="0">
                <a:solidFill>
                  <a:schemeClr val="tx1"/>
                </a:solidFill>
                <a:effectLst/>
                <a:latin typeface="+mn-lt"/>
              </a:defRPr>
            </a:lvl1pPr>
          </a:lstStyle>
          <a:p>
            <a:endParaRPr lang="en-US"/>
          </a:p>
        </p:txBody>
      </p:sp>
      <p:sp>
        <p:nvSpPr>
          <p:cNvPr id="6" name="Slide Number Placeholder 5"/>
          <p:cNvSpPr>
            <a:spLocks noGrp="1"/>
          </p:cNvSpPr>
          <p:nvPr>
            <p:ph type="sldNum" sz="quarter" idx="4"/>
          </p:nvPr>
        </p:nvSpPr>
        <p:spPr>
          <a:xfrm>
            <a:off x="7580091" y="5960533"/>
            <a:ext cx="395510" cy="279400"/>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92367B23-D481-47B8-9DC9-53041C5CD72C}" type="slidenum">
              <a:rPr lang="en-US" smtClean="0"/>
              <a:t>‹#›</a:t>
            </a:fld>
            <a:endParaRPr lang="en-US"/>
          </a:p>
        </p:txBody>
      </p:sp>
    </p:spTree>
    <p:extLst>
      <p:ext uri="{BB962C8B-B14F-4D97-AF65-F5344CB8AC3E}">
        <p14:creationId xmlns:p14="http://schemas.microsoft.com/office/powerpoint/2010/main" val="1531052067"/>
      </p:ext>
    </p:extLst>
  </p:cSld>
  <p:clrMap bg1="lt1" tx1="dk1" bg2="lt2" tx2="dk2" accent1="accent1" accent2="accent2" accent3="accent3" accent4="accent4" accent5="accent5" accent6="accent6" hlink="hlink" folHlink="folHlink"/>
  <p:sldLayoutIdLst>
    <p:sldLayoutId id="2147483696" r:id="rId1"/>
    <p:sldLayoutId id="2147483697" r:id="rId2"/>
    <p:sldLayoutId id="2147483698" r:id="rId3"/>
    <p:sldLayoutId id="2147483699" r:id="rId4"/>
    <p:sldLayoutId id="2147483700" r:id="rId5"/>
    <p:sldLayoutId id="2147483701" r:id="rId6"/>
    <p:sldLayoutId id="2147483702" r:id="rId7"/>
    <p:sldLayoutId id="2147483703" r:id="rId8"/>
    <p:sldLayoutId id="2147483704" r:id="rId9"/>
    <p:sldLayoutId id="2147483705" r:id="rId10"/>
    <p:sldLayoutId id="2147483706" r:id="rId11"/>
    <p:sldLayoutId id="2147483707" r:id="rId12"/>
    <p:sldLayoutId id="2147483708" r:id="rId13"/>
    <p:sldLayoutId id="2147483709" r:id="rId14"/>
    <p:sldLayoutId id="2147483710" r:id="rId15"/>
    <p:sldLayoutId id="2147483711" r:id="rId16"/>
    <p:sldLayoutId id="2147483712" r:id="rId17"/>
  </p:sldLayoutIdLst>
  <p:txStyles>
    <p:titleStyle>
      <a:lvl1pPr algn="ctr" defTabSz="457200" rtl="0" eaLnBrk="1" latinLnBrk="0" hangingPunct="1">
        <a:spcBef>
          <a:spcPct val="0"/>
        </a:spcBef>
        <a:buNone/>
        <a:defRPr sz="4000" kern="1200" cap="none">
          <a:ln w="3175" cmpd="sng">
            <a:noFill/>
          </a:ln>
          <a:solidFill>
            <a:schemeClr val="tx1">
              <a:lumMod val="85000"/>
              <a:lumOff val="15000"/>
            </a:schemeClr>
          </a:solidFill>
          <a:effectLst/>
          <a:latin typeface="Calibri" panose="020F0502020204030204" pitchFamily="34" charset="0"/>
          <a:ea typeface="+mj-ea"/>
          <a:cs typeface="Calibri" panose="020F0502020204030204" pitchFamily="34" charset="0"/>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85750" indent="-285750" algn="l" defTabSz="457200" rtl="0"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Calibri" panose="020F0502020204030204" pitchFamily="34" charset="0"/>
          <a:ea typeface="+mn-ea"/>
          <a:cs typeface="Calibri" panose="020F0502020204030204" pitchFamily="34" charset="0"/>
        </a:defRPr>
      </a:lvl1pPr>
      <a:lvl2pPr marL="742950" indent="-285750" algn="l" defTabSz="457200" rtl="0"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Calibri" panose="020F0502020204030204" pitchFamily="34" charset="0"/>
          <a:ea typeface="+mn-ea"/>
          <a:cs typeface="Calibri" panose="020F0502020204030204" pitchFamily="34" charset="0"/>
        </a:defRPr>
      </a:lvl2pPr>
      <a:lvl3pPr marL="1200150" indent="-285750" algn="l" defTabSz="457200" rtl="0"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Calibri" panose="020F0502020204030204" pitchFamily="34" charset="0"/>
          <a:ea typeface="+mn-ea"/>
          <a:cs typeface="Calibri" panose="020F0502020204030204" pitchFamily="34" charset="0"/>
        </a:defRPr>
      </a:lvl3pPr>
      <a:lvl4pPr marL="1543050" indent="-171450" algn="l" defTabSz="457200" rtl="0"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Calibri" panose="020F0502020204030204" pitchFamily="34" charset="0"/>
          <a:ea typeface="+mn-ea"/>
          <a:cs typeface="Calibri" panose="020F0502020204030204" pitchFamily="34" charset="0"/>
        </a:defRPr>
      </a:lvl4pPr>
      <a:lvl5pPr marL="2000250" indent="-17145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Calibri" panose="020F0502020204030204" pitchFamily="34" charset="0"/>
          <a:ea typeface="+mn-ea"/>
          <a:cs typeface="Calibri" panose="020F0502020204030204" pitchFamily="34" charset="0"/>
        </a:defRPr>
      </a:lvl5pPr>
      <a:lvl6pPr marL="25146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hyperlink" Target="https://www.theatlantic.com/photo/2016/07/remembering-the-korean-war/493235/" TargetMode="External"/><Relationship Id="rId2" Type="http://schemas.openxmlformats.org/officeDocument/2006/relationships/image" Target="../media/image13.jp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hyperlink" Target="https://www.youtube.com/watch?v=NKobe5j4XBU" TargetMode="Externa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hyperlink" Target="http://firstpersonplural.mufilms.org/" TargetMode="Externa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7.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27.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3" Type="http://schemas.openxmlformats.org/officeDocument/2006/relationships/hyperlink" Target="https://sidebysideproject.com/" TargetMode="External"/><Relationship Id="rId2" Type="http://schemas.openxmlformats.org/officeDocument/2006/relationships/hyperlink" Target="http://firstpersonplural.mufilms.org/voices.php" TargetMode="External"/><Relationship Id="rId1" Type="http://schemas.openxmlformats.org/officeDocument/2006/relationships/slideLayout" Target="../slideLayouts/slideLayout2.xml"/><Relationship Id="rId5" Type="http://schemas.openxmlformats.org/officeDocument/2006/relationships/hyperlink" Target="https://www.adoptionstogether.org/blog/2014/08/15/a-memoir-by-jenna-the-story-of-a-korean-american-adoptee/" TargetMode="External"/><Relationship Id="rId4" Type="http://schemas.openxmlformats.org/officeDocument/2006/relationships/hyperlink" Target="https://www.koreatimes.co.kr/www/sublist_801_1.html" TargetMode="Externa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hyperlink" Target="https://youtu.be/iJdYktPYy34" TargetMode="Externa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xml"/><Relationship Id="rId5" Type="http://schemas.openxmlformats.org/officeDocument/2006/relationships/image" Target="../media/image12.PNG"/><Relationship Id="rId4" Type="http://schemas.openxmlformats.org/officeDocument/2006/relationships/image" Target="../media/image11.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EC8267-4D1F-4F8D-8C02-D0806D582286}"/>
              </a:ext>
            </a:extLst>
          </p:cNvPr>
          <p:cNvSpPr>
            <a:spLocks noGrp="1"/>
          </p:cNvSpPr>
          <p:nvPr>
            <p:ph type="ctrTitle"/>
          </p:nvPr>
        </p:nvSpPr>
        <p:spPr/>
        <p:txBody>
          <a:bodyPr/>
          <a:lstStyle/>
          <a:p>
            <a:r>
              <a:rPr lang="en-US" dirty="0">
                <a:latin typeface="Calibri" panose="020F0502020204030204" pitchFamily="34" charset="0"/>
                <a:cs typeface="Calibri" panose="020F0502020204030204" pitchFamily="34" charset="0"/>
              </a:rPr>
              <a:t>Lesson 6</a:t>
            </a:r>
          </a:p>
        </p:txBody>
      </p:sp>
      <p:sp>
        <p:nvSpPr>
          <p:cNvPr id="3" name="Subtitle 2">
            <a:extLst>
              <a:ext uri="{FF2B5EF4-FFF2-40B4-BE49-F238E27FC236}">
                <a16:creationId xmlns:a16="http://schemas.microsoft.com/office/drawing/2014/main" id="{19598F0F-6C09-49D0-9DE5-AA267219AC09}"/>
              </a:ext>
            </a:extLst>
          </p:cNvPr>
          <p:cNvSpPr>
            <a:spLocks noGrp="1"/>
          </p:cNvSpPr>
          <p:nvPr>
            <p:ph type="subTitle" idx="1"/>
          </p:nvPr>
        </p:nvSpPr>
        <p:spPr/>
        <p:txBody>
          <a:bodyPr>
            <a:normAutofit/>
          </a:bodyPr>
          <a:lstStyle/>
          <a:p>
            <a:r>
              <a:rPr lang="en-US" sz="3000" b="1" dirty="0">
                <a:latin typeface="Calibri" panose="020F0502020204030204" pitchFamily="34" charset="0"/>
                <a:cs typeface="Calibri" panose="020F0502020204030204" pitchFamily="34" charset="0"/>
              </a:rPr>
              <a:t>Aftermath of the Korean War:  Korean Transnational Adoptions</a:t>
            </a:r>
          </a:p>
        </p:txBody>
      </p:sp>
    </p:spTree>
    <p:extLst>
      <p:ext uri="{BB962C8B-B14F-4D97-AF65-F5344CB8AC3E}">
        <p14:creationId xmlns:p14="http://schemas.microsoft.com/office/powerpoint/2010/main" val="2002729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80D574-6201-4BAC-9935-92DCD24F91D3}"/>
              </a:ext>
            </a:extLst>
          </p:cNvPr>
          <p:cNvSpPr>
            <a:spLocks noGrp="1"/>
          </p:cNvSpPr>
          <p:nvPr>
            <p:ph type="title"/>
          </p:nvPr>
        </p:nvSpPr>
        <p:spPr/>
        <p:txBody>
          <a:bodyPr>
            <a:normAutofit/>
          </a:bodyPr>
          <a:lstStyle/>
          <a:p>
            <a:r>
              <a:rPr lang="en-US" b="1" dirty="0"/>
              <a:t>Activity 6.2</a:t>
            </a:r>
            <a:endParaRPr lang="en-US" dirty="0"/>
          </a:p>
        </p:txBody>
      </p:sp>
      <p:sp>
        <p:nvSpPr>
          <p:cNvPr id="3" name="Text Placeholder 2">
            <a:extLst>
              <a:ext uri="{FF2B5EF4-FFF2-40B4-BE49-F238E27FC236}">
                <a16:creationId xmlns:a16="http://schemas.microsoft.com/office/drawing/2014/main" id="{8A1EA3BD-7DB5-4FC0-A8DA-981426FA85EA}"/>
              </a:ext>
            </a:extLst>
          </p:cNvPr>
          <p:cNvSpPr>
            <a:spLocks noGrp="1"/>
          </p:cNvSpPr>
          <p:nvPr>
            <p:ph type="body" idx="1"/>
          </p:nvPr>
        </p:nvSpPr>
        <p:spPr>
          <a:xfrm>
            <a:off x="1196340" y="3741789"/>
            <a:ext cx="6774180" cy="1512202"/>
          </a:xfrm>
        </p:spPr>
        <p:txBody>
          <a:bodyPr>
            <a:normAutofit/>
          </a:bodyPr>
          <a:lstStyle/>
          <a:p>
            <a:r>
              <a:rPr lang="en-US" b="1" dirty="0">
                <a:solidFill>
                  <a:srgbClr val="0070C0"/>
                </a:solidFill>
              </a:rPr>
              <a:t>Korean War Orphans </a:t>
            </a:r>
          </a:p>
        </p:txBody>
      </p:sp>
    </p:spTree>
    <p:extLst>
      <p:ext uri="{BB962C8B-B14F-4D97-AF65-F5344CB8AC3E}">
        <p14:creationId xmlns:p14="http://schemas.microsoft.com/office/powerpoint/2010/main" val="390140717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C24843-E02F-453B-B981-BFE4B30C2C15}"/>
              </a:ext>
            </a:extLst>
          </p:cNvPr>
          <p:cNvSpPr>
            <a:spLocks noGrp="1"/>
          </p:cNvSpPr>
          <p:nvPr>
            <p:ph type="title"/>
          </p:nvPr>
        </p:nvSpPr>
        <p:spPr/>
        <p:txBody>
          <a:bodyPr>
            <a:normAutofit fontScale="90000"/>
          </a:bodyPr>
          <a:lstStyle/>
          <a:p>
            <a:r>
              <a:rPr lang="en-US" b="1" dirty="0"/>
              <a:t>Activity 6.2 Discussion Questions</a:t>
            </a:r>
          </a:p>
        </p:txBody>
      </p:sp>
      <p:sp>
        <p:nvSpPr>
          <p:cNvPr id="3" name="Content Placeholder 2">
            <a:extLst>
              <a:ext uri="{FF2B5EF4-FFF2-40B4-BE49-F238E27FC236}">
                <a16:creationId xmlns:a16="http://schemas.microsoft.com/office/drawing/2014/main" id="{CD543AEF-B773-4FD6-9349-9445B00A0B92}"/>
              </a:ext>
            </a:extLst>
          </p:cNvPr>
          <p:cNvSpPr>
            <a:spLocks noGrp="1"/>
          </p:cNvSpPr>
          <p:nvPr>
            <p:ph idx="1"/>
          </p:nvPr>
        </p:nvSpPr>
        <p:spPr>
          <a:xfrm>
            <a:off x="971552" y="2395330"/>
            <a:ext cx="7200897" cy="3796748"/>
          </a:xfrm>
        </p:spPr>
        <p:txBody>
          <a:bodyPr>
            <a:noAutofit/>
          </a:bodyPr>
          <a:lstStyle/>
          <a:p>
            <a:pPr marL="457200" indent="-457200">
              <a:buClrTx/>
              <a:buFont typeface="+mj-lt"/>
              <a:buAutoNum type="arabicPeriod"/>
            </a:pPr>
            <a:r>
              <a:rPr lang="en-US" dirty="0"/>
              <a:t>What was the status of Korean children after the war?</a:t>
            </a:r>
          </a:p>
          <a:p>
            <a:pPr marL="457200" indent="-457200">
              <a:buClrTx/>
              <a:buFont typeface="+mj-lt"/>
              <a:buAutoNum type="arabicPeriod"/>
            </a:pPr>
            <a:r>
              <a:rPr lang="en-US" dirty="0"/>
              <a:t>In what ways did the war separate families? What was the "tragedy of separation"?</a:t>
            </a:r>
          </a:p>
          <a:p>
            <a:pPr marL="457200" indent="-457200">
              <a:buClrTx/>
              <a:buFont typeface="+mj-lt"/>
              <a:buAutoNum type="arabicPeriod"/>
            </a:pPr>
            <a:r>
              <a:rPr lang="en-US" dirty="0"/>
              <a:t>Why and how were Korean children adopted by U.S. families?</a:t>
            </a:r>
          </a:p>
          <a:p>
            <a:pPr marL="457200" indent="-457200">
              <a:buClrTx/>
              <a:buFont typeface="+mj-lt"/>
              <a:buAutoNum type="arabicPeriod"/>
            </a:pPr>
            <a:r>
              <a:rPr lang="en-US" dirty="0"/>
              <a:t>What were the perspectives of  United States families regarding these adoptions?</a:t>
            </a:r>
          </a:p>
        </p:txBody>
      </p:sp>
    </p:spTree>
    <p:extLst>
      <p:ext uri="{BB962C8B-B14F-4D97-AF65-F5344CB8AC3E}">
        <p14:creationId xmlns:p14="http://schemas.microsoft.com/office/powerpoint/2010/main" val="219505239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DA8F6C-D316-4B3F-AFF5-FC08A1127615}"/>
              </a:ext>
            </a:extLst>
          </p:cNvPr>
          <p:cNvSpPr>
            <a:spLocks noGrp="1"/>
          </p:cNvSpPr>
          <p:nvPr>
            <p:ph type="title"/>
          </p:nvPr>
        </p:nvSpPr>
        <p:spPr/>
        <p:txBody>
          <a:bodyPr/>
          <a:lstStyle/>
          <a:p>
            <a:r>
              <a:rPr lang="en-US" dirty="0"/>
              <a:t>Activity 6.2 Think, Pair, Share</a:t>
            </a:r>
          </a:p>
        </p:txBody>
      </p:sp>
      <p:sp>
        <p:nvSpPr>
          <p:cNvPr id="3" name="Content Placeholder 2">
            <a:extLst>
              <a:ext uri="{FF2B5EF4-FFF2-40B4-BE49-F238E27FC236}">
                <a16:creationId xmlns:a16="http://schemas.microsoft.com/office/drawing/2014/main" id="{EA51D539-0598-41A5-86E7-6E2A1A53DACE}"/>
              </a:ext>
            </a:extLst>
          </p:cNvPr>
          <p:cNvSpPr>
            <a:spLocks noGrp="1"/>
          </p:cNvSpPr>
          <p:nvPr>
            <p:ph idx="1"/>
          </p:nvPr>
        </p:nvSpPr>
        <p:spPr>
          <a:xfrm>
            <a:off x="1176865" y="2490135"/>
            <a:ext cx="6798736" cy="3671179"/>
          </a:xfrm>
        </p:spPr>
        <p:txBody>
          <a:bodyPr>
            <a:normAutofit fontScale="92500" lnSpcReduction="20000"/>
          </a:bodyPr>
          <a:lstStyle/>
          <a:p>
            <a:r>
              <a:rPr lang="en-US" dirty="0"/>
              <a:t>Estimates are that 10 million Koreans were separated from family members during the Korean War, the vast majority of whom have yet to reunite after 60 years.</a:t>
            </a:r>
          </a:p>
          <a:p>
            <a:pPr lvl="1"/>
            <a:r>
              <a:rPr lang="en-US" dirty="0"/>
              <a:t>After reuniting with his brother and sister in North Korea, Min Yong Lee says, “After I met my siblings, I then knew who I was and I was very relieved.” What does he mean by this comment?</a:t>
            </a:r>
          </a:p>
          <a:p>
            <a:pPr lvl="1"/>
            <a:r>
              <a:rPr lang="en-US" dirty="0"/>
              <a:t>What were your reactions to the family reunion experiences of </a:t>
            </a:r>
            <a:r>
              <a:rPr lang="en-US" dirty="0" err="1"/>
              <a:t>Heebok</a:t>
            </a:r>
            <a:r>
              <a:rPr lang="en-US" dirty="0"/>
              <a:t> Kim, Kee Park, Min Yong Lee, and </a:t>
            </a:r>
            <a:r>
              <a:rPr lang="en-US" dirty="0" err="1"/>
              <a:t>Suntae</a:t>
            </a:r>
            <a:r>
              <a:rPr lang="en-US" dirty="0"/>
              <a:t> Chun?</a:t>
            </a:r>
          </a:p>
          <a:p>
            <a:pPr lvl="1"/>
            <a:r>
              <a:rPr lang="en-US" dirty="0"/>
              <a:t>What did you learn about how the tragedy of separation occurred from the experiences of each person in the film?</a:t>
            </a:r>
          </a:p>
          <a:p>
            <a:endParaRPr lang="en-US" dirty="0"/>
          </a:p>
        </p:txBody>
      </p:sp>
    </p:spTree>
    <p:extLst>
      <p:ext uri="{BB962C8B-B14F-4D97-AF65-F5344CB8AC3E}">
        <p14:creationId xmlns:p14="http://schemas.microsoft.com/office/powerpoint/2010/main" val="270816519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5DB910A-9087-47B0-93AD-50FE5BF6EF18}"/>
              </a:ext>
            </a:extLst>
          </p:cNvPr>
          <p:cNvSpPr>
            <a:spLocks noGrp="1"/>
          </p:cNvSpPr>
          <p:nvPr>
            <p:ph type="title"/>
          </p:nvPr>
        </p:nvSpPr>
        <p:spPr/>
        <p:txBody>
          <a:bodyPr>
            <a:normAutofit fontScale="90000"/>
          </a:bodyPr>
          <a:lstStyle/>
          <a:p>
            <a:r>
              <a:rPr lang="en-US" dirty="0"/>
              <a:t>Children in the Aftermath of the Korean War</a:t>
            </a:r>
          </a:p>
        </p:txBody>
      </p:sp>
      <p:sp>
        <p:nvSpPr>
          <p:cNvPr id="3" name="Content Placeholder 2">
            <a:extLst>
              <a:ext uri="{FF2B5EF4-FFF2-40B4-BE49-F238E27FC236}">
                <a16:creationId xmlns:a16="http://schemas.microsoft.com/office/drawing/2014/main" id="{D3B7725D-7B7D-4924-8AA6-C4F07CC21700}"/>
              </a:ext>
            </a:extLst>
          </p:cNvPr>
          <p:cNvSpPr>
            <a:spLocks noGrp="1"/>
          </p:cNvSpPr>
          <p:nvPr>
            <p:ph idx="1"/>
          </p:nvPr>
        </p:nvSpPr>
        <p:spPr>
          <a:xfrm>
            <a:off x="725557" y="2490135"/>
            <a:ext cx="4164495" cy="3682065"/>
          </a:xfrm>
        </p:spPr>
        <p:txBody>
          <a:bodyPr>
            <a:normAutofit lnSpcReduction="10000"/>
          </a:bodyPr>
          <a:lstStyle/>
          <a:p>
            <a:pPr lvl="0"/>
            <a:r>
              <a:rPr lang="en-US" sz="2200" dirty="0"/>
              <a:t>The Korean War left the peninsula in complete devastation. Koreans who survived the war now faced the aftermath of it, which left hundreds of thousands displaced, hungry, and without homes. </a:t>
            </a:r>
          </a:p>
          <a:p>
            <a:r>
              <a:rPr lang="en-US" sz="2200" dirty="0"/>
              <a:t>Of these war sufferers, it is estimated that 100,000 children were left homeless by the war. </a:t>
            </a:r>
          </a:p>
          <a:p>
            <a:pPr lvl="0"/>
            <a:endParaRPr lang="en-US" sz="2200" dirty="0"/>
          </a:p>
        </p:txBody>
      </p:sp>
      <p:pic>
        <p:nvPicPr>
          <p:cNvPr id="5" name="Picture 4">
            <a:extLst>
              <a:ext uri="{FF2B5EF4-FFF2-40B4-BE49-F238E27FC236}">
                <a16:creationId xmlns:a16="http://schemas.microsoft.com/office/drawing/2014/main" id="{449F28D6-F4BE-4CB2-9EE1-02B15199F8D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192744" y="2490135"/>
            <a:ext cx="2992582" cy="2121408"/>
          </a:xfrm>
          <a:prstGeom prst="rect">
            <a:avLst/>
          </a:prstGeom>
        </p:spPr>
      </p:pic>
      <p:sp>
        <p:nvSpPr>
          <p:cNvPr id="7" name="Rectangle 6">
            <a:extLst>
              <a:ext uri="{FF2B5EF4-FFF2-40B4-BE49-F238E27FC236}">
                <a16:creationId xmlns:a16="http://schemas.microsoft.com/office/drawing/2014/main" id="{541E07F9-1F2E-47CE-90DF-99AEAC7CA688}"/>
              </a:ext>
            </a:extLst>
          </p:cNvPr>
          <p:cNvSpPr/>
          <p:nvPr/>
        </p:nvSpPr>
        <p:spPr>
          <a:xfrm>
            <a:off x="5192744" y="4694872"/>
            <a:ext cx="3096491" cy="830997"/>
          </a:xfrm>
          <a:prstGeom prst="rect">
            <a:avLst/>
          </a:prstGeom>
        </p:spPr>
        <p:txBody>
          <a:bodyPr wrap="square">
            <a:spAutoFit/>
          </a:bodyPr>
          <a:lstStyle/>
          <a:p>
            <a:r>
              <a:rPr lang="en-US" sz="1200" i="1" dirty="0">
                <a:latin typeface="Calibri" panose="020F0502020204030204" pitchFamily="34" charset="0"/>
                <a:cs typeface="Calibri" panose="020F0502020204030204" pitchFamily="34" charset="0"/>
              </a:rPr>
              <a:t>With her brother on her back, a war-weary Korean girl trudges by a stalled M-26 tank, at </a:t>
            </a:r>
            <a:r>
              <a:rPr lang="en-US" sz="1200" i="1" dirty="0" err="1">
                <a:latin typeface="Calibri" panose="020F0502020204030204" pitchFamily="34" charset="0"/>
                <a:cs typeface="Calibri" panose="020F0502020204030204" pitchFamily="34" charset="0"/>
              </a:rPr>
              <a:t>Haengju</a:t>
            </a:r>
            <a:r>
              <a:rPr lang="en-US" sz="1200" i="1" dirty="0">
                <a:latin typeface="Calibri" panose="020F0502020204030204" pitchFamily="34" charset="0"/>
                <a:cs typeface="Calibri" panose="020F0502020204030204" pitchFamily="34" charset="0"/>
              </a:rPr>
              <a:t>, Korea on June 9, 1951 (Source: </a:t>
            </a:r>
            <a:r>
              <a:rPr lang="en-US" sz="1200" i="1" dirty="0">
                <a:latin typeface="Calibri" panose="020F0502020204030204" pitchFamily="34" charset="0"/>
                <a:cs typeface="Calibri" panose="020F0502020204030204" pitchFamily="34" charset="0"/>
                <a:hlinkClick r:id="rId3"/>
              </a:rPr>
              <a:t>The Atlantic</a:t>
            </a:r>
            <a:r>
              <a:rPr lang="en-US" sz="1200" i="1" dirty="0">
                <a:latin typeface="Calibri" panose="020F0502020204030204" pitchFamily="34" charset="0"/>
                <a:cs typeface="Calibri" panose="020F0502020204030204" pitchFamily="34" charset="0"/>
              </a:rPr>
              <a:t>)</a:t>
            </a:r>
          </a:p>
        </p:txBody>
      </p:sp>
    </p:spTree>
    <p:extLst>
      <p:ext uri="{BB962C8B-B14F-4D97-AF65-F5344CB8AC3E}">
        <p14:creationId xmlns:p14="http://schemas.microsoft.com/office/powerpoint/2010/main" val="325926727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5DB910A-9087-47B0-93AD-50FE5BF6EF18}"/>
              </a:ext>
            </a:extLst>
          </p:cNvPr>
          <p:cNvSpPr>
            <a:spLocks noGrp="1"/>
          </p:cNvSpPr>
          <p:nvPr>
            <p:ph type="title"/>
          </p:nvPr>
        </p:nvSpPr>
        <p:spPr/>
        <p:txBody>
          <a:bodyPr>
            <a:normAutofit/>
          </a:bodyPr>
          <a:lstStyle/>
          <a:p>
            <a:r>
              <a:rPr lang="en-US" dirty="0"/>
              <a:t>Fathered by U.S. Servicemen</a:t>
            </a:r>
          </a:p>
        </p:txBody>
      </p:sp>
      <p:sp>
        <p:nvSpPr>
          <p:cNvPr id="3" name="Content Placeholder 2">
            <a:extLst>
              <a:ext uri="{FF2B5EF4-FFF2-40B4-BE49-F238E27FC236}">
                <a16:creationId xmlns:a16="http://schemas.microsoft.com/office/drawing/2014/main" id="{D3B7725D-7B7D-4924-8AA6-C4F07CC21700}"/>
              </a:ext>
            </a:extLst>
          </p:cNvPr>
          <p:cNvSpPr>
            <a:spLocks noGrp="1"/>
          </p:cNvSpPr>
          <p:nvPr>
            <p:ph idx="1"/>
          </p:nvPr>
        </p:nvSpPr>
        <p:spPr>
          <a:xfrm>
            <a:off x="662609" y="2373085"/>
            <a:ext cx="4925392" cy="3866795"/>
          </a:xfrm>
        </p:spPr>
        <p:txBody>
          <a:bodyPr>
            <a:normAutofit fontScale="92500" lnSpcReduction="10000"/>
          </a:bodyPr>
          <a:lstStyle/>
          <a:p>
            <a:pPr lvl="0"/>
            <a:r>
              <a:rPr lang="en-US" sz="1400" dirty="0"/>
              <a:t>Due to U.S.-sanctioned prostitution on U.S. military bases in Korea, Korean women made desperate by the war found themselves in this line of work and then became mothers.</a:t>
            </a:r>
          </a:p>
          <a:p>
            <a:pPr lvl="1"/>
            <a:r>
              <a:rPr lang="en-US" sz="1100" dirty="0"/>
              <a:t>Many of these women tried to care for their mixed-race children, but due to the damage caused by the war and discrimination against mixed-race children, many were not able to. </a:t>
            </a:r>
          </a:p>
          <a:p>
            <a:pPr lvl="0"/>
            <a:r>
              <a:rPr lang="en-US" sz="1400" dirty="0"/>
              <a:t>Mixed-race Korean youngsters, the children of Korean women and U.S. servicemen stationed in Korea, faced the greatest hardship.</a:t>
            </a:r>
          </a:p>
          <a:p>
            <a:pPr lvl="1"/>
            <a:r>
              <a:rPr lang="en-US" sz="1100" dirty="0"/>
              <a:t> These children were often born out-of-wedlock, and their mixed-race heritage marked them as outcasts in Korean society. </a:t>
            </a:r>
          </a:p>
          <a:p>
            <a:pPr lvl="0"/>
            <a:r>
              <a:rPr lang="en-US" sz="1400" dirty="0"/>
              <a:t>Mixed-race children were stateless and without protection because Korean registries followed the patrilineal or father’s ancestral line. </a:t>
            </a:r>
          </a:p>
          <a:p>
            <a:pPr lvl="1"/>
            <a:r>
              <a:rPr lang="en-US" sz="1100" dirty="0"/>
              <a:t>Since the majority of these children were left by their American GI fathers, they could not be a part of a Korean family registry. </a:t>
            </a:r>
          </a:p>
          <a:p>
            <a:r>
              <a:rPr lang="en-US" sz="1400" dirty="0"/>
              <a:t>Americans at home saw images of hungry Korean children in popular magazines like </a:t>
            </a:r>
            <a:r>
              <a:rPr lang="en-US" sz="1400" i="1" dirty="0"/>
              <a:t>Life</a:t>
            </a:r>
            <a:r>
              <a:rPr lang="en-US" sz="1400" dirty="0"/>
              <a:t> and </a:t>
            </a:r>
            <a:r>
              <a:rPr lang="en-US" sz="1400" i="1" dirty="0"/>
              <a:t>Saturday Evening Post. </a:t>
            </a:r>
            <a:r>
              <a:rPr lang="en-US" sz="1400" dirty="0"/>
              <a:t>Americans were asked to donate money, food, and clothing to save the children of Korea. </a:t>
            </a:r>
          </a:p>
        </p:txBody>
      </p:sp>
      <p:sp>
        <p:nvSpPr>
          <p:cNvPr id="9" name="Rectangle 8">
            <a:extLst>
              <a:ext uri="{FF2B5EF4-FFF2-40B4-BE49-F238E27FC236}">
                <a16:creationId xmlns:a16="http://schemas.microsoft.com/office/drawing/2014/main" id="{95E665A0-84BC-4CBA-8E59-ABD4D5EBE8AF}"/>
              </a:ext>
            </a:extLst>
          </p:cNvPr>
          <p:cNvSpPr/>
          <p:nvPr/>
        </p:nvSpPr>
        <p:spPr>
          <a:xfrm>
            <a:off x="5479144" y="2262746"/>
            <a:ext cx="2893390" cy="3970318"/>
          </a:xfrm>
          <a:prstGeom prst="rect">
            <a:avLst/>
          </a:prstGeom>
          <a:solidFill>
            <a:srgbClr val="FFFF99"/>
          </a:solidFill>
          <a:ln>
            <a:solidFill>
              <a:srgbClr val="0070C0"/>
            </a:solidFill>
          </a:ln>
        </p:spPr>
        <p:txBody>
          <a:bodyPr wrap="square">
            <a:spAutoFit/>
          </a:bodyPr>
          <a:lstStyle/>
          <a:p>
            <a:r>
              <a:rPr lang="en-US" sz="1400" dirty="0">
                <a:solidFill>
                  <a:srgbClr val="0070C0"/>
                </a:solidFill>
                <a:latin typeface="Comic Sans MS" panose="030F0702030302020204" pitchFamily="66" charset="0"/>
              </a:rPr>
              <a:t>I do not know a more piteous sight than to see a half-American child wandering the streets, orphaned because no one wants him, because no one knows what to do with him. </a:t>
            </a:r>
          </a:p>
          <a:p>
            <a:endParaRPr lang="en-US" sz="1400" dirty="0">
              <a:solidFill>
                <a:srgbClr val="0070C0"/>
              </a:solidFill>
              <a:latin typeface="Comic Sans MS" panose="030F0702030302020204" pitchFamily="66" charset="0"/>
            </a:endParaRPr>
          </a:p>
          <a:p>
            <a:r>
              <a:rPr lang="en-US" sz="1400" dirty="0">
                <a:solidFill>
                  <a:srgbClr val="0070C0"/>
                </a:solidFill>
                <a:latin typeface="Comic Sans MS" panose="030F0702030302020204" pitchFamily="66" charset="0"/>
              </a:rPr>
              <a:t>More than half of them die before they are five years old, for only the strong and intelligent can survive the cruel circumstances of their life. </a:t>
            </a:r>
          </a:p>
          <a:p>
            <a:endParaRPr lang="en-US" sz="1400" dirty="0">
              <a:solidFill>
                <a:srgbClr val="0070C0"/>
              </a:solidFill>
              <a:latin typeface="Comic Sans MS" panose="030F0702030302020204" pitchFamily="66" charset="0"/>
            </a:endParaRPr>
          </a:p>
          <a:p>
            <a:r>
              <a:rPr lang="en-US" sz="1400" dirty="0">
                <a:solidFill>
                  <a:srgbClr val="0070C0"/>
                </a:solidFill>
                <a:latin typeface="Comic Sans MS" panose="030F0702030302020204" pitchFamily="66" charset="0"/>
              </a:rPr>
              <a:t>I appeal to you, America! These are the children of our sons.</a:t>
            </a:r>
          </a:p>
          <a:p>
            <a:endParaRPr lang="en-US" sz="1400" dirty="0">
              <a:solidFill>
                <a:srgbClr val="0070C0"/>
              </a:solidFill>
              <a:latin typeface="Comic Sans MS" panose="030F0702030302020204" pitchFamily="66" charset="0"/>
            </a:endParaRPr>
          </a:p>
          <a:p>
            <a:r>
              <a:rPr lang="en-US" sz="1200" dirty="0">
                <a:solidFill>
                  <a:srgbClr val="0070C0"/>
                </a:solidFill>
                <a:latin typeface="Comic Sans MS" panose="030F0702030302020204" pitchFamily="66" charset="0"/>
              </a:rPr>
              <a:t>- Pearl S. Buck (American writer and daughter of missionaries)</a:t>
            </a:r>
          </a:p>
        </p:txBody>
      </p:sp>
    </p:spTree>
    <p:extLst>
      <p:ext uri="{BB962C8B-B14F-4D97-AF65-F5344CB8AC3E}">
        <p14:creationId xmlns:p14="http://schemas.microsoft.com/office/powerpoint/2010/main" val="78399915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7C894A-E1B8-4A91-8E51-1A34F7AD5C53}"/>
              </a:ext>
            </a:extLst>
          </p:cNvPr>
          <p:cNvSpPr>
            <a:spLocks noGrp="1"/>
          </p:cNvSpPr>
          <p:nvPr>
            <p:ph type="title"/>
          </p:nvPr>
        </p:nvSpPr>
        <p:spPr>
          <a:xfrm>
            <a:off x="1176866" y="915337"/>
            <a:ext cx="6798734" cy="1230580"/>
          </a:xfrm>
        </p:spPr>
        <p:txBody>
          <a:bodyPr>
            <a:normAutofit fontScale="90000"/>
          </a:bodyPr>
          <a:lstStyle/>
          <a:p>
            <a:r>
              <a:rPr lang="en-US" dirty="0"/>
              <a:t>American Christian Missionaries Got Involved</a:t>
            </a:r>
          </a:p>
        </p:txBody>
      </p:sp>
      <p:sp>
        <p:nvSpPr>
          <p:cNvPr id="3" name="Content Placeholder 2">
            <a:extLst>
              <a:ext uri="{FF2B5EF4-FFF2-40B4-BE49-F238E27FC236}">
                <a16:creationId xmlns:a16="http://schemas.microsoft.com/office/drawing/2014/main" id="{B1FA646C-B8FC-4A70-B134-1B397D7E8287}"/>
              </a:ext>
            </a:extLst>
          </p:cNvPr>
          <p:cNvSpPr>
            <a:spLocks noGrp="1"/>
          </p:cNvSpPr>
          <p:nvPr>
            <p:ph idx="1"/>
          </p:nvPr>
        </p:nvSpPr>
        <p:spPr>
          <a:xfrm>
            <a:off x="655984" y="2408653"/>
            <a:ext cx="7533858" cy="1503982"/>
          </a:xfrm>
        </p:spPr>
        <p:txBody>
          <a:bodyPr>
            <a:normAutofit fontScale="85000" lnSpcReduction="20000"/>
          </a:bodyPr>
          <a:lstStyle/>
          <a:p>
            <a:pPr>
              <a:buClrTx/>
            </a:pPr>
            <a:r>
              <a:rPr lang="en-US" sz="2800" dirty="0">
                <a:solidFill>
                  <a:schemeClr val="tx1"/>
                </a:solidFill>
              </a:rPr>
              <a:t>The plight of Korea’s children, many of whom lost one or both parents in the war, became the center of U.S. media attention. </a:t>
            </a:r>
          </a:p>
          <a:p>
            <a:pPr lvl="1">
              <a:buClrTx/>
            </a:pPr>
            <a:r>
              <a:rPr lang="en-US" sz="1800" dirty="0">
                <a:solidFill>
                  <a:schemeClr val="tx1"/>
                </a:solidFill>
              </a:rPr>
              <a:t>American Christian missionaries spoke to constituencies back home about the desperate needs of Koreans and especially mixed-race children.</a:t>
            </a:r>
          </a:p>
        </p:txBody>
      </p:sp>
      <p:sp>
        <p:nvSpPr>
          <p:cNvPr id="8" name="Rectangle 7">
            <a:extLst>
              <a:ext uri="{FF2B5EF4-FFF2-40B4-BE49-F238E27FC236}">
                <a16:creationId xmlns:a16="http://schemas.microsoft.com/office/drawing/2014/main" id="{809B7BF0-A5E5-4E36-AF3E-8B82D6D1F68B}"/>
              </a:ext>
            </a:extLst>
          </p:cNvPr>
          <p:cNvSpPr/>
          <p:nvPr/>
        </p:nvSpPr>
        <p:spPr>
          <a:xfrm>
            <a:off x="665922" y="3912635"/>
            <a:ext cx="7812155" cy="2308324"/>
          </a:xfrm>
          <a:prstGeom prst="rect">
            <a:avLst/>
          </a:prstGeom>
        </p:spPr>
        <p:txBody>
          <a:bodyPr wrap="square">
            <a:spAutoFit/>
          </a:bodyPr>
          <a:lstStyle/>
          <a:p>
            <a:pPr marL="285750" lvl="0" indent="-285750">
              <a:buFont typeface="Arial" panose="020B0604020202020204" pitchFamily="34" charset="0"/>
              <a:buChar char="•"/>
            </a:pPr>
            <a:r>
              <a:rPr lang="en-US" sz="2400" dirty="0">
                <a:latin typeface="Calibri" panose="020F0502020204030204" pitchFamily="34" charset="0"/>
                <a:cs typeface="Calibri" panose="020F0502020204030204" pitchFamily="34" charset="0"/>
              </a:rPr>
              <a:t>Christian evangelicals, Harry and Bertha Holt, spoke publicly and often about Korea’s mixed-race children.</a:t>
            </a:r>
          </a:p>
          <a:p>
            <a:pPr marL="285750" lvl="0" indent="-285750">
              <a:buFont typeface="Arial" panose="020B0604020202020204" pitchFamily="34" charset="0"/>
              <a:buChar char="•"/>
            </a:pPr>
            <a:r>
              <a:rPr lang="en-US" sz="2400" dirty="0">
                <a:latin typeface="Calibri" panose="020F0502020204030204" pitchFamily="34" charset="0"/>
                <a:cs typeface="Calibri" panose="020F0502020204030204" pitchFamily="34" charset="0"/>
              </a:rPr>
              <a:t>In 1955, a special act of Congress made it possible to adopt from Korea.</a:t>
            </a:r>
          </a:p>
          <a:p>
            <a:pPr marL="285750" lvl="0" indent="-285750">
              <a:buFont typeface="Arial" panose="020B0604020202020204" pitchFamily="34" charset="0"/>
              <a:buChar char="•"/>
            </a:pPr>
            <a:r>
              <a:rPr lang="en-US" sz="2400" dirty="0">
                <a:latin typeface="Calibri" panose="020F0502020204030204" pitchFamily="34" charset="0"/>
                <a:cs typeface="Calibri" panose="020F0502020204030204" pitchFamily="34" charset="0"/>
              </a:rPr>
              <a:t>The Holts adopted 8 mixed-race Korean children of war and placed 4 more children in adoptive American homes. </a:t>
            </a:r>
          </a:p>
        </p:txBody>
      </p:sp>
    </p:spTree>
    <p:extLst>
      <p:ext uri="{BB962C8B-B14F-4D97-AF65-F5344CB8AC3E}">
        <p14:creationId xmlns:p14="http://schemas.microsoft.com/office/powerpoint/2010/main" val="369188937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7C894A-E1B8-4A91-8E51-1A34F7AD5C53}"/>
              </a:ext>
            </a:extLst>
          </p:cNvPr>
          <p:cNvSpPr>
            <a:spLocks noGrp="1"/>
          </p:cNvSpPr>
          <p:nvPr>
            <p:ph type="title"/>
          </p:nvPr>
        </p:nvSpPr>
        <p:spPr/>
        <p:txBody>
          <a:bodyPr>
            <a:normAutofit fontScale="90000"/>
          </a:bodyPr>
          <a:lstStyle/>
          <a:p>
            <a:r>
              <a:rPr lang="en-US" dirty="0"/>
              <a:t>Korean Adoptions Gain Momentum </a:t>
            </a:r>
          </a:p>
        </p:txBody>
      </p:sp>
      <p:sp>
        <p:nvSpPr>
          <p:cNvPr id="3" name="Content Placeholder 2">
            <a:extLst>
              <a:ext uri="{FF2B5EF4-FFF2-40B4-BE49-F238E27FC236}">
                <a16:creationId xmlns:a16="http://schemas.microsoft.com/office/drawing/2014/main" id="{B1FA646C-B8FC-4A70-B134-1B397D7E8287}"/>
              </a:ext>
            </a:extLst>
          </p:cNvPr>
          <p:cNvSpPr>
            <a:spLocks noGrp="1"/>
          </p:cNvSpPr>
          <p:nvPr>
            <p:ph idx="1"/>
          </p:nvPr>
        </p:nvSpPr>
        <p:spPr>
          <a:xfrm>
            <a:off x="785191" y="2445027"/>
            <a:ext cx="7573618" cy="4015408"/>
          </a:xfrm>
        </p:spPr>
        <p:txBody>
          <a:bodyPr>
            <a:normAutofit fontScale="92500"/>
          </a:bodyPr>
          <a:lstStyle/>
          <a:p>
            <a:pPr lvl="0"/>
            <a:r>
              <a:rPr lang="en-US" dirty="0"/>
              <a:t>In 1953, South Korean President Syngman Rhee ordered a directive to send all “half-American” children to the “land of their fathers.”</a:t>
            </a:r>
          </a:p>
          <a:p>
            <a:r>
              <a:rPr lang="en-US" dirty="0"/>
              <a:t>In 1956, the Holt Adoption Program was established to bring Korean children to the United States.</a:t>
            </a:r>
          </a:p>
          <a:p>
            <a:pPr lvl="0"/>
            <a:r>
              <a:rPr lang="en-US" dirty="0"/>
              <a:t>The confluence of these efforts and a series of accompanying adoption laws opened the path to adoptions from Korea. </a:t>
            </a:r>
          </a:p>
          <a:p>
            <a:pPr lvl="0"/>
            <a:r>
              <a:rPr lang="en-US" dirty="0"/>
              <a:t>Between 1953 and 1965, over 6,000 Korean adoptees came to the U.S. An estimated 70% of adoptees from Korea during this time were mixed-race.</a:t>
            </a:r>
          </a:p>
          <a:p>
            <a:endParaRPr lang="en-US" dirty="0"/>
          </a:p>
        </p:txBody>
      </p:sp>
    </p:spTree>
    <p:extLst>
      <p:ext uri="{BB962C8B-B14F-4D97-AF65-F5344CB8AC3E}">
        <p14:creationId xmlns:p14="http://schemas.microsoft.com/office/powerpoint/2010/main" val="282599173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87FCED-E6FC-4363-867D-C1109251C314}"/>
              </a:ext>
            </a:extLst>
          </p:cNvPr>
          <p:cNvSpPr>
            <a:spLocks noGrp="1"/>
          </p:cNvSpPr>
          <p:nvPr>
            <p:ph type="title"/>
          </p:nvPr>
        </p:nvSpPr>
        <p:spPr>
          <a:xfrm>
            <a:off x="1176866" y="915337"/>
            <a:ext cx="4265991" cy="1303867"/>
          </a:xfrm>
        </p:spPr>
        <p:txBody>
          <a:bodyPr>
            <a:normAutofit fontScale="90000"/>
          </a:bodyPr>
          <a:lstStyle/>
          <a:p>
            <a:r>
              <a:rPr lang="en-US" b="1" dirty="0"/>
              <a:t>Activity 6.2: Document Analysis</a:t>
            </a:r>
          </a:p>
        </p:txBody>
      </p:sp>
      <p:sp>
        <p:nvSpPr>
          <p:cNvPr id="4" name="Content Placeholder 3">
            <a:extLst>
              <a:ext uri="{FF2B5EF4-FFF2-40B4-BE49-F238E27FC236}">
                <a16:creationId xmlns:a16="http://schemas.microsoft.com/office/drawing/2014/main" id="{2259F9E6-92C8-48A9-BF23-7C5262BB9A34}"/>
              </a:ext>
            </a:extLst>
          </p:cNvPr>
          <p:cNvSpPr>
            <a:spLocks noGrp="1"/>
          </p:cNvSpPr>
          <p:nvPr>
            <p:ph idx="1"/>
          </p:nvPr>
        </p:nvSpPr>
        <p:spPr>
          <a:xfrm>
            <a:off x="638629" y="2373086"/>
            <a:ext cx="7888514" cy="4013199"/>
          </a:xfrm>
        </p:spPr>
        <p:txBody>
          <a:bodyPr>
            <a:normAutofit fontScale="40000" lnSpcReduction="20000"/>
          </a:bodyPr>
          <a:lstStyle/>
          <a:p>
            <a:pPr>
              <a:lnSpc>
                <a:spcPct val="120000"/>
              </a:lnSpc>
              <a:spcBef>
                <a:spcPts val="0"/>
              </a:spcBef>
              <a:spcAft>
                <a:spcPts val="0"/>
              </a:spcAft>
            </a:pPr>
            <a:r>
              <a:rPr lang="en-US" sz="4500" b="1" dirty="0"/>
              <a:t>Read the article about Korean adoptee, Ri Kang Yong.</a:t>
            </a:r>
          </a:p>
          <a:p>
            <a:pPr>
              <a:lnSpc>
                <a:spcPct val="120000"/>
              </a:lnSpc>
              <a:spcBef>
                <a:spcPts val="0"/>
              </a:spcBef>
              <a:spcAft>
                <a:spcPts val="0"/>
              </a:spcAft>
            </a:pPr>
            <a:r>
              <a:rPr lang="en-US" sz="4500" b="1" dirty="0"/>
              <a:t>Annotate the article as follows:</a:t>
            </a:r>
          </a:p>
          <a:p>
            <a:pPr lvl="1">
              <a:lnSpc>
                <a:spcPct val="120000"/>
              </a:lnSpc>
              <a:spcBef>
                <a:spcPts val="0"/>
              </a:spcBef>
              <a:spcAft>
                <a:spcPts val="0"/>
              </a:spcAft>
            </a:pPr>
            <a:r>
              <a:rPr lang="en-US" sz="3500" dirty="0"/>
              <a:t>underline words used to describe the adoptee and phrases that describe life in Korea and life in the United States.</a:t>
            </a:r>
          </a:p>
          <a:p>
            <a:pPr lvl="1">
              <a:lnSpc>
                <a:spcPct val="120000"/>
              </a:lnSpc>
              <a:spcBef>
                <a:spcPts val="0"/>
              </a:spcBef>
              <a:spcAft>
                <a:spcPts val="0"/>
              </a:spcAft>
            </a:pPr>
            <a:r>
              <a:rPr lang="en-US" sz="3500" dirty="0"/>
              <a:t>write a few words next to each photograph to describe what they see being portrayed in that photograph. </a:t>
            </a:r>
          </a:p>
          <a:p>
            <a:pPr>
              <a:lnSpc>
                <a:spcPct val="120000"/>
              </a:lnSpc>
              <a:spcBef>
                <a:spcPts val="0"/>
              </a:spcBef>
              <a:spcAft>
                <a:spcPts val="0"/>
              </a:spcAft>
            </a:pPr>
            <a:r>
              <a:rPr lang="en-US" sz="4000" b="1" dirty="0"/>
              <a:t>Answer the following questions (on back of the article or on the provided worksheet):</a:t>
            </a:r>
          </a:p>
          <a:p>
            <a:pPr lvl="1">
              <a:lnSpc>
                <a:spcPct val="120000"/>
              </a:lnSpc>
              <a:spcBef>
                <a:spcPts val="0"/>
              </a:spcBef>
              <a:spcAft>
                <a:spcPts val="0"/>
              </a:spcAft>
            </a:pPr>
            <a:r>
              <a:rPr lang="en-US" sz="3500" dirty="0"/>
              <a:t>What is this article about?</a:t>
            </a:r>
          </a:p>
          <a:p>
            <a:pPr lvl="1">
              <a:lnSpc>
                <a:spcPct val="120000"/>
              </a:lnSpc>
              <a:spcBef>
                <a:spcPts val="0"/>
              </a:spcBef>
              <a:spcAft>
                <a:spcPts val="0"/>
              </a:spcAft>
            </a:pPr>
            <a:r>
              <a:rPr lang="en-US" sz="3500" dirty="0"/>
              <a:t>What is the tone of the article (i.e. happy, sad, optimistic, pessimistic, etc.).</a:t>
            </a:r>
          </a:p>
          <a:p>
            <a:pPr lvl="1">
              <a:lnSpc>
                <a:spcPct val="120000"/>
              </a:lnSpc>
              <a:spcBef>
                <a:spcPts val="0"/>
              </a:spcBef>
              <a:spcAft>
                <a:spcPts val="0"/>
              </a:spcAft>
            </a:pPr>
            <a:r>
              <a:rPr lang="en-US" sz="3500" dirty="0"/>
              <a:t>What is the story being told by the photographs? Select one of these photographs and take a second look. According to that photograph, how is Ri Kang Yong adapting to the United States? What specific parts of the photograph support your answer?</a:t>
            </a:r>
          </a:p>
          <a:p>
            <a:pPr lvl="1">
              <a:lnSpc>
                <a:spcPct val="120000"/>
              </a:lnSpc>
              <a:spcBef>
                <a:spcPts val="0"/>
              </a:spcBef>
              <a:spcAft>
                <a:spcPts val="0"/>
              </a:spcAft>
            </a:pPr>
            <a:r>
              <a:rPr lang="en-US" sz="3500" dirty="0"/>
              <a:t>How does the article as a whole, text and photos combined, describe Korea? Describe America? What is the overarching message about these two countries?</a:t>
            </a:r>
          </a:p>
          <a:p>
            <a:pPr lvl="1">
              <a:lnSpc>
                <a:spcPct val="120000"/>
              </a:lnSpc>
              <a:spcBef>
                <a:spcPts val="0"/>
              </a:spcBef>
              <a:spcAft>
                <a:spcPts val="0"/>
              </a:spcAft>
            </a:pPr>
            <a:r>
              <a:rPr lang="en-US" sz="3500" dirty="0"/>
              <a:t>Does this article promote or oppose Korean adoptions? Provide evidence from the article for your answer.</a:t>
            </a:r>
          </a:p>
          <a:p>
            <a:pPr lvl="1">
              <a:lnSpc>
                <a:spcPct val="120000"/>
              </a:lnSpc>
              <a:spcBef>
                <a:spcPts val="0"/>
              </a:spcBef>
              <a:spcAft>
                <a:spcPts val="0"/>
              </a:spcAft>
            </a:pPr>
            <a:r>
              <a:rPr lang="en-US" sz="3500" dirty="0"/>
              <a:t>What questions and concerns do you have after reading this article?</a:t>
            </a:r>
          </a:p>
          <a:p>
            <a:pPr lvl="1">
              <a:lnSpc>
                <a:spcPct val="120000"/>
              </a:lnSpc>
              <a:spcBef>
                <a:spcPts val="0"/>
              </a:spcBef>
              <a:spcAft>
                <a:spcPts val="0"/>
              </a:spcAft>
            </a:pPr>
            <a:endParaRPr lang="en-US" sz="2200" dirty="0"/>
          </a:p>
          <a:p>
            <a:pPr lvl="1">
              <a:lnSpc>
                <a:spcPct val="120000"/>
              </a:lnSpc>
              <a:spcBef>
                <a:spcPts val="0"/>
              </a:spcBef>
              <a:spcAft>
                <a:spcPts val="0"/>
              </a:spcAft>
            </a:pPr>
            <a:endParaRPr lang="en-US" sz="2200" dirty="0"/>
          </a:p>
          <a:p>
            <a:pPr marL="457200" lvl="1" indent="0">
              <a:lnSpc>
                <a:spcPct val="120000"/>
              </a:lnSpc>
              <a:spcBef>
                <a:spcPts val="0"/>
              </a:spcBef>
              <a:spcAft>
                <a:spcPts val="0"/>
              </a:spcAft>
              <a:buNone/>
            </a:pPr>
            <a:endParaRPr lang="en-US" sz="2200" dirty="0"/>
          </a:p>
        </p:txBody>
      </p:sp>
      <p:pic>
        <p:nvPicPr>
          <p:cNvPr id="7" name="Picture 6">
            <a:extLst>
              <a:ext uri="{FF2B5EF4-FFF2-40B4-BE49-F238E27FC236}">
                <a16:creationId xmlns:a16="http://schemas.microsoft.com/office/drawing/2014/main" id="{F761072A-350F-4957-BA20-D63E5A271E3B}"/>
              </a:ext>
            </a:extLst>
          </p:cNvPr>
          <p:cNvPicPr>
            <a:picLocks noChangeAspect="1"/>
          </p:cNvPicPr>
          <p:nvPr/>
        </p:nvPicPr>
        <p:blipFill rotWithShape="1">
          <a:blip r:embed="rId2">
            <a:extLst>
              <a:ext uri="{28A0092B-C50C-407E-A947-70E740481C1C}">
                <a14:useLocalDpi xmlns:a14="http://schemas.microsoft.com/office/drawing/2010/main" val="0"/>
              </a:ext>
            </a:extLst>
          </a:blip>
          <a:srcRect t="12738" b="9643"/>
          <a:stretch/>
        </p:blipFill>
        <p:spPr>
          <a:xfrm>
            <a:off x="6458371" y="649845"/>
            <a:ext cx="1809872" cy="1834849"/>
          </a:xfrm>
          <a:prstGeom prst="rect">
            <a:avLst/>
          </a:prstGeom>
        </p:spPr>
      </p:pic>
      <p:sp>
        <p:nvSpPr>
          <p:cNvPr id="5" name="TextBox 4">
            <a:extLst>
              <a:ext uri="{FF2B5EF4-FFF2-40B4-BE49-F238E27FC236}">
                <a16:creationId xmlns:a16="http://schemas.microsoft.com/office/drawing/2014/main" id="{376E8D6C-A5BD-436A-B9FB-097081A98E25}"/>
              </a:ext>
            </a:extLst>
          </p:cNvPr>
          <p:cNvSpPr txBox="1"/>
          <p:nvPr/>
        </p:nvSpPr>
        <p:spPr>
          <a:xfrm>
            <a:off x="417444" y="6435980"/>
            <a:ext cx="8325834" cy="430887"/>
          </a:xfrm>
          <a:prstGeom prst="rect">
            <a:avLst/>
          </a:prstGeom>
          <a:noFill/>
        </p:spPr>
        <p:txBody>
          <a:bodyPr wrap="square" rtlCol="0">
            <a:spAutoFit/>
          </a:bodyPr>
          <a:lstStyle/>
          <a:p>
            <a:r>
              <a:rPr lang="en-US" sz="1100" i="1" dirty="0">
                <a:latin typeface="Calibri" panose="020F0502020204030204" pitchFamily="34" charset="0"/>
                <a:cs typeface="Calibri" panose="020F0502020204030204" pitchFamily="34" charset="0"/>
              </a:rPr>
              <a:t>Source of image: Ri Kang Yong. Source: Michael Rougier, “The Little Boy Who Wouldn’t Smile” Life (July 23, 1951); Ben Cosgrove, “’The Little Boy Who Wouldn’t Smile: A Story of the Korean War,” Time (July 24, 2014).</a:t>
            </a:r>
            <a:endParaRPr lang="en-US" sz="1100"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64231545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C1003A-AC87-4624-BCCC-60302ECE6F07}"/>
              </a:ext>
            </a:extLst>
          </p:cNvPr>
          <p:cNvSpPr>
            <a:spLocks noGrp="1"/>
          </p:cNvSpPr>
          <p:nvPr>
            <p:ph type="title"/>
          </p:nvPr>
        </p:nvSpPr>
        <p:spPr/>
        <p:txBody>
          <a:bodyPr/>
          <a:lstStyle/>
          <a:p>
            <a:r>
              <a:rPr lang="en-US" dirty="0"/>
              <a:t>Korean Adoptions Today</a:t>
            </a:r>
          </a:p>
        </p:txBody>
      </p:sp>
      <p:sp>
        <p:nvSpPr>
          <p:cNvPr id="3" name="Content Placeholder 2">
            <a:extLst>
              <a:ext uri="{FF2B5EF4-FFF2-40B4-BE49-F238E27FC236}">
                <a16:creationId xmlns:a16="http://schemas.microsoft.com/office/drawing/2014/main" id="{918A02FD-01A0-4D49-9D76-823BBB5B272D}"/>
              </a:ext>
            </a:extLst>
          </p:cNvPr>
          <p:cNvSpPr>
            <a:spLocks noGrp="1"/>
          </p:cNvSpPr>
          <p:nvPr>
            <p:ph idx="1"/>
          </p:nvPr>
        </p:nvSpPr>
        <p:spPr>
          <a:xfrm>
            <a:off x="1176865" y="2490135"/>
            <a:ext cx="6798736" cy="3678436"/>
          </a:xfrm>
        </p:spPr>
        <p:txBody>
          <a:bodyPr>
            <a:normAutofit fontScale="62500" lnSpcReduction="20000"/>
          </a:bodyPr>
          <a:lstStyle/>
          <a:p>
            <a:pPr lvl="0"/>
            <a:r>
              <a:rPr lang="en-US" dirty="0"/>
              <a:t>Americans learned about Korean adoptions primarily through articles like the one that students just analyzed. </a:t>
            </a:r>
          </a:p>
          <a:p>
            <a:pPr lvl="1"/>
            <a:r>
              <a:rPr lang="en-US" dirty="0"/>
              <a:t>These kinds of narratives covered over the ongoing challenges facing Korean adoptees, and largely covered over the existence of mixed-race Korean children.</a:t>
            </a:r>
          </a:p>
          <a:p>
            <a:pPr lvl="0"/>
            <a:r>
              <a:rPr lang="en-US" dirty="0"/>
              <a:t>These stories also helped American viewers assume that all Korean children were happier in the United States and that they were accepted unconditionally by their adoptive parents. </a:t>
            </a:r>
          </a:p>
          <a:p>
            <a:pPr lvl="1"/>
            <a:r>
              <a:rPr lang="en-US" dirty="0"/>
              <a:t>In reality, most Korean children experienced loss of country and family, trauma from the war, and fear about suddenly living in a foreign country.</a:t>
            </a:r>
          </a:p>
          <a:p>
            <a:pPr lvl="0"/>
            <a:r>
              <a:rPr lang="en-US" dirty="0"/>
              <a:t>Popular stories of Korean children adopted into predominantly white American homes promoted ideas of American internationalism and racial harmony. </a:t>
            </a:r>
          </a:p>
          <a:p>
            <a:pPr lvl="1"/>
            <a:r>
              <a:rPr lang="en-US" dirty="0"/>
              <a:t>In the Cold War contest between the U.S. and the Soviet Union, part of America’s cultural strategy included proving that the U.S. was a racial democracy, a claim difficult to make amidst ongoing civil rights protests. </a:t>
            </a:r>
          </a:p>
          <a:p>
            <a:pPr lvl="1"/>
            <a:r>
              <a:rPr lang="en-US" dirty="0"/>
              <a:t>In these way, the story of Korean adoptions helped cover over the ongoing failures of black/white racial integration in 1950s and 1960s America.</a:t>
            </a:r>
          </a:p>
        </p:txBody>
      </p:sp>
    </p:spTree>
    <p:extLst>
      <p:ext uri="{BB962C8B-B14F-4D97-AF65-F5344CB8AC3E}">
        <p14:creationId xmlns:p14="http://schemas.microsoft.com/office/powerpoint/2010/main" val="416108931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C1003A-AC87-4624-BCCC-60302ECE6F07}"/>
              </a:ext>
            </a:extLst>
          </p:cNvPr>
          <p:cNvSpPr>
            <a:spLocks noGrp="1"/>
          </p:cNvSpPr>
          <p:nvPr>
            <p:ph type="title"/>
          </p:nvPr>
        </p:nvSpPr>
        <p:spPr/>
        <p:txBody>
          <a:bodyPr/>
          <a:lstStyle/>
          <a:p>
            <a:r>
              <a:rPr lang="en-US" dirty="0"/>
              <a:t>Transnational Adoptions Today</a:t>
            </a:r>
          </a:p>
        </p:txBody>
      </p:sp>
      <p:sp>
        <p:nvSpPr>
          <p:cNvPr id="3" name="Content Placeholder 2">
            <a:extLst>
              <a:ext uri="{FF2B5EF4-FFF2-40B4-BE49-F238E27FC236}">
                <a16:creationId xmlns:a16="http://schemas.microsoft.com/office/drawing/2014/main" id="{918A02FD-01A0-4D49-9D76-823BBB5B272D}"/>
              </a:ext>
            </a:extLst>
          </p:cNvPr>
          <p:cNvSpPr>
            <a:spLocks noGrp="1"/>
          </p:cNvSpPr>
          <p:nvPr>
            <p:ph idx="1"/>
          </p:nvPr>
        </p:nvSpPr>
        <p:spPr/>
        <p:txBody>
          <a:bodyPr>
            <a:normAutofit fontScale="92500"/>
          </a:bodyPr>
          <a:lstStyle/>
          <a:p>
            <a:pPr lvl="0"/>
            <a:r>
              <a:rPr lang="en-US" dirty="0"/>
              <a:t>Today, the practice of transnational adoptions where children are moved across national borders is common. </a:t>
            </a:r>
          </a:p>
          <a:p>
            <a:pPr lvl="1"/>
            <a:r>
              <a:rPr lang="en-US" dirty="0"/>
              <a:t>The origins of transnational adoption practices can be traced back to the Korean War. </a:t>
            </a:r>
          </a:p>
          <a:p>
            <a:r>
              <a:rPr lang="en-US" dirty="0"/>
              <a:t>To date, there are well over 150,000 Korean adoptees living in the United States and over 50,000 in European countries. Transnational adoption to the United States now includes children from all over the world.</a:t>
            </a:r>
          </a:p>
          <a:p>
            <a:endParaRPr lang="en-US" dirty="0"/>
          </a:p>
        </p:txBody>
      </p:sp>
    </p:spTree>
    <p:extLst>
      <p:ext uri="{BB962C8B-B14F-4D97-AF65-F5344CB8AC3E}">
        <p14:creationId xmlns:p14="http://schemas.microsoft.com/office/powerpoint/2010/main" val="228406795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80D574-6201-4BAC-9935-92DCD24F91D3}"/>
              </a:ext>
            </a:extLst>
          </p:cNvPr>
          <p:cNvSpPr>
            <a:spLocks noGrp="1"/>
          </p:cNvSpPr>
          <p:nvPr>
            <p:ph type="title"/>
          </p:nvPr>
        </p:nvSpPr>
        <p:spPr/>
        <p:txBody>
          <a:bodyPr>
            <a:normAutofit/>
          </a:bodyPr>
          <a:lstStyle/>
          <a:p>
            <a:r>
              <a:rPr lang="en-US" b="1" dirty="0"/>
              <a:t>Activity 6.1</a:t>
            </a:r>
            <a:endParaRPr lang="en-US" dirty="0"/>
          </a:p>
        </p:txBody>
      </p:sp>
      <p:sp>
        <p:nvSpPr>
          <p:cNvPr id="3" name="Text Placeholder 2">
            <a:extLst>
              <a:ext uri="{FF2B5EF4-FFF2-40B4-BE49-F238E27FC236}">
                <a16:creationId xmlns:a16="http://schemas.microsoft.com/office/drawing/2014/main" id="{8A1EA3BD-7DB5-4FC0-A8DA-981426FA85EA}"/>
              </a:ext>
            </a:extLst>
          </p:cNvPr>
          <p:cNvSpPr>
            <a:spLocks noGrp="1"/>
          </p:cNvSpPr>
          <p:nvPr>
            <p:ph type="body" idx="1"/>
          </p:nvPr>
        </p:nvSpPr>
        <p:spPr>
          <a:xfrm>
            <a:off x="1196340" y="3741789"/>
            <a:ext cx="6774180" cy="1512202"/>
          </a:xfrm>
        </p:spPr>
        <p:txBody>
          <a:bodyPr>
            <a:normAutofit/>
          </a:bodyPr>
          <a:lstStyle/>
          <a:p>
            <a:r>
              <a:rPr lang="en-US" b="1" dirty="0">
                <a:solidFill>
                  <a:srgbClr val="0070C0"/>
                </a:solidFill>
              </a:rPr>
              <a:t>Aftermath of the Korean War</a:t>
            </a:r>
          </a:p>
        </p:txBody>
      </p:sp>
    </p:spTree>
    <p:extLst>
      <p:ext uri="{BB962C8B-B14F-4D97-AF65-F5344CB8AC3E}">
        <p14:creationId xmlns:p14="http://schemas.microsoft.com/office/powerpoint/2010/main" val="389308127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80D574-6201-4BAC-9935-92DCD24F91D3}"/>
              </a:ext>
            </a:extLst>
          </p:cNvPr>
          <p:cNvSpPr>
            <a:spLocks noGrp="1"/>
          </p:cNvSpPr>
          <p:nvPr>
            <p:ph type="title"/>
          </p:nvPr>
        </p:nvSpPr>
        <p:spPr/>
        <p:txBody>
          <a:bodyPr>
            <a:normAutofit/>
          </a:bodyPr>
          <a:lstStyle/>
          <a:p>
            <a:r>
              <a:rPr lang="en-US" b="1" dirty="0"/>
              <a:t>Activity 6.3</a:t>
            </a:r>
          </a:p>
        </p:txBody>
      </p:sp>
      <p:sp>
        <p:nvSpPr>
          <p:cNvPr id="3" name="Text Placeholder 2">
            <a:extLst>
              <a:ext uri="{FF2B5EF4-FFF2-40B4-BE49-F238E27FC236}">
                <a16:creationId xmlns:a16="http://schemas.microsoft.com/office/drawing/2014/main" id="{8A1EA3BD-7DB5-4FC0-A8DA-981426FA85EA}"/>
              </a:ext>
            </a:extLst>
          </p:cNvPr>
          <p:cNvSpPr>
            <a:spLocks noGrp="1"/>
          </p:cNvSpPr>
          <p:nvPr>
            <p:ph type="body" idx="1"/>
          </p:nvPr>
        </p:nvSpPr>
        <p:spPr>
          <a:xfrm>
            <a:off x="1196340" y="3741789"/>
            <a:ext cx="6774180" cy="1512202"/>
          </a:xfrm>
        </p:spPr>
        <p:txBody>
          <a:bodyPr>
            <a:normAutofit/>
          </a:bodyPr>
          <a:lstStyle/>
          <a:p>
            <a:r>
              <a:rPr lang="en-US" b="1" dirty="0">
                <a:solidFill>
                  <a:srgbClr val="0070C0"/>
                </a:solidFill>
              </a:rPr>
              <a:t>​Experiences of Korean Transnational Adoptions</a:t>
            </a:r>
            <a:r>
              <a:rPr lang="en-US" b="1" dirty="0"/>
              <a:t> </a:t>
            </a:r>
          </a:p>
        </p:txBody>
      </p:sp>
    </p:spTree>
    <p:extLst>
      <p:ext uri="{BB962C8B-B14F-4D97-AF65-F5344CB8AC3E}">
        <p14:creationId xmlns:p14="http://schemas.microsoft.com/office/powerpoint/2010/main" val="277115185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C24843-E02F-453B-B981-BFE4B30C2C15}"/>
              </a:ext>
            </a:extLst>
          </p:cNvPr>
          <p:cNvSpPr>
            <a:spLocks noGrp="1"/>
          </p:cNvSpPr>
          <p:nvPr>
            <p:ph type="title"/>
          </p:nvPr>
        </p:nvSpPr>
        <p:spPr/>
        <p:txBody>
          <a:bodyPr>
            <a:normAutofit fontScale="90000"/>
          </a:bodyPr>
          <a:lstStyle/>
          <a:p>
            <a:r>
              <a:rPr lang="en-US" b="1" dirty="0"/>
              <a:t>Activity 6.3 Discussion Questions</a:t>
            </a:r>
          </a:p>
        </p:txBody>
      </p:sp>
      <p:sp>
        <p:nvSpPr>
          <p:cNvPr id="3" name="Content Placeholder 2">
            <a:extLst>
              <a:ext uri="{FF2B5EF4-FFF2-40B4-BE49-F238E27FC236}">
                <a16:creationId xmlns:a16="http://schemas.microsoft.com/office/drawing/2014/main" id="{CD543AEF-B773-4FD6-9349-9445B00A0B92}"/>
              </a:ext>
            </a:extLst>
          </p:cNvPr>
          <p:cNvSpPr>
            <a:spLocks noGrp="1"/>
          </p:cNvSpPr>
          <p:nvPr>
            <p:ph idx="1"/>
          </p:nvPr>
        </p:nvSpPr>
        <p:spPr>
          <a:xfrm>
            <a:off x="1033669" y="2454965"/>
            <a:ext cx="7415103" cy="3747051"/>
          </a:xfrm>
        </p:spPr>
        <p:txBody>
          <a:bodyPr>
            <a:noAutofit/>
          </a:bodyPr>
          <a:lstStyle/>
          <a:p>
            <a:pPr marL="457200" indent="-457200">
              <a:buClrTx/>
              <a:buFont typeface="+mj-lt"/>
              <a:buAutoNum type="arabicPeriod"/>
            </a:pPr>
            <a:r>
              <a:rPr lang="en-US" dirty="0"/>
              <a:t>What are some of the experiences and feelings faced by Korean transnational adoptions?</a:t>
            </a:r>
          </a:p>
          <a:p>
            <a:pPr marL="457200" indent="-457200">
              <a:buClrTx/>
              <a:buFont typeface="+mj-lt"/>
              <a:buAutoNum type="arabicPeriod"/>
            </a:pPr>
            <a:r>
              <a:rPr lang="en-US" dirty="0"/>
              <a:t>How do conflicting feelings about their identity affect Korean transnational adoptees' relationships with their American and Korean families?</a:t>
            </a:r>
          </a:p>
          <a:p>
            <a:pPr marL="457200" indent="-457200">
              <a:buClrTx/>
              <a:buFont typeface="+mj-lt"/>
              <a:buAutoNum type="arabicPeriod"/>
            </a:pPr>
            <a:r>
              <a:rPr lang="en-US" dirty="0"/>
              <a:t>How does war, poverty, race, gender and global relationships influence adoption? </a:t>
            </a:r>
          </a:p>
        </p:txBody>
      </p:sp>
    </p:spTree>
    <p:extLst>
      <p:ext uri="{BB962C8B-B14F-4D97-AF65-F5344CB8AC3E}">
        <p14:creationId xmlns:p14="http://schemas.microsoft.com/office/powerpoint/2010/main" val="222899281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20F048-FFC0-4BB2-B247-25FCDF30CDC8}"/>
              </a:ext>
            </a:extLst>
          </p:cNvPr>
          <p:cNvSpPr>
            <a:spLocks noGrp="1"/>
          </p:cNvSpPr>
          <p:nvPr>
            <p:ph type="title"/>
          </p:nvPr>
        </p:nvSpPr>
        <p:spPr/>
        <p:txBody>
          <a:bodyPr/>
          <a:lstStyle/>
          <a:p>
            <a:r>
              <a:rPr lang="en-US" dirty="0"/>
              <a:t>Think and Share</a:t>
            </a:r>
          </a:p>
        </p:txBody>
      </p:sp>
      <p:sp>
        <p:nvSpPr>
          <p:cNvPr id="3" name="Content Placeholder 2">
            <a:extLst>
              <a:ext uri="{FF2B5EF4-FFF2-40B4-BE49-F238E27FC236}">
                <a16:creationId xmlns:a16="http://schemas.microsoft.com/office/drawing/2014/main" id="{64D5D587-8344-415B-90B1-822746EE8682}"/>
              </a:ext>
            </a:extLst>
          </p:cNvPr>
          <p:cNvSpPr>
            <a:spLocks noGrp="1"/>
          </p:cNvSpPr>
          <p:nvPr>
            <p:ph idx="1"/>
          </p:nvPr>
        </p:nvSpPr>
        <p:spPr/>
        <p:txBody>
          <a:bodyPr/>
          <a:lstStyle/>
          <a:p>
            <a:r>
              <a:rPr lang="en-US" dirty="0"/>
              <a:t>If you were adopted, would you want to know your biological parents?  </a:t>
            </a:r>
          </a:p>
          <a:p>
            <a:r>
              <a:rPr lang="en-US" dirty="0"/>
              <a:t>What do you think are experiences and feelings for the adopted child, their siblings on both sides, the adopting parents, and the biological parents?</a:t>
            </a:r>
          </a:p>
          <a:p>
            <a:endParaRPr lang="en-US" dirty="0"/>
          </a:p>
        </p:txBody>
      </p:sp>
    </p:spTree>
    <p:extLst>
      <p:ext uri="{BB962C8B-B14F-4D97-AF65-F5344CB8AC3E}">
        <p14:creationId xmlns:p14="http://schemas.microsoft.com/office/powerpoint/2010/main" val="364782379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2BA879-55D6-4A15-89E8-AC684D7A1440}"/>
              </a:ext>
            </a:extLst>
          </p:cNvPr>
          <p:cNvSpPr>
            <a:spLocks noGrp="1"/>
          </p:cNvSpPr>
          <p:nvPr>
            <p:ph type="title"/>
          </p:nvPr>
        </p:nvSpPr>
        <p:spPr/>
        <p:txBody>
          <a:bodyPr>
            <a:normAutofit fontScale="90000"/>
          </a:bodyPr>
          <a:lstStyle/>
          <a:p>
            <a:r>
              <a:rPr lang="en-US" dirty="0"/>
              <a:t>Documentary: </a:t>
            </a:r>
            <a:r>
              <a:rPr lang="en-US" i="1" dirty="0"/>
              <a:t>First Person Plural</a:t>
            </a:r>
          </a:p>
        </p:txBody>
      </p:sp>
      <p:sp>
        <p:nvSpPr>
          <p:cNvPr id="3" name="Content Placeholder 2">
            <a:extLst>
              <a:ext uri="{FF2B5EF4-FFF2-40B4-BE49-F238E27FC236}">
                <a16:creationId xmlns:a16="http://schemas.microsoft.com/office/drawing/2014/main" id="{B4AB89B0-BFFD-4B86-9017-8DB7492711DC}"/>
              </a:ext>
            </a:extLst>
          </p:cNvPr>
          <p:cNvSpPr>
            <a:spLocks noGrp="1"/>
          </p:cNvSpPr>
          <p:nvPr>
            <p:ph idx="1"/>
          </p:nvPr>
        </p:nvSpPr>
        <p:spPr>
          <a:xfrm>
            <a:off x="639838" y="2497666"/>
            <a:ext cx="3547534" cy="3743477"/>
          </a:xfrm>
        </p:spPr>
        <p:txBody>
          <a:bodyPr>
            <a:normAutofit fontScale="62500" lnSpcReduction="20000"/>
          </a:bodyPr>
          <a:lstStyle/>
          <a:p>
            <a:r>
              <a:rPr lang="en-US" i="1" dirty="0"/>
              <a:t>​First Person Plural </a:t>
            </a:r>
            <a:r>
              <a:rPr lang="en-US" dirty="0"/>
              <a:t>(53 min) is a documentary that follows the story of an 8-year old girl who is adopted by an American family, only to discover years later that she has a birth family in Korea.</a:t>
            </a:r>
          </a:p>
          <a:p>
            <a:r>
              <a:rPr lang="en-US" dirty="0"/>
              <a:t>In 1966, Cha Jung </a:t>
            </a:r>
            <a:r>
              <a:rPr lang="en-US" dirty="0" err="1"/>
              <a:t>Hee</a:t>
            </a:r>
            <a:r>
              <a:rPr lang="en-US" dirty="0"/>
              <a:t> (Deann </a:t>
            </a:r>
            <a:r>
              <a:rPr lang="en-US" dirty="0" err="1"/>
              <a:t>Borshay</a:t>
            </a:r>
            <a:r>
              <a:rPr lang="en-US" dirty="0"/>
              <a:t> </a:t>
            </a:r>
            <a:r>
              <a:rPr lang="en-US" dirty="0" err="1"/>
              <a:t>Liem</a:t>
            </a:r>
            <a:r>
              <a:rPr lang="en-US" dirty="0"/>
              <a:t>) was adopted by an American family and sent from Korea to her new home in California. There the memory of her birth family was nearly obliterated, until recurring dreams led her to investigate her own past, and she discovered that her Korean mother was very much alive. </a:t>
            </a:r>
          </a:p>
          <a:p>
            <a:r>
              <a:rPr lang="en-US" dirty="0"/>
              <a:t>The film explores themes of race, identity, assimilation, and birth family reunion.</a:t>
            </a:r>
          </a:p>
        </p:txBody>
      </p:sp>
      <p:pic>
        <p:nvPicPr>
          <p:cNvPr id="5" name="Picture 4">
            <a:hlinkClick r:id="rId2"/>
            <a:extLst>
              <a:ext uri="{FF2B5EF4-FFF2-40B4-BE49-F238E27FC236}">
                <a16:creationId xmlns:a16="http://schemas.microsoft.com/office/drawing/2014/main" id="{7802AF8E-E8C1-4B70-85DD-8823E11DDF0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305836" y="3004456"/>
            <a:ext cx="4037274" cy="3036297"/>
          </a:xfrm>
          <a:prstGeom prst="rect">
            <a:avLst/>
          </a:prstGeom>
        </p:spPr>
      </p:pic>
      <p:sp>
        <p:nvSpPr>
          <p:cNvPr id="6" name="TextBox 5">
            <a:extLst>
              <a:ext uri="{FF2B5EF4-FFF2-40B4-BE49-F238E27FC236}">
                <a16:creationId xmlns:a16="http://schemas.microsoft.com/office/drawing/2014/main" id="{98F4994A-B6FD-4D68-834C-F92B320639AF}"/>
              </a:ext>
            </a:extLst>
          </p:cNvPr>
          <p:cNvSpPr txBox="1"/>
          <p:nvPr/>
        </p:nvSpPr>
        <p:spPr>
          <a:xfrm>
            <a:off x="5203372" y="2685143"/>
            <a:ext cx="2431142" cy="338554"/>
          </a:xfrm>
          <a:prstGeom prst="rect">
            <a:avLst/>
          </a:prstGeom>
          <a:noFill/>
        </p:spPr>
        <p:txBody>
          <a:bodyPr wrap="square" rtlCol="0">
            <a:spAutoFit/>
          </a:bodyPr>
          <a:lstStyle/>
          <a:p>
            <a:pPr algn="ctr"/>
            <a:r>
              <a:rPr lang="en-US" sz="1600" b="1" dirty="0">
                <a:solidFill>
                  <a:srgbClr val="0070C0"/>
                </a:solidFill>
                <a:latin typeface="Calibri" panose="020F0502020204030204" pitchFamily="34" charset="0"/>
                <a:cs typeface="Calibri" panose="020F0502020204030204" pitchFamily="34" charset="0"/>
              </a:rPr>
              <a:t>Link to Trailer (1.52 min)</a:t>
            </a:r>
          </a:p>
        </p:txBody>
      </p:sp>
    </p:spTree>
    <p:extLst>
      <p:ext uri="{BB962C8B-B14F-4D97-AF65-F5344CB8AC3E}">
        <p14:creationId xmlns:p14="http://schemas.microsoft.com/office/powerpoint/2010/main" val="238982235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F23EC1-F86A-4A81-986B-A7E04C94BB80}"/>
              </a:ext>
            </a:extLst>
          </p:cNvPr>
          <p:cNvSpPr>
            <a:spLocks noGrp="1"/>
          </p:cNvSpPr>
          <p:nvPr>
            <p:ph type="title"/>
          </p:nvPr>
        </p:nvSpPr>
        <p:spPr>
          <a:xfrm>
            <a:off x="587828" y="915337"/>
            <a:ext cx="7961085" cy="1303867"/>
          </a:xfrm>
        </p:spPr>
        <p:txBody>
          <a:bodyPr>
            <a:normAutofit fontScale="90000"/>
          </a:bodyPr>
          <a:lstStyle/>
          <a:p>
            <a:r>
              <a:rPr lang="en-US" dirty="0"/>
              <a:t>First Person Plural Website</a:t>
            </a:r>
            <a:br>
              <a:rPr lang="en-US" dirty="0"/>
            </a:br>
            <a:br>
              <a:rPr lang="en-US" sz="1200" dirty="0"/>
            </a:br>
            <a:r>
              <a:rPr lang="en-US" sz="2000" dirty="0"/>
              <a:t>Explore these pages to learn more about Deann </a:t>
            </a:r>
            <a:r>
              <a:rPr lang="en-US" sz="2000" dirty="0" err="1"/>
              <a:t>Borshay</a:t>
            </a:r>
            <a:r>
              <a:rPr lang="en-US" sz="2000" dirty="0"/>
              <a:t> </a:t>
            </a:r>
            <a:r>
              <a:rPr lang="en-US" sz="2000" dirty="0" err="1"/>
              <a:t>Liem</a:t>
            </a:r>
            <a:r>
              <a:rPr lang="en-US" sz="2000" dirty="0"/>
              <a:t>. Included is a photo album chronicling Deann’s life in Korea and growing up in America.</a:t>
            </a:r>
          </a:p>
        </p:txBody>
      </p:sp>
      <p:pic>
        <p:nvPicPr>
          <p:cNvPr id="5" name="Picture 4">
            <a:hlinkClick r:id="rId2"/>
            <a:extLst>
              <a:ext uri="{FF2B5EF4-FFF2-40B4-BE49-F238E27FC236}">
                <a16:creationId xmlns:a16="http://schemas.microsoft.com/office/drawing/2014/main" id="{85A1A361-B67E-4561-8470-BAF8B41AA85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02971" y="2403366"/>
            <a:ext cx="5478886" cy="3539297"/>
          </a:xfrm>
          <a:prstGeom prst="rect">
            <a:avLst/>
          </a:prstGeom>
        </p:spPr>
      </p:pic>
      <p:sp>
        <p:nvSpPr>
          <p:cNvPr id="7" name="Rectangle 6">
            <a:extLst>
              <a:ext uri="{FF2B5EF4-FFF2-40B4-BE49-F238E27FC236}">
                <a16:creationId xmlns:a16="http://schemas.microsoft.com/office/drawing/2014/main" id="{99D67E06-6DAF-4253-9E22-F392CE50876C}"/>
              </a:ext>
            </a:extLst>
          </p:cNvPr>
          <p:cNvSpPr/>
          <p:nvPr/>
        </p:nvSpPr>
        <p:spPr>
          <a:xfrm>
            <a:off x="2969621" y="5942663"/>
            <a:ext cx="3748527" cy="369332"/>
          </a:xfrm>
          <a:prstGeom prst="rect">
            <a:avLst/>
          </a:prstGeom>
        </p:spPr>
        <p:txBody>
          <a:bodyPr wrap="none">
            <a:spAutoFit/>
          </a:bodyPr>
          <a:lstStyle/>
          <a:p>
            <a:r>
              <a:rPr lang="en-US" b="1" dirty="0">
                <a:solidFill>
                  <a:srgbClr val="0070C0"/>
                </a:solidFill>
                <a:latin typeface="Calibri" panose="020F0502020204030204" pitchFamily="34" charset="0"/>
                <a:cs typeface="Calibri" panose="020F0502020204030204" pitchFamily="34" charset="0"/>
                <a:hlinkClick r:id="rId2"/>
              </a:rPr>
              <a:t>http://firstpersonplural.mufilms.org</a:t>
            </a:r>
            <a:r>
              <a:rPr lang="en-US" b="1" dirty="0">
                <a:solidFill>
                  <a:srgbClr val="0070C0"/>
                </a:solidFill>
                <a:latin typeface="Calibri" panose="020F0502020204030204" pitchFamily="34" charset="0"/>
                <a:cs typeface="Calibri" panose="020F0502020204030204" pitchFamily="34" charset="0"/>
              </a:rPr>
              <a:t> </a:t>
            </a:r>
          </a:p>
        </p:txBody>
      </p:sp>
      <p:sp>
        <p:nvSpPr>
          <p:cNvPr id="8" name="Oval 7">
            <a:extLst>
              <a:ext uri="{FF2B5EF4-FFF2-40B4-BE49-F238E27FC236}">
                <a16:creationId xmlns:a16="http://schemas.microsoft.com/office/drawing/2014/main" id="{64D8613E-0FC1-4978-B1B7-F60196F1823B}"/>
              </a:ext>
            </a:extLst>
          </p:cNvPr>
          <p:cNvSpPr/>
          <p:nvPr/>
        </p:nvSpPr>
        <p:spPr>
          <a:xfrm>
            <a:off x="4843884" y="3294743"/>
            <a:ext cx="693316" cy="239486"/>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8">
            <a:extLst>
              <a:ext uri="{FF2B5EF4-FFF2-40B4-BE49-F238E27FC236}">
                <a16:creationId xmlns:a16="http://schemas.microsoft.com/office/drawing/2014/main" id="{AB9E7A99-FE1C-4E17-909E-A6F9576CF59F}"/>
              </a:ext>
            </a:extLst>
          </p:cNvPr>
          <p:cNvSpPr/>
          <p:nvPr/>
        </p:nvSpPr>
        <p:spPr>
          <a:xfrm>
            <a:off x="2806312" y="3294743"/>
            <a:ext cx="1141574" cy="239486"/>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Arrow: Right 9">
            <a:extLst>
              <a:ext uri="{FF2B5EF4-FFF2-40B4-BE49-F238E27FC236}">
                <a16:creationId xmlns:a16="http://schemas.microsoft.com/office/drawing/2014/main" id="{947A259E-FDDD-4769-8162-D558FE7A39D3}"/>
              </a:ext>
            </a:extLst>
          </p:cNvPr>
          <p:cNvSpPr/>
          <p:nvPr/>
        </p:nvSpPr>
        <p:spPr>
          <a:xfrm rot="20157660">
            <a:off x="1288686" y="3819168"/>
            <a:ext cx="1636339" cy="138432"/>
          </a:xfrm>
          <a:prstGeom prst="right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Arrow: Right 10">
            <a:extLst>
              <a:ext uri="{FF2B5EF4-FFF2-40B4-BE49-F238E27FC236}">
                <a16:creationId xmlns:a16="http://schemas.microsoft.com/office/drawing/2014/main" id="{B622CBCD-3A84-4F01-B9CD-6CD78D15403E}"/>
              </a:ext>
            </a:extLst>
          </p:cNvPr>
          <p:cNvSpPr/>
          <p:nvPr/>
        </p:nvSpPr>
        <p:spPr>
          <a:xfrm rot="20442798">
            <a:off x="1626520" y="4071126"/>
            <a:ext cx="3396503" cy="118153"/>
          </a:xfrm>
          <a:prstGeom prst="right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Star: 5 Points 11">
            <a:extLst>
              <a:ext uri="{FF2B5EF4-FFF2-40B4-BE49-F238E27FC236}">
                <a16:creationId xmlns:a16="http://schemas.microsoft.com/office/drawing/2014/main" id="{BBA6971F-CF50-403A-98AE-D2689D4E1180}"/>
              </a:ext>
            </a:extLst>
          </p:cNvPr>
          <p:cNvSpPr/>
          <p:nvPr/>
        </p:nvSpPr>
        <p:spPr>
          <a:xfrm>
            <a:off x="696239" y="3608108"/>
            <a:ext cx="1641290" cy="1396821"/>
          </a:xfrm>
          <a:prstGeom prst="star5">
            <a:avLst/>
          </a:prstGeom>
          <a:solidFill>
            <a:srgbClr val="FFFF0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Box 12">
            <a:extLst>
              <a:ext uri="{FF2B5EF4-FFF2-40B4-BE49-F238E27FC236}">
                <a16:creationId xmlns:a16="http://schemas.microsoft.com/office/drawing/2014/main" id="{33C61F60-6ACE-4F18-8A07-23EBED1EDD74}"/>
              </a:ext>
            </a:extLst>
          </p:cNvPr>
          <p:cNvSpPr txBox="1"/>
          <p:nvPr/>
        </p:nvSpPr>
        <p:spPr>
          <a:xfrm>
            <a:off x="1033105" y="4170277"/>
            <a:ext cx="1037771" cy="461665"/>
          </a:xfrm>
          <a:prstGeom prst="rect">
            <a:avLst/>
          </a:prstGeom>
          <a:noFill/>
        </p:spPr>
        <p:txBody>
          <a:bodyPr wrap="square" rtlCol="0">
            <a:spAutoFit/>
          </a:bodyPr>
          <a:lstStyle/>
          <a:p>
            <a:pPr algn="ctr"/>
            <a:r>
              <a:rPr lang="en-US" sz="1200" dirty="0">
                <a:latin typeface="Arial Black" panose="020B0A04020102020204" pitchFamily="34" charset="0"/>
              </a:rPr>
              <a:t>Read</a:t>
            </a:r>
            <a:r>
              <a:rPr lang="en-US" sz="1200" dirty="0"/>
              <a:t> </a:t>
            </a:r>
            <a:r>
              <a:rPr lang="en-US" sz="1200" dirty="0">
                <a:latin typeface="Arial Black" panose="020B0A04020102020204" pitchFamily="34" charset="0"/>
              </a:rPr>
              <a:t>here and here</a:t>
            </a:r>
          </a:p>
        </p:txBody>
      </p:sp>
    </p:spTree>
    <p:extLst>
      <p:ext uri="{BB962C8B-B14F-4D97-AF65-F5344CB8AC3E}">
        <p14:creationId xmlns:p14="http://schemas.microsoft.com/office/powerpoint/2010/main" val="58750103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80D574-6201-4BAC-9935-92DCD24F91D3}"/>
              </a:ext>
            </a:extLst>
          </p:cNvPr>
          <p:cNvSpPr>
            <a:spLocks noGrp="1"/>
          </p:cNvSpPr>
          <p:nvPr>
            <p:ph type="title"/>
          </p:nvPr>
        </p:nvSpPr>
        <p:spPr/>
        <p:txBody>
          <a:bodyPr>
            <a:normAutofit/>
          </a:bodyPr>
          <a:lstStyle/>
          <a:p>
            <a:r>
              <a:rPr lang="en-US" b="1" dirty="0"/>
              <a:t>Summative Assessments</a:t>
            </a:r>
            <a:endParaRPr lang="en-US" dirty="0"/>
          </a:p>
        </p:txBody>
      </p:sp>
      <p:sp>
        <p:nvSpPr>
          <p:cNvPr id="3" name="Text Placeholder 2">
            <a:extLst>
              <a:ext uri="{FF2B5EF4-FFF2-40B4-BE49-F238E27FC236}">
                <a16:creationId xmlns:a16="http://schemas.microsoft.com/office/drawing/2014/main" id="{8A1EA3BD-7DB5-4FC0-A8DA-981426FA85EA}"/>
              </a:ext>
            </a:extLst>
          </p:cNvPr>
          <p:cNvSpPr>
            <a:spLocks noGrp="1"/>
          </p:cNvSpPr>
          <p:nvPr>
            <p:ph type="body" idx="1"/>
          </p:nvPr>
        </p:nvSpPr>
        <p:spPr>
          <a:xfrm>
            <a:off x="1196340" y="3741789"/>
            <a:ext cx="6774180" cy="1512202"/>
          </a:xfrm>
        </p:spPr>
        <p:txBody>
          <a:bodyPr>
            <a:normAutofit/>
          </a:bodyPr>
          <a:lstStyle/>
          <a:p>
            <a:r>
              <a:rPr lang="en-US" sz="2400" b="1" dirty="0">
                <a:solidFill>
                  <a:srgbClr val="0070C0"/>
                </a:solidFill>
              </a:rPr>
              <a:t>Comparison/Contrast Essay</a:t>
            </a:r>
          </a:p>
        </p:txBody>
      </p:sp>
    </p:spTree>
    <p:extLst>
      <p:ext uri="{BB962C8B-B14F-4D97-AF65-F5344CB8AC3E}">
        <p14:creationId xmlns:p14="http://schemas.microsoft.com/office/powerpoint/2010/main" val="208850309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C71425-B382-49F9-B41E-A3FC294CC6A5}"/>
              </a:ext>
            </a:extLst>
          </p:cNvPr>
          <p:cNvSpPr>
            <a:spLocks noGrp="1"/>
          </p:cNvSpPr>
          <p:nvPr>
            <p:ph type="title" idx="4294967295"/>
          </p:nvPr>
        </p:nvSpPr>
        <p:spPr>
          <a:xfrm>
            <a:off x="2344738" y="915988"/>
            <a:ext cx="6799262" cy="1303337"/>
          </a:xfrm>
        </p:spPr>
        <p:txBody>
          <a:bodyPr/>
          <a:lstStyle/>
          <a:p>
            <a:r>
              <a:rPr lang="en-US" b="1" dirty="0"/>
              <a:t>THE WRITING PROCESS</a:t>
            </a:r>
          </a:p>
        </p:txBody>
      </p:sp>
      <p:grpSp>
        <p:nvGrpSpPr>
          <p:cNvPr id="4" name="Group 3">
            <a:extLst>
              <a:ext uri="{FF2B5EF4-FFF2-40B4-BE49-F238E27FC236}">
                <a16:creationId xmlns:a16="http://schemas.microsoft.com/office/drawing/2014/main" id="{A20A55FF-CF30-4DDC-9DC4-159050ED704A}"/>
              </a:ext>
            </a:extLst>
          </p:cNvPr>
          <p:cNvGrpSpPr/>
          <p:nvPr/>
        </p:nvGrpSpPr>
        <p:grpSpPr>
          <a:xfrm>
            <a:off x="755375" y="2057400"/>
            <a:ext cx="7583555" cy="3985591"/>
            <a:chOff x="755375" y="2057400"/>
            <a:chExt cx="7772398" cy="4143680"/>
          </a:xfrm>
        </p:grpSpPr>
        <p:graphicFrame>
          <p:nvGraphicFramePr>
            <p:cNvPr id="16" name="Diagram 15">
              <a:extLst>
                <a:ext uri="{FF2B5EF4-FFF2-40B4-BE49-F238E27FC236}">
                  <a16:creationId xmlns:a16="http://schemas.microsoft.com/office/drawing/2014/main" id="{203A544E-84FC-43CF-AE5C-C7FBEE4B10CB}"/>
                </a:ext>
              </a:extLst>
            </p:cNvPr>
            <p:cNvGraphicFramePr/>
            <p:nvPr>
              <p:extLst>
                <p:ext uri="{D42A27DB-BD31-4B8C-83A1-F6EECF244321}">
                  <p14:modId xmlns:p14="http://schemas.microsoft.com/office/powerpoint/2010/main" val="4291196750"/>
                </p:ext>
              </p:extLst>
            </p:nvPr>
          </p:nvGraphicFramePr>
          <p:xfrm>
            <a:off x="755375" y="2057400"/>
            <a:ext cx="7772398" cy="414368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TextBox 2">
              <a:extLst>
                <a:ext uri="{FF2B5EF4-FFF2-40B4-BE49-F238E27FC236}">
                  <a16:creationId xmlns:a16="http://schemas.microsoft.com/office/drawing/2014/main" id="{11B5CE62-ED08-4F9E-9844-9964441B8D01}"/>
                </a:ext>
              </a:extLst>
            </p:cNvPr>
            <p:cNvSpPr txBox="1"/>
            <p:nvPr/>
          </p:nvSpPr>
          <p:spPr>
            <a:xfrm>
              <a:off x="755375" y="2676578"/>
              <a:ext cx="5695121" cy="446276"/>
            </a:xfrm>
            <a:prstGeom prst="rect">
              <a:avLst/>
            </a:prstGeom>
            <a:solidFill>
              <a:srgbClr val="002060"/>
            </a:solidFill>
            <a:ln w="38100">
              <a:solidFill>
                <a:srgbClr val="002060"/>
              </a:solidFill>
            </a:ln>
          </p:spPr>
          <p:txBody>
            <a:bodyPr wrap="square" rtlCol="0">
              <a:spAutoFit/>
            </a:bodyPr>
            <a:lstStyle/>
            <a:p>
              <a:r>
                <a:rPr lang="en-US" sz="2300" dirty="0">
                  <a:solidFill>
                    <a:schemeClr val="bg1"/>
                  </a:solidFill>
                  <a:latin typeface="Arial Black" panose="020B0A04020102020204" pitchFamily="34" charset="0"/>
                </a:rPr>
                <a:t>Five Steps of the Writing Process</a:t>
              </a:r>
            </a:p>
          </p:txBody>
        </p:sp>
      </p:grpSp>
    </p:spTree>
    <p:extLst>
      <p:ext uri="{BB962C8B-B14F-4D97-AF65-F5344CB8AC3E}">
        <p14:creationId xmlns:p14="http://schemas.microsoft.com/office/powerpoint/2010/main" val="84950011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649157-4FCB-49F9-ADD3-5EE794A0F470}"/>
              </a:ext>
            </a:extLst>
          </p:cNvPr>
          <p:cNvSpPr>
            <a:spLocks noGrp="1"/>
          </p:cNvSpPr>
          <p:nvPr>
            <p:ph type="title"/>
          </p:nvPr>
        </p:nvSpPr>
        <p:spPr/>
        <p:txBody>
          <a:bodyPr/>
          <a:lstStyle/>
          <a:p>
            <a:r>
              <a:rPr lang="en-US" dirty="0"/>
              <a:t>Comparison/Contrast Essay</a:t>
            </a:r>
          </a:p>
        </p:txBody>
      </p:sp>
      <p:sp>
        <p:nvSpPr>
          <p:cNvPr id="3" name="Content Placeholder 2">
            <a:extLst>
              <a:ext uri="{FF2B5EF4-FFF2-40B4-BE49-F238E27FC236}">
                <a16:creationId xmlns:a16="http://schemas.microsoft.com/office/drawing/2014/main" id="{3D486862-93D9-4A7C-AEAF-1FBE4A961E59}"/>
              </a:ext>
            </a:extLst>
          </p:cNvPr>
          <p:cNvSpPr>
            <a:spLocks noGrp="1"/>
          </p:cNvSpPr>
          <p:nvPr>
            <p:ph sz="half" idx="1"/>
          </p:nvPr>
        </p:nvSpPr>
        <p:spPr>
          <a:xfrm>
            <a:off x="768097" y="2487167"/>
            <a:ext cx="4746656" cy="3771866"/>
          </a:xfrm>
        </p:spPr>
        <p:txBody>
          <a:bodyPr>
            <a:normAutofit lnSpcReduction="10000"/>
          </a:bodyPr>
          <a:lstStyle/>
          <a:p>
            <a:r>
              <a:rPr lang="en-US" sz="1800" dirty="0"/>
              <a:t>A compare and contrast essay is a type of essay that provides points of </a:t>
            </a:r>
            <a:r>
              <a:rPr lang="en-US" sz="1800" u="sng" dirty="0"/>
              <a:t>comparison</a:t>
            </a:r>
            <a:r>
              <a:rPr lang="en-US" sz="1800" dirty="0"/>
              <a:t> between </a:t>
            </a:r>
            <a:r>
              <a:rPr lang="en-US" sz="1800" u="sng" dirty="0"/>
              <a:t>two subjects. </a:t>
            </a:r>
          </a:p>
          <a:p>
            <a:r>
              <a:rPr lang="en-US" sz="1800" dirty="0"/>
              <a:t>It shows how the subjects are </a:t>
            </a:r>
            <a:r>
              <a:rPr lang="en-US" sz="1800" u="sng" dirty="0"/>
              <a:t>similar</a:t>
            </a:r>
            <a:r>
              <a:rPr lang="en-US" sz="1800" dirty="0"/>
              <a:t> in certain respects and </a:t>
            </a:r>
            <a:r>
              <a:rPr lang="en-US" sz="1800" u="sng" dirty="0"/>
              <a:t>different</a:t>
            </a:r>
            <a:r>
              <a:rPr lang="en-US" sz="1800" dirty="0"/>
              <a:t> in others. </a:t>
            </a:r>
          </a:p>
          <a:p>
            <a:r>
              <a:rPr lang="en-US" sz="1800" dirty="0"/>
              <a:t>Thesis statements, topic sentences, and descriptive details must cover both subjects. </a:t>
            </a:r>
          </a:p>
          <a:p>
            <a:r>
              <a:rPr lang="en-US" sz="1800" dirty="0"/>
              <a:t>Compare and contrast papers also require </a:t>
            </a:r>
            <a:r>
              <a:rPr lang="en-US" sz="1800" u="sng" dirty="0"/>
              <a:t>critical thinking</a:t>
            </a:r>
            <a:r>
              <a:rPr lang="en-US" sz="1800" dirty="0"/>
              <a:t>. To write one, you must go beyond simple </a:t>
            </a:r>
            <a:r>
              <a:rPr lang="en-US" sz="1800" u="sng" dirty="0"/>
              <a:t>descriptive writing</a:t>
            </a:r>
            <a:r>
              <a:rPr lang="en-US" sz="1800" dirty="0"/>
              <a:t> to analyze and explain the relationship between your subjects. </a:t>
            </a:r>
          </a:p>
        </p:txBody>
      </p:sp>
      <p:pic>
        <p:nvPicPr>
          <p:cNvPr id="6" name="Content Placeholder 5">
            <a:extLst>
              <a:ext uri="{FF2B5EF4-FFF2-40B4-BE49-F238E27FC236}">
                <a16:creationId xmlns:a16="http://schemas.microsoft.com/office/drawing/2014/main" id="{F2708FC3-F60E-4E86-9D0F-632820844121}"/>
              </a:ext>
            </a:extLst>
          </p:cNvPr>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5597187" y="2487167"/>
            <a:ext cx="2651800" cy="3446462"/>
          </a:xfrm>
        </p:spPr>
      </p:pic>
    </p:spTree>
    <p:extLst>
      <p:ext uri="{BB962C8B-B14F-4D97-AF65-F5344CB8AC3E}">
        <p14:creationId xmlns:p14="http://schemas.microsoft.com/office/powerpoint/2010/main" val="296442441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CE3DDE-CB0C-4E96-8A37-73A871C7EF2D}"/>
              </a:ext>
            </a:extLst>
          </p:cNvPr>
          <p:cNvSpPr>
            <a:spLocks noGrp="1"/>
          </p:cNvSpPr>
          <p:nvPr>
            <p:ph type="title"/>
          </p:nvPr>
        </p:nvSpPr>
        <p:spPr>
          <a:xfrm>
            <a:off x="1199689" y="913484"/>
            <a:ext cx="6744621" cy="1303867"/>
          </a:xfrm>
        </p:spPr>
        <p:txBody>
          <a:bodyPr>
            <a:noAutofit/>
          </a:bodyPr>
          <a:lstStyle/>
          <a:p>
            <a:r>
              <a:rPr lang="en-US" sz="3200" b="1" dirty="0"/>
              <a:t>Comparison/Contrast Essay</a:t>
            </a:r>
          </a:p>
        </p:txBody>
      </p:sp>
      <p:sp>
        <p:nvSpPr>
          <p:cNvPr id="3" name="Content Placeholder 2">
            <a:extLst>
              <a:ext uri="{FF2B5EF4-FFF2-40B4-BE49-F238E27FC236}">
                <a16:creationId xmlns:a16="http://schemas.microsoft.com/office/drawing/2014/main" id="{80E21F65-524A-419E-9EBC-8948115CA622}"/>
              </a:ext>
            </a:extLst>
          </p:cNvPr>
          <p:cNvSpPr>
            <a:spLocks noGrp="1"/>
          </p:cNvSpPr>
          <p:nvPr>
            <p:ph idx="1"/>
          </p:nvPr>
        </p:nvSpPr>
        <p:spPr>
          <a:xfrm>
            <a:off x="1063487" y="2487955"/>
            <a:ext cx="3687417" cy="3855446"/>
          </a:xfrm>
        </p:spPr>
        <p:txBody>
          <a:bodyPr>
            <a:normAutofit/>
          </a:bodyPr>
          <a:lstStyle/>
          <a:p>
            <a:pPr marL="0" lvl="1" indent="0">
              <a:buNone/>
            </a:pPr>
            <a:r>
              <a:rPr lang="en-US" sz="2400" i="1" dirty="0"/>
              <a:t>WRITING PROMPT</a:t>
            </a:r>
          </a:p>
          <a:p>
            <a:pPr marL="0" lvl="1" indent="0">
              <a:buNone/>
            </a:pPr>
            <a:r>
              <a:rPr lang="en-US" i="1" dirty="0"/>
              <a:t>Using your Quick-Writes as an early draft, compose a 5-paragraph essay in which you compare and contrast the experiences of Deann </a:t>
            </a:r>
            <a:r>
              <a:rPr lang="en-US" i="1" dirty="0" err="1"/>
              <a:t>Borshay</a:t>
            </a:r>
            <a:r>
              <a:rPr lang="en-US" i="1" dirty="0"/>
              <a:t> </a:t>
            </a:r>
            <a:r>
              <a:rPr lang="en-US" i="1" dirty="0" err="1"/>
              <a:t>Liem</a:t>
            </a:r>
            <a:r>
              <a:rPr lang="en-US" i="1" dirty="0"/>
              <a:t> with another adoptee of your choice as they relate to lives before, during, and after adoption and family reunification.</a:t>
            </a:r>
            <a:br>
              <a:rPr lang="en-US" sz="2400" dirty="0"/>
            </a:br>
            <a:endParaRPr lang="en-US" sz="2400" dirty="0"/>
          </a:p>
        </p:txBody>
      </p:sp>
      <p:sp>
        <p:nvSpPr>
          <p:cNvPr id="7" name="Rectangle: Rounded Corners 6">
            <a:extLst>
              <a:ext uri="{FF2B5EF4-FFF2-40B4-BE49-F238E27FC236}">
                <a16:creationId xmlns:a16="http://schemas.microsoft.com/office/drawing/2014/main" id="{34763EFE-36C8-4E62-A71F-5BB29E2CF68C}"/>
              </a:ext>
            </a:extLst>
          </p:cNvPr>
          <p:cNvSpPr/>
          <p:nvPr/>
        </p:nvSpPr>
        <p:spPr>
          <a:xfrm>
            <a:off x="4750904" y="2486369"/>
            <a:ext cx="3687418" cy="3745466"/>
          </a:xfrm>
          <a:prstGeom prst="roundRect">
            <a:avLst/>
          </a:prstGeom>
          <a:solidFill>
            <a:srgbClr val="FFFF9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b="1" dirty="0">
                <a:solidFill>
                  <a:srgbClr val="0070C0"/>
                </a:solidFill>
              </a:rPr>
              <a:t>Resources for Stories of Korean Transnational Adoptees</a:t>
            </a:r>
          </a:p>
          <a:p>
            <a:pPr marL="285750" indent="-285750">
              <a:buFont typeface="Arial" panose="020B0604020202020204" pitchFamily="34" charset="0"/>
              <a:buChar char="•"/>
            </a:pPr>
            <a:r>
              <a:rPr lang="en-US" dirty="0">
                <a:solidFill>
                  <a:srgbClr val="0070C0"/>
                </a:solidFill>
                <a:hlinkClick r:id="rId2">
                  <a:extLst>
                    <a:ext uri="{A12FA001-AC4F-418D-AE19-62706E023703}">
                      <ahyp:hlinkClr xmlns:ahyp="http://schemas.microsoft.com/office/drawing/2018/hyperlinkcolor" val="tx"/>
                    </a:ext>
                  </a:extLst>
                </a:hlinkClick>
              </a:rPr>
              <a:t>Voices of Adoptees</a:t>
            </a:r>
            <a:r>
              <a:rPr lang="en-US" dirty="0">
                <a:solidFill>
                  <a:srgbClr val="0070C0"/>
                </a:solidFill>
              </a:rPr>
              <a:t> (First Person Plural website)</a:t>
            </a:r>
          </a:p>
          <a:p>
            <a:pPr marL="285750" indent="-285750">
              <a:buFont typeface="Arial" panose="020B0604020202020204" pitchFamily="34" charset="0"/>
              <a:buChar char="•"/>
            </a:pPr>
            <a:r>
              <a:rPr lang="en-US" dirty="0">
                <a:solidFill>
                  <a:srgbClr val="0070C0"/>
                </a:solidFill>
                <a:hlinkClick r:id="rId3">
                  <a:extLst>
                    <a:ext uri="{A12FA001-AC4F-418D-AE19-62706E023703}">
                      <ahyp:hlinkClr xmlns:ahyp="http://schemas.microsoft.com/office/drawing/2018/hyperlinkcolor" val="tx"/>
                    </a:ext>
                  </a:extLst>
                </a:hlinkClick>
              </a:rPr>
              <a:t>Side by Side Project: Out of a Korean Orphanage and Into the World</a:t>
            </a:r>
            <a:endParaRPr lang="en-US" dirty="0">
              <a:solidFill>
                <a:srgbClr val="0070C0"/>
              </a:solidFill>
            </a:endParaRPr>
          </a:p>
          <a:p>
            <a:pPr marL="285750" indent="-285750">
              <a:buFont typeface="Arial" panose="020B0604020202020204" pitchFamily="34" charset="0"/>
              <a:buChar char="•"/>
            </a:pPr>
            <a:r>
              <a:rPr lang="en-US" dirty="0">
                <a:solidFill>
                  <a:srgbClr val="0070C0"/>
                </a:solidFill>
                <a:hlinkClick r:id="rId4">
                  <a:extLst>
                    <a:ext uri="{A12FA001-AC4F-418D-AE19-62706E023703}">
                      <ahyp:hlinkClr xmlns:ahyp="http://schemas.microsoft.com/office/drawing/2018/hyperlinkcolor" val="tx"/>
                    </a:ext>
                  </a:extLst>
                </a:hlinkClick>
              </a:rPr>
              <a:t>Dialogues with Adoptees </a:t>
            </a:r>
            <a:r>
              <a:rPr lang="en-US">
                <a:solidFill>
                  <a:srgbClr val="0070C0"/>
                </a:solidFill>
                <a:hlinkClick r:id="rId4">
                  <a:extLst>
                    <a:ext uri="{A12FA001-AC4F-418D-AE19-62706E023703}">
                      <ahyp:hlinkClr xmlns:ahyp="http://schemas.microsoft.com/office/drawing/2018/hyperlinkcolor" val="tx"/>
                    </a:ext>
                  </a:extLst>
                </a:hlinkClick>
              </a:rPr>
              <a:t>(Korea </a:t>
            </a:r>
            <a:r>
              <a:rPr lang="en-US" dirty="0">
                <a:solidFill>
                  <a:srgbClr val="0070C0"/>
                </a:solidFill>
                <a:hlinkClick r:id="rId4">
                  <a:extLst>
                    <a:ext uri="{A12FA001-AC4F-418D-AE19-62706E023703}">
                      <ahyp:hlinkClr xmlns:ahyp="http://schemas.microsoft.com/office/drawing/2018/hyperlinkcolor" val="tx"/>
                    </a:ext>
                  </a:extLst>
                </a:hlinkClick>
              </a:rPr>
              <a:t>Times)</a:t>
            </a:r>
            <a:endParaRPr lang="en-US" dirty="0">
              <a:solidFill>
                <a:srgbClr val="0070C0"/>
              </a:solidFill>
            </a:endParaRPr>
          </a:p>
          <a:p>
            <a:pPr marL="285750" indent="-285750">
              <a:buFont typeface="Arial" panose="020B0604020202020204" pitchFamily="34" charset="0"/>
              <a:buChar char="•"/>
            </a:pPr>
            <a:r>
              <a:rPr lang="en-US" dirty="0">
                <a:solidFill>
                  <a:srgbClr val="0070C0"/>
                </a:solidFill>
                <a:hlinkClick r:id="rId5">
                  <a:extLst>
                    <a:ext uri="{A12FA001-AC4F-418D-AE19-62706E023703}">
                      <ahyp:hlinkClr xmlns:ahyp="http://schemas.microsoft.com/office/drawing/2018/hyperlinkcolor" val="tx"/>
                    </a:ext>
                  </a:extLst>
                </a:hlinkClick>
              </a:rPr>
              <a:t>A Memoir by Jenna: The Story of a Korean American Adoptee</a:t>
            </a:r>
            <a:endParaRPr lang="en-US" dirty="0">
              <a:solidFill>
                <a:srgbClr val="0070C0"/>
              </a:solidFill>
            </a:endParaRPr>
          </a:p>
        </p:txBody>
      </p:sp>
    </p:spTree>
    <p:extLst>
      <p:ext uri="{BB962C8B-B14F-4D97-AF65-F5344CB8AC3E}">
        <p14:creationId xmlns:p14="http://schemas.microsoft.com/office/powerpoint/2010/main" val="291027153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C24843-E02F-453B-B981-BFE4B30C2C15}"/>
              </a:ext>
            </a:extLst>
          </p:cNvPr>
          <p:cNvSpPr>
            <a:spLocks noGrp="1"/>
          </p:cNvSpPr>
          <p:nvPr>
            <p:ph type="title"/>
          </p:nvPr>
        </p:nvSpPr>
        <p:spPr/>
        <p:txBody>
          <a:bodyPr>
            <a:normAutofit fontScale="90000"/>
          </a:bodyPr>
          <a:lstStyle/>
          <a:p>
            <a:r>
              <a:rPr lang="en-US" b="1" dirty="0"/>
              <a:t>Activity 6.1 Discussion Questions</a:t>
            </a:r>
          </a:p>
        </p:txBody>
      </p:sp>
      <p:sp>
        <p:nvSpPr>
          <p:cNvPr id="3" name="Content Placeholder 2">
            <a:extLst>
              <a:ext uri="{FF2B5EF4-FFF2-40B4-BE49-F238E27FC236}">
                <a16:creationId xmlns:a16="http://schemas.microsoft.com/office/drawing/2014/main" id="{CD543AEF-B773-4FD6-9349-9445B00A0B92}"/>
              </a:ext>
            </a:extLst>
          </p:cNvPr>
          <p:cNvSpPr>
            <a:spLocks noGrp="1"/>
          </p:cNvSpPr>
          <p:nvPr>
            <p:ph idx="1"/>
          </p:nvPr>
        </p:nvSpPr>
        <p:spPr>
          <a:xfrm>
            <a:off x="971552" y="2395330"/>
            <a:ext cx="7200897" cy="3796748"/>
          </a:xfrm>
        </p:spPr>
        <p:txBody>
          <a:bodyPr>
            <a:noAutofit/>
          </a:bodyPr>
          <a:lstStyle/>
          <a:p>
            <a:pPr marL="457200" indent="-457200">
              <a:buClrTx/>
              <a:buFont typeface="+mj-lt"/>
              <a:buAutoNum type="arabicPeriod"/>
            </a:pPr>
            <a:r>
              <a:rPr lang="en-US" dirty="0"/>
              <a:t>What issues and events contributed to the start of the Korean War?</a:t>
            </a:r>
          </a:p>
          <a:p>
            <a:pPr marL="457200" indent="-457200">
              <a:buClrTx/>
              <a:buFont typeface="+mj-lt"/>
              <a:buAutoNum type="arabicPeriod"/>
            </a:pPr>
            <a:r>
              <a:rPr lang="en-US" dirty="0"/>
              <a:t>What countries were involved in the Korean War? What were their goals for the conflict?</a:t>
            </a:r>
          </a:p>
          <a:p>
            <a:pPr marL="457200" indent="-457200">
              <a:buClrTx/>
              <a:buFont typeface="+mj-lt"/>
              <a:buAutoNum type="arabicPeriod"/>
            </a:pPr>
            <a:r>
              <a:rPr lang="en-US" dirty="0"/>
              <a:t>Which of these goals were accomplished? How did the Korean War end?</a:t>
            </a:r>
          </a:p>
          <a:p>
            <a:pPr marL="457200" indent="-457200">
              <a:buClrTx/>
              <a:buFont typeface="+mj-lt"/>
              <a:buAutoNum type="arabicPeriod"/>
            </a:pPr>
            <a:r>
              <a:rPr lang="en-US" dirty="0"/>
              <a:t>What were experiences of soldiers, civilians, and children during and after the Korean War?</a:t>
            </a:r>
          </a:p>
        </p:txBody>
      </p:sp>
    </p:spTree>
    <p:extLst>
      <p:ext uri="{BB962C8B-B14F-4D97-AF65-F5344CB8AC3E}">
        <p14:creationId xmlns:p14="http://schemas.microsoft.com/office/powerpoint/2010/main" val="175818761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6028986-1C1D-4463-B3FE-C55F190A8A49}"/>
              </a:ext>
            </a:extLst>
          </p:cNvPr>
          <p:cNvSpPr>
            <a:spLocks noGrp="1"/>
          </p:cNvSpPr>
          <p:nvPr>
            <p:ph type="title"/>
          </p:nvPr>
        </p:nvSpPr>
        <p:spPr/>
        <p:txBody>
          <a:bodyPr/>
          <a:lstStyle/>
          <a:p>
            <a:r>
              <a:rPr lang="en-US" dirty="0"/>
              <a:t>The Forgotten War</a:t>
            </a:r>
          </a:p>
        </p:txBody>
      </p:sp>
      <p:sp>
        <p:nvSpPr>
          <p:cNvPr id="3" name="Content Placeholder 2">
            <a:extLst>
              <a:ext uri="{FF2B5EF4-FFF2-40B4-BE49-F238E27FC236}">
                <a16:creationId xmlns:a16="http://schemas.microsoft.com/office/drawing/2014/main" id="{3134B6AD-C03A-4C7C-995F-2CC3AF9739D8}"/>
              </a:ext>
            </a:extLst>
          </p:cNvPr>
          <p:cNvSpPr>
            <a:spLocks noGrp="1"/>
          </p:cNvSpPr>
          <p:nvPr>
            <p:ph idx="1"/>
          </p:nvPr>
        </p:nvSpPr>
        <p:spPr>
          <a:xfrm>
            <a:off x="705678" y="2355575"/>
            <a:ext cx="7712765" cy="3955774"/>
          </a:xfrm>
        </p:spPr>
        <p:txBody>
          <a:bodyPr>
            <a:normAutofit/>
          </a:bodyPr>
          <a:lstStyle/>
          <a:p>
            <a:r>
              <a:rPr lang="en-US" dirty="0"/>
              <a:t>The Korean War has often been called “the forgotten war” because most Americans know very little about it. </a:t>
            </a:r>
          </a:p>
          <a:p>
            <a:r>
              <a:rPr lang="en-US" dirty="0"/>
              <a:t>The Korean War is also barely mentioned in most elementary, high school, and college history books. </a:t>
            </a:r>
          </a:p>
          <a:p>
            <a:r>
              <a:rPr lang="en-US" dirty="0"/>
              <a:t>These brief accounts omit a great deal about this painful episode, which ushered in the Cold War era and the enormous significance it has had and still has for Korean, American and world history. </a:t>
            </a:r>
          </a:p>
        </p:txBody>
      </p:sp>
    </p:spTree>
    <p:extLst>
      <p:ext uri="{BB962C8B-B14F-4D97-AF65-F5344CB8AC3E}">
        <p14:creationId xmlns:p14="http://schemas.microsoft.com/office/powerpoint/2010/main" val="234801532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C0C1B2C-7C03-48A0-BDDC-C5460CC4997B}"/>
              </a:ext>
            </a:extLst>
          </p:cNvPr>
          <p:cNvSpPr>
            <a:spLocks noGrp="1"/>
          </p:cNvSpPr>
          <p:nvPr>
            <p:ph type="title"/>
          </p:nvPr>
        </p:nvSpPr>
        <p:spPr>
          <a:xfrm>
            <a:off x="1172632" y="542919"/>
            <a:ext cx="6798735" cy="768320"/>
          </a:xfrm>
        </p:spPr>
        <p:txBody>
          <a:bodyPr/>
          <a:lstStyle/>
          <a:p>
            <a:r>
              <a:rPr lang="en-US" dirty="0"/>
              <a:t>The Korean War</a:t>
            </a:r>
          </a:p>
        </p:txBody>
      </p:sp>
      <p:pic>
        <p:nvPicPr>
          <p:cNvPr id="6" name="Picture 5">
            <a:extLst>
              <a:ext uri="{FF2B5EF4-FFF2-40B4-BE49-F238E27FC236}">
                <a16:creationId xmlns:a16="http://schemas.microsoft.com/office/drawing/2014/main" id="{D47A90AF-538B-419C-8921-81295CDE3636}"/>
              </a:ext>
            </a:extLst>
          </p:cNvPr>
          <p:cNvPicPr>
            <a:picLocks noChangeAspect="1"/>
          </p:cNvPicPr>
          <p:nvPr/>
        </p:nvPicPr>
        <p:blipFill rotWithShape="1">
          <a:blip r:embed="rId2">
            <a:extLst>
              <a:ext uri="{28A0092B-C50C-407E-A947-70E740481C1C}">
                <a14:useLocalDpi xmlns:a14="http://schemas.microsoft.com/office/drawing/2010/main" val="0"/>
              </a:ext>
            </a:extLst>
          </a:blip>
          <a:srcRect t="10850" b="3642"/>
          <a:stretch/>
        </p:blipFill>
        <p:spPr>
          <a:xfrm>
            <a:off x="602340" y="2604367"/>
            <a:ext cx="7157108" cy="3522186"/>
          </a:xfrm>
          <a:prstGeom prst="rect">
            <a:avLst/>
          </a:prstGeom>
        </p:spPr>
      </p:pic>
      <p:graphicFrame>
        <p:nvGraphicFramePr>
          <p:cNvPr id="7" name="Table 6">
            <a:extLst>
              <a:ext uri="{FF2B5EF4-FFF2-40B4-BE49-F238E27FC236}">
                <a16:creationId xmlns:a16="http://schemas.microsoft.com/office/drawing/2014/main" id="{F1EE2264-2F09-4095-AA88-47FAA1F8004D}"/>
              </a:ext>
            </a:extLst>
          </p:cNvPr>
          <p:cNvGraphicFramePr>
            <a:graphicFrameLocks noGrp="1"/>
          </p:cNvGraphicFramePr>
          <p:nvPr>
            <p:extLst>
              <p:ext uri="{D42A27DB-BD31-4B8C-83A1-F6EECF244321}">
                <p14:modId xmlns:p14="http://schemas.microsoft.com/office/powerpoint/2010/main" val="1127282019"/>
              </p:ext>
            </p:extLst>
          </p:nvPr>
        </p:nvGraphicFramePr>
        <p:xfrm>
          <a:off x="645888" y="1537567"/>
          <a:ext cx="7113564" cy="1066800"/>
        </p:xfrm>
        <a:graphic>
          <a:graphicData uri="http://schemas.openxmlformats.org/drawingml/2006/table">
            <a:tbl>
              <a:tblPr firstRow="1" bandRow="1">
                <a:tableStyleId>{5C22544A-7EE6-4342-B048-85BDC9FD1C3A}</a:tableStyleId>
              </a:tblPr>
              <a:tblGrid>
                <a:gridCol w="1778391">
                  <a:extLst>
                    <a:ext uri="{9D8B030D-6E8A-4147-A177-3AD203B41FA5}">
                      <a16:colId xmlns:a16="http://schemas.microsoft.com/office/drawing/2014/main" val="70068612"/>
                    </a:ext>
                  </a:extLst>
                </a:gridCol>
                <a:gridCol w="1778391">
                  <a:extLst>
                    <a:ext uri="{9D8B030D-6E8A-4147-A177-3AD203B41FA5}">
                      <a16:colId xmlns:a16="http://schemas.microsoft.com/office/drawing/2014/main" val="1284238608"/>
                    </a:ext>
                  </a:extLst>
                </a:gridCol>
                <a:gridCol w="1778391">
                  <a:extLst>
                    <a:ext uri="{9D8B030D-6E8A-4147-A177-3AD203B41FA5}">
                      <a16:colId xmlns:a16="http://schemas.microsoft.com/office/drawing/2014/main" val="3681864144"/>
                    </a:ext>
                  </a:extLst>
                </a:gridCol>
                <a:gridCol w="1778391">
                  <a:extLst>
                    <a:ext uri="{9D8B030D-6E8A-4147-A177-3AD203B41FA5}">
                      <a16:colId xmlns:a16="http://schemas.microsoft.com/office/drawing/2014/main" val="2317658524"/>
                    </a:ext>
                  </a:extLst>
                </a:gridCol>
              </a:tblGrid>
              <a:tr h="446314">
                <a:tc>
                  <a:txBody>
                    <a:bodyPr/>
                    <a:lstStyle/>
                    <a:p>
                      <a:pPr algn="ctr"/>
                      <a:r>
                        <a:rPr lang="en-US" sz="1600" b="1" i="0" kern="1200" dirty="0">
                          <a:solidFill>
                            <a:schemeClr val="lt1"/>
                          </a:solidFill>
                          <a:effectLst/>
                          <a:latin typeface="Calibri" panose="020F0502020204030204" pitchFamily="34" charset="0"/>
                          <a:ea typeface="+mn-ea"/>
                          <a:cs typeface="Calibri" panose="020F0502020204030204" pitchFamily="34" charset="0"/>
                        </a:rPr>
                        <a:t>June – Sept 1950 </a:t>
                      </a:r>
                    </a:p>
                    <a:p>
                      <a:pPr algn="ctr"/>
                      <a:endParaRPr lang="en-US" sz="1600" b="1" i="0" kern="1200" dirty="0">
                        <a:solidFill>
                          <a:schemeClr val="lt1"/>
                        </a:solidFill>
                        <a:effectLst/>
                        <a:latin typeface="Calibri" panose="020F0502020204030204" pitchFamily="34" charset="0"/>
                        <a:ea typeface="+mn-ea"/>
                        <a:cs typeface="Calibri" panose="020F0502020204030204" pitchFamily="34" charset="0"/>
                      </a:endParaRPr>
                    </a:p>
                    <a:p>
                      <a:pPr algn="ctr"/>
                      <a:r>
                        <a:rPr lang="en-US" sz="1600" b="1" i="0" kern="1200" dirty="0">
                          <a:solidFill>
                            <a:schemeClr val="lt1"/>
                          </a:solidFill>
                          <a:effectLst/>
                          <a:latin typeface="Calibri" panose="020F0502020204030204" pitchFamily="34" charset="0"/>
                          <a:ea typeface="+mn-ea"/>
                          <a:cs typeface="Calibri" panose="020F0502020204030204" pitchFamily="34" charset="0"/>
                        </a:rPr>
                        <a:t>Invasion and Push to Pusan</a:t>
                      </a:r>
                      <a:endParaRPr lang="en-US" sz="1600" b="1" dirty="0">
                        <a:latin typeface="Calibri" panose="020F0502020204030204" pitchFamily="34" charset="0"/>
                        <a:cs typeface="Calibri" panose="020F0502020204030204" pitchFamily="34" charset="0"/>
                      </a:endParaRPr>
                    </a:p>
                  </a:txBody>
                  <a:tcPr>
                    <a:solidFill>
                      <a:schemeClr val="tx1">
                        <a:lumMod val="65000"/>
                        <a:lumOff val="35000"/>
                      </a:schemeClr>
                    </a:solidFill>
                  </a:tcPr>
                </a:tc>
                <a:tc>
                  <a:txBody>
                    <a:bodyPr/>
                    <a:lstStyle/>
                    <a:p>
                      <a:pPr algn="ctr"/>
                      <a:r>
                        <a:rPr lang="en-US" sz="1600" b="1" i="0" kern="1200" dirty="0">
                          <a:solidFill>
                            <a:schemeClr val="lt1"/>
                          </a:solidFill>
                          <a:effectLst/>
                          <a:latin typeface="Calibri" panose="020F0502020204030204" pitchFamily="34" charset="0"/>
                          <a:ea typeface="+mn-ea"/>
                          <a:cs typeface="Calibri" panose="020F0502020204030204" pitchFamily="34" charset="0"/>
                        </a:rPr>
                        <a:t>Sept – Oct 1950 </a:t>
                      </a:r>
                    </a:p>
                    <a:p>
                      <a:pPr algn="ctr"/>
                      <a:endParaRPr lang="en-US" sz="1600" b="1" i="0" kern="1200" dirty="0">
                        <a:solidFill>
                          <a:schemeClr val="lt1"/>
                        </a:solidFill>
                        <a:effectLst/>
                        <a:latin typeface="Calibri" panose="020F0502020204030204" pitchFamily="34" charset="0"/>
                        <a:ea typeface="+mn-ea"/>
                        <a:cs typeface="Calibri" panose="020F0502020204030204" pitchFamily="34" charset="0"/>
                      </a:endParaRPr>
                    </a:p>
                    <a:p>
                      <a:pPr algn="ctr"/>
                      <a:r>
                        <a:rPr lang="en-US" sz="1600" b="1" i="0" kern="1200" dirty="0">
                          <a:solidFill>
                            <a:schemeClr val="lt1"/>
                          </a:solidFill>
                          <a:effectLst/>
                          <a:latin typeface="Calibri" panose="020F0502020204030204" pitchFamily="34" charset="0"/>
                          <a:ea typeface="+mn-ea"/>
                          <a:cs typeface="Calibri" panose="020F0502020204030204" pitchFamily="34" charset="0"/>
                        </a:rPr>
                        <a:t>Counter-offensive by UN Forces</a:t>
                      </a:r>
                      <a:endParaRPr lang="en-US" sz="1600" b="1" dirty="0">
                        <a:latin typeface="Calibri" panose="020F0502020204030204" pitchFamily="34" charset="0"/>
                        <a:cs typeface="Calibri" panose="020F0502020204030204" pitchFamily="34" charset="0"/>
                      </a:endParaRPr>
                    </a:p>
                  </a:txBody>
                  <a:tcPr>
                    <a:solidFill>
                      <a:schemeClr val="tx1">
                        <a:lumMod val="65000"/>
                        <a:lumOff val="35000"/>
                      </a:schemeClr>
                    </a:solidFill>
                  </a:tcPr>
                </a:tc>
                <a:tc>
                  <a:txBody>
                    <a:bodyPr/>
                    <a:lstStyle/>
                    <a:p>
                      <a:pPr algn="ctr"/>
                      <a:r>
                        <a:rPr lang="en-US" sz="1400" b="1" i="0" kern="1200" dirty="0">
                          <a:solidFill>
                            <a:schemeClr val="lt1"/>
                          </a:solidFill>
                          <a:effectLst/>
                          <a:latin typeface="Calibri" panose="020F0502020204030204" pitchFamily="34" charset="0"/>
                          <a:ea typeface="+mn-ea"/>
                          <a:cs typeface="Calibri" panose="020F0502020204030204" pitchFamily="34" charset="0"/>
                        </a:rPr>
                        <a:t>Nov 1950 – Jan 1951</a:t>
                      </a:r>
                    </a:p>
                    <a:p>
                      <a:pPr algn="ctr"/>
                      <a:r>
                        <a:rPr lang="en-US" sz="1600" b="1" i="0" kern="1200" dirty="0">
                          <a:solidFill>
                            <a:schemeClr val="lt1"/>
                          </a:solidFill>
                          <a:effectLst/>
                          <a:latin typeface="Calibri" panose="020F0502020204030204" pitchFamily="34" charset="0"/>
                          <a:ea typeface="+mn-ea"/>
                          <a:cs typeface="Calibri" panose="020F0502020204030204" pitchFamily="34" charset="0"/>
                        </a:rPr>
                        <a:t> </a:t>
                      </a:r>
                    </a:p>
                    <a:p>
                      <a:pPr algn="ctr"/>
                      <a:r>
                        <a:rPr lang="en-US" sz="1600" b="1" i="0" kern="1200" dirty="0">
                          <a:solidFill>
                            <a:schemeClr val="lt1"/>
                          </a:solidFill>
                          <a:effectLst/>
                          <a:latin typeface="Calibri" panose="020F0502020204030204" pitchFamily="34" charset="0"/>
                          <a:ea typeface="+mn-ea"/>
                          <a:cs typeface="Calibri" panose="020F0502020204030204" pitchFamily="34" charset="0"/>
                        </a:rPr>
                        <a:t>Chinese intervention</a:t>
                      </a:r>
                      <a:endParaRPr lang="en-US" sz="1600" b="1" dirty="0">
                        <a:latin typeface="Calibri" panose="020F0502020204030204" pitchFamily="34" charset="0"/>
                        <a:cs typeface="Calibri" panose="020F0502020204030204" pitchFamily="34" charset="0"/>
                      </a:endParaRPr>
                    </a:p>
                  </a:txBody>
                  <a:tcPr>
                    <a:solidFill>
                      <a:schemeClr val="tx1">
                        <a:lumMod val="65000"/>
                        <a:lumOff val="35000"/>
                      </a:schemeClr>
                    </a:solidFill>
                  </a:tcPr>
                </a:tc>
                <a:tc>
                  <a:txBody>
                    <a:bodyPr/>
                    <a:lstStyle/>
                    <a:p>
                      <a:pPr algn="ctr"/>
                      <a:r>
                        <a:rPr lang="en-US" sz="1600" b="1" i="0" kern="1200" dirty="0">
                          <a:solidFill>
                            <a:schemeClr val="lt1"/>
                          </a:solidFill>
                          <a:effectLst/>
                          <a:latin typeface="Calibri" panose="020F0502020204030204" pitchFamily="34" charset="0"/>
                          <a:ea typeface="+mn-ea"/>
                          <a:cs typeface="Calibri" panose="020F0502020204030204" pitchFamily="34" charset="0"/>
                        </a:rPr>
                        <a:t>Jan – Jun 1951</a:t>
                      </a:r>
                    </a:p>
                    <a:p>
                      <a:pPr algn="ctr"/>
                      <a:endParaRPr lang="en-US" sz="1600" b="1" i="0" kern="1200" dirty="0">
                        <a:solidFill>
                          <a:schemeClr val="lt1"/>
                        </a:solidFill>
                        <a:effectLst/>
                        <a:latin typeface="Calibri" panose="020F0502020204030204" pitchFamily="34" charset="0"/>
                        <a:ea typeface="+mn-ea"/>
                        <a:cs typeface="Calibri" panose="020F0502020204030204" pitchFamily="34" charset="0"/>
                      </a:endParaRPr>
                    </a:p>
                    <a:p>
                      <a:pPr algn="ctr"/>
                      <a:r>
                        <a:rPr lang="en-US" sz="1600" b="1" i="0" kern="1200" dirty="0">
                          <a:solidFill>
                            <a:schemeClr val="lt1"/>
                          </a:solidFill>
                          <a:effectLst/>
                          <a:latin typeface="Calibri" panose="020F0502020204030204" pitchFamily="34" charset="0"/>
                          <a:ea typeface="+mn-ea"/>
                          <a:cs typeface="Calibri" panose="020F0502020204030204" pitchFamily="34" charset="0"/>
                        </a:rPr>
                        <a:t>UN Forces push to 38th Parallel Line</a:t>
                      </a:r>
                      <a:endParaRPr lang="en-US" sz="1600" b="1" dirty="0">
                        <a:latin typeface="Calibri" panose="020F0502020204030204" pitchFamily="34" charset="0"/>
                        <a:cs typeface="Calibri" panose="020F0502020204030204" pitchFamily="34" charset="0"/>
                      </a:endParaRPr>
                    </a:p>
                  </a:txBody>
                  <a:tcPr>
                    <a:solidFill>
                      <a:schemeClr val="tx1">
                        <a:lumMod val="65000"/>
                        <a:lumOff val="35000"/>
                      </a:schemeClr>
                    </a:solidFill>
                  </a:tcPr>
                </a:tc>
                <a:extLst>
                  <a:ext uri="{0D108BD9-81ED-4DB2-BD59-A6C34878D82A}">
                    <a16:rowId xmlns:a16="http://schemas.microsoft.com/office/drawing/2014/main" val="2811818179"/>
                  </a:ext>
                </a:extLst>
              </a:tr>
            </a:tbl>
          </a:graphicData>
        </a:graphic>
      </p:graphicFrame>
      <p:sp>
        <p:nvSpPr>
          <p:cNvPr id="9" name="TextBox 8">
            <a:extLst>
              <a:ext uri="{FF2B5EF4-FFF2-40B4-BE49-F238E27FC236}">
                <a16:creationId xmlns:a16="http://schemas.microsoft.com/office/drawing/2014/main" id="{26EDBE43-91CD-4598-8F77-1B9A5ADD2471}"/>
              </a:ext>
            </a:extLst>
          </p:cNvPr>
          <p:cNvSpPr txBox="1"/>
          <p:nvPr/>
        </p:nvSpPr>
        <p:spPr>
          <a:xfrm>
            <a:off x="7759448" y="1537567"/>
            <a:ext cx="738664" cy="4588986"/>
          </a:xfrm>
          <a:prstGeom prst="rect">
            <a:avLst/>
          </a:prstGeom>
          <a:solidFill>
            <a:schemeClr val="tx1">
              <a:lumMod val="65000"/>
              <a:lumOff val="35000"/>
            </a:schemeClr>
          </a:solidFill>
        </p:spPr>
        <p:txBody>
          <a:bodyPr vert="vert" wrap="square" rtlCol="0">
            <a:spAutoFit/>
          </a:bodyPr>
          <a:lstStyle/>
          <a:p>
            <a:pPr algn="ctr"/>
            <a:r>
              <a:rPr lang="en-US" b="1" dirty="0">
                <a:solidFill>
                  <a:schemeClr val="lt1"/>
                </a:solidFill>
                <a:latin typeface="Calibri" panose="020F0502020204030204" pitchFamily="34" charset="0"/>
                <a:cs typeface="Calibri" panose="020F0502020204030204" pitchFamily="34" charset="0"/>
              </a:rPr>
              <a:t>July 1951 – July 1953 </a:t>
            </a:r>
          </a:p>
          <a:p>
            <a:pPr algn="ctr"/>
            <a:r>
              <a:rPr lang="en-US" b="1" dirty="0">
                <a:solidFill>
                  <a:schemeClr val="lt1"/>
                </a:solidFill>
                <a:latin typeface="Calibri" panose="020F0502020204030204" pitchFamily="34" charset="0"/>
                <a:cs typeface="Calibri" panose="020F0502020204030204" pitchFamily="34" charset="0"/>
              </a:rPr>
              <a:t>Stalemate at 38th Parallel Line and Armistice</a:t>
            </a:r>
            <a:endParaRPr lang="en-US" b="1" dirty="0">
              <a:latin typeface="Calibri" panose="020F0502020204030204" pitchFamily="34" charset="0"/>
              <a:cs typeface="Calibri" panose="020F0502020204030204" pitchFamily="34" charset="0"/>
            </a:endParaRPr>
          </a:p>
        </p:txBody>
      </p:sp>
      <p:sp>
        <p:nvSpPr>
          <p:cNvPr id="2" name="TextBox 1">
            <a:extLst>
              <a:ext uri="{FF2B5EF4-FFF2-40B4-BE49-F238E27FC236}">
                <a16:creationId xmlns:a16="http://schemas.microsoft.com/office/drawing/2014/main" id="{A98A13E5-106C-4169-BAFC-A40EA27ADCDC}"/>
              </a:ext>
            </a:extLst>
          </p:cNvPr>
          <p:cNvSpPr txBox="1"/>
          <p:nvPr/>
        </p:nvSpPr>
        <p:spPr>
          <a:xfrm>
            <a:off x="288233" y="6457890"/>
            <a:ext cx="8567531" cy="400110"/>
          </a:xfrm>
          <a:prstGeom prst="rect">
            <a:avLst/>
          </a:prstGeom>
          <a:noFill/>
        </p:spPr>
        <p:txBody>
          <a:bodyPr wrap="square" rtlCol="0">
            <a:spAutoFit/>
          </a:bodyPr>
          <a:lstStyle/>
          <a:p>
            <a:r>
              <a:rPr lang="en-US" sz="1000" dirty="0">
                <a:latin typeface="Calibri" panose="020F0502020204030204" pitchFamily="34" charset="0"/>
                <a:cs typeface="Calibri" panose="020F0502020204030204" pitchFamily="34" charset="0"/>
              </a:rPr>
              <a:t>Image adapted from map provided in Mossman, B. (1990). Ebb and Flow: November 1950 – July 1951</a:t>
            </a:r>
          </a:p>
          <a:p>
            <a:r>
              <a:rPr lang="en-US" sz="1000" dirty="0">
                <a:latin typeface="Calibri" panose="020F0502020204030204" pitchFamily="34" charset="0"/>
                <a:cs typeface="Calibri" panose="020F0502020204030204" pitchFamily="34" charset="0"/>
              </a:rPr>
              <a:t>Center of Military History United States Army, Washington, DC. </a:t>
            </a:r>
          </a:p>
        </p:txBody>
      </p:sp>
    </p:spTree>
    <p:extLst>
      <p:ext uri="{BB962C8B-B14F-4D97-AF65-F5344CB8AC3E}">
        <p14:creationId xmlns:p14="http://schemas.microsoft.com/office/powerpoint/2010/main" val="168562912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741E464-BC35-42C9-B19B-5D982DA33894}"/>
              </a:ext>
            </a:extLst>
          </p:cNvPr>
          <p:cNvSpPr>
            <a:spLocks noGrp="1"/>
          </p:cNvSpPr>
          <p:nvPr>
            <p:ph type="title"/>
          </p:nvPr>
        </p:nvSpPr>
        <p:spPr/>
        <p:txBody>
          <a:bodyPr>
            <a:normAutofit fontScale="90000"/>
          </a:bodyPr>
          <a:lstStyle/>
          <a:p>
            <a:r>
              <a:rPr lang="en-US" dirty="0"/>
              <a:t>Think, Pair, Share:</a:t>
            </a:r>
            <a:br>
              <a:rPr lang="en-US" dirty="0"/>
            </a:br>
            <a:r>
              <a:rPr lang="en-US" dirty="0"/>
              <a:t>What was War Like?</a:t>
            </a:r>
          </a:p>
        </p:txBody>
      </p:sp>
      <p:sp>
        <p:nvSpPr>
          <p:cNvPr id="4" name="Content Placeholder 3">
            <a:extLst>
              <a:ext uri="{FF2B5EF4-FFF2-40B4-BE49-F238E27FC236}">
                <a16:creationId xmlns:a16="http://schemas.microsoft.com/office/drawing/2014/main" id="{392D8488-E7DB-436F-9782-1CA39013E85A}"/>
              </a:ext>
            </a:extLst>
          </p:cNvPr>
          <p:cNvSpPr>
            <a:spLocks noGrp="1"/>
          </p:cNvSpPr>
          <p:nvPr>
            <p:ph idx="1"/>
          </p:nvPr>
        </p:nvSpPr>
        <p:spPr/>
        <p:txBody>
          <a:bodyPr/>
          <a:lstStyle/>
          <a:p>
            <a:r>
              <a:rPr lang="en-US" dirty="0"/>
              <a:t>Share ideas about what you think the war was like for northern and southern Korean soldiers, civilians, and children.  </a:t>
            </a:r>
          </a:p>
          <a:p>
            <a:pPr marL="0" indent="0">
              <a:buNone/>
            </a:pPr>
            <a:endParaRPr lang="en-US" dirty="0"/>
          </a:p>
        </p:txBody>
      </p:sp>
    </p:spTree>
    <p:extLst>
      <p:ext uri="{BB962C8B-B14F-4D97-AF65-F5344CB8AC3E}">
        <p14:creationId xmlns:p14="http://schemas.microsoft.com/office/powerpoint/2010/main" val="290292968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0CE811-8458-4DC7-AF71-4DFB76CE17AE}"/>
              </a:ext>
            </a:extLst>
          </p:cNvPr>
          <p:cNvSpPr>
            <a:spLocks noGrp="1"/>
          </p:cNvSpPr>
          <p:nvPr>
            <p:ph type="title"/>
          </p:nvPr>
        </p:nvSpPr>
        <p:spPr>
          <a:xfrm>
            <a:off x="947182" y="643122"/>
            <a:ext cx="5268685" cy="1652526"/>
          </a:xfrm>
        </p:spPr>
        <p:txBody>
          <a:bodyPr>
            <a:normAutofit/>
          </a:bodyPr>
          <a:lstStyle/>
          <a:p>
            <a:r>
              <a:rPr lang="en-US" dirty="0"/>
              <a:t>Documentary: Memory of Forgotten War</a:t>
            </a:r>
          </a:p>
        </p:txBody>
      </p:sp>
      <p:sp>
        <p:nvSpPr>
          <p:cNvPr id="3" name="Content Placeholder 2">
            <a:extLst>
              <a:ext uri="{FF2B5EF4-FFF2-40B4-BE49-F238E27FC236}">
                <a16:creationId xmlns:a16="http://schemas.microsoft.com/office/drawing/2014/main" id="{ECE9CC1C-D0E0-492D-ABDB-087EF393A258}"/>
              </a:ext>
            </a:extLst>
          </p:cNvPr>
          <p:cNvSpPr>
            <a:spLocks noGrp="1"/>
          </p:cNvSpPr>
          <p:nvPr>
            <p:ph idx="1"/>
          </p:nvPr>
        </p:nvSpPr>
        <p:spPr>
          <a:xfrm>
            <a:off x="648195" y="2527148"/>
            <a:ext cx="5526314" cy="1218265"/>
          </a:xfrm>
        </p:spPr>
        <p:txBody>
          <a:bodyPr>
            <a:normAutofit fontScale="92500"/>
          </a:bodyPr>
          <a:lstStyle/>
          <a:p>
            <a:pPr>
              <a:buClrTx/>
            </a:pPr>
            <a:r>
              <a:rPr lang="en-US" sz="1800" dirty="0">
                <a:solidFill>
                  <a:schemeClr val="tx1"/>
                </a:solidFill>
              </a:rPr>
              <a:t>Memory of Forgotten War, a film by Deann </a:t>
            </a:r>
            <a:r>
              <a:rPr lang="en-US" sz="1800" dirty="0" err="1">
                <a:solidFill>
                  <a:schemeClr val="tx1"/>
                </a:solidFill>
              </a:rPr>
              <a:t>Borshay</a:t>
            </a:r>
            <a:r>
              <a:rPr lang="en-US" sz="1800" dirty="0">
                <a:solidFill>
                  <a:schemeClr val="tx1"/>
                </a:solidFill>
              </a:rPr>
              <a:t> </a:t>
            </a:r>
            <a:r>
              <a:rPr lang="en-US" sz="1800" dirty="0" err="1">
                <a:solidFill>
                  <a:schemeClr val="tx1"/>
                </a:solidFill>
              </a:rPr>
              <a:t>Liem</a:t>
            </a:r>
            <a:r>
              <a:rPr lang="en-US" sz="1800" dirty="0">
                <a:solidFill>
                  <a:schemeClr val="tx1"/>
                </a:solidFill>
              </a:rPr>
              <a:t> and Ramsay </a:t>
            </a:r>
            <a:r>
              <a:rPr lang="en-US" sz="1800" dirty="0" err="1">
                <a:solidFill>
                  <a:schemeClr val="tx1"/>
                </a:solidFill>
              </a:rPr>
              <a:t>Liem</a:t>
            </a:r>
            <a:r>
              <a:rPr lang="en-US" sz="1800" dirty="0">
                <a:solidFill>
                  <a:schemeClr val="tx1"/>
                </a:solidFill>
              </a:rPr>
              <a:t>, conveys the human costs of military conflict through deeply personal accounts of the Korean War (1950-53) by four Korean-American survivors. </a:t>
            </a:r>
          </a:p>
        </p:txBody>
      </p:sp>
      <p:pic>
        <p:nvPicPr>
          <p:cNvPr id="5" name="Picture 4">
            <a:hlinkClick r:id="rId2"/>
            <a:extLst>
              <a:ext uri="{FF2B5EF4-FFF2-40B4-BE49-F238E27FC236}">
                <a16:creationId xmlns:a16="http://schemas.microsoft.com/office/drawing/2014/main" id="{88FE9182-7E5E-4B32-B02D-CA66BB38F36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942191" y="3976914"/>
            <a:ext cx="3553614" cy="2035849"/>
          </a:xfrm>
          <a:prstGeom prst="rect">
            <a:avLst/>
          </a:prstGeom>
        </p:spPr>
      </p:pic>
      <p:sp>
        <p:nvSpPr>
          <p:cNvPr id="6" name="Rectangle 5">
            <a:extLst>
              <a:ext uri="{FF2B5EF4-FFF2-40B4-BE49-F238E27FC236}">
                <a16:creationId xmlns:a16="http://schemas.microsoft.com/office/drawing/2014/main" id="{72941C59-D861-4060-8BB2-80024E90DFFC}"/>
              </a:ext>
            </a:extLst>
          </p:cNvPr>
          <p:cNvSpPr/>
          <p:nvPr/>
        </p:nvSpPr>
        <p:spPr>
          <a:xfrm>
            <a:off x="648195" y="3702176"/>
            <a:ext cx="4217548" cy="2585323"/>
          </a:xfrm>
          <a:prstGeom prst="rect">
            <a:avLst/>
          </a:prstGeom>
        </p:spPr>
        <p:txBody>
          <a:bodyPr wrap="square">
            <a:spAutoFit/>
          </a:bodyPr>
          <a:lstStyle/>
          <a:p>
            <a:pPr marL="285750" indent="-285750">
              <a:buFont typeface="Arial" panose="020B0604020202020204" pitchFamily="34" charset="0"/>
              <a:buChar char="•"/>
            </a:pPr>
            <a:r>
              <a:rPr lang="en-US" dirty="0">
                <a:latin typeface="Calibri" panose="020F0502020204030204" pitchFamily="34" charset="0"/>
                <a:cs typeface="Calibri" panose="020F0502020204030204" pitchFamily="34" charset="0"/>
              </a:rPr>
              <a:t>Their stories take audiences through the trajectory of the war, from extensive bombing campaigns, to the day-to-day struggle for survival and separation from family members across the DMZ. </a:t>
            </a:r>
          </a:p>
          <a:p>
            <a:pPr marL="285750" indent="-285750">
              <a:buFont typeface="Arial" panose="020B0604020202020204" pitchFamily="34" charset="0"/>
              <a:buChar char="•"/>
            </a:pPr>
            <a:r>
              <a:rPr lang="en-US" dirty="0">
                <a:latin typeface="Calibri" panose="020F0502020204030204" pitchFamily="34" charset="0"/>
                <a:cs typeface="Calibri" panose="020F0502020204030204" pitchFamily="34" charset="0"/>
              </a:rPr>
              <a:t>Decades later, each person reunites with relatives in North Korea, conveying beyond words the meaning of family loss. </a:t>
            </a:r>
          </a:p>
        </p:txBody>
      </p:sp>
      <p:sp>
        <p:nvSpPr>
          <p:cNvPr id="7" name="TextBox 6">
            <a:extLst>
              <a:ext uri="{FF2B5EF4-FFF2-40B4-BE49-F238E27FC236}">
                <a16:creationId xmlns:a16="http://schemas.microsoft.com/office/drawing/2014/main" id="{5997A778-36D0-4EFD-9B54-B456A4AF95EF}"/>
              </a:ext>
            </a:extLst>
          </p:cNvPr>
          <p:cNvSpPr txBox="1"/>
          <p:nvPr/>
        </p:nvSpPr>
        <p:spPr>
          <a:xfrm>
            <a:off x="5318369" y="3652278"/>
            <a:ext cx="2801257" cy="338554"/>
          </a:xfrm>
          <a:prstGeom prst="rect">
            <a:avLst/>
          </a:prstGeom>
          <a:noFill/>
        </p:spPr>
        <p:txBody>
          <a:bodyPr wrap="square" rtlCol="0">
            <a:spAutoFit/>
          </a:bodyPr>
          <a:lstStyle/>
          <a:p>
            <a:pPr algn="ctr"/>
            <a:r>
              <a:rPr lang="en-US" sz="1600" b="1" dirty="0">
                <a:latin typeface="Calibri" panose="020F0502020204030204" pitchFamily="34" charset="0"/>
                <a:cs typeface="Calibri" panose="020F0502020204030204" pitchFamily="34" charset="0"/>
              </a:rPr>
              <a:t>Link to Film Trailer </a:t>
            </a:r>
          </a:p>
        </p:txBody>
      </p:sp>
    </p:spTree>
    <p:extLst>
      <p:ext uri="{BB962C8B-B14F-4D97-AF65-F5344CB8AC3E}">
        <p14:creationId xmlns:p14="http://schemas.microsoft.com/office/powerpoint/2010/main" val="135926625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B768646-D4A7-4966-B3CB-8307625A215A}"/>
              </a:ext>
            </a:extLst>
          </p:cNvPr>
          <p:cNvSpPr>
            <a:spLocks noGrp="1"/>
          </p:cNvSpPr>
          <p:nvPr>
            <p:ph type="title"/>
          </p:nvPr>
        </p:nvSpPr>
        <p:spPr/>
        <p:txBody>
          <a:bodyPr>
            <a:normAutofit fontScale="90000"/>
          </a:bodyPr>
          <a:lstStyle/>
          <a:p>
            <a:r>
              <a:rPr lang="en-US" dirty="0"/>
              <a:t>Memory of Forgotten War Survivors Tell Their Stories</a:t>
            </a:r>
          </a:p>
        </p:txBody>
      </p:sp>
      <p:graphicFrame>
        <p:nvGraphicFramePr>
          <p:cNvPr id="4" name="Content Placeholder 3">
            <a:extLst>
              <a:ext uri="{FF2B5EF4-FFF2-40B4-BE49-F238E27FC236}">
                <a16:creationId xmlns:a16="http://schemas.microsoft.com/office/drawing/2014/main" id="{9B6732DB-CA95-4834-B88D-43EF40293786}"/>
              </a:ext>
            </a:extLst>
          </p:cNvPr>
          <p:cNvGraphicFramePr>
            <a:graphicFrameLocks noGrp="1"/>
          </p:cNvGraphicFramePr>
          <p:nvPr>
            <p:ph idx="1"/>
            <p:extLst>
              <p:ext uri="{D42A27DB-BD31-4B8C-83A1-F6EECF244321}">
                <p14:modId xmlns:p14="http://schemas.microsoft.com/office/powerpoint/2010/main" val="4182297509"/>
              </p:ext>
            </p:extLst>
          </p:nvPr>
        </p:nvGraphicFramePr>
        <p:xfrm>
          <a:off x="736600" y="2408964"/>
          <a:ext cx="7670800" cy="2576693"/>
        </p:xfrm>
        <a:graphic>
          <a:graphicData uri="http://schemas.openxmlformats.org/drawingml/2006/table">
            <a:tbl>
              <a:tblPr firstRow="1" bandRow="1">
                <a:tableStyleId>{5C22544A-7EE6-4342-B048-85BDC9FD1C3A}</a:tableStyleId>
              </a:tblPr>
              <a:tblGrid>
                <a:gridCol w="1917700">
                  <a:extLst>
                    <a:ext uri="{9D8B030D-6E8A-4147-A177-3AD203B41FA5}">
                      <a16:colId xmlns:a16="http://schemas.microsoft.com/office/drawing/2014/main" val="2747337527"/>
                    </a:ext>
                  </a:extLst>
                </a:gridCol>
                <a:gridCol w="1917700">
                  <a:extLst>
                    <a:ext uri="{9D8B030D-6E8A-4147-A177-3AD203B41FA5}">
                      <a16:colId xmlns:a16="http://schemas.microsoft.com/office/drawing/2014/main" val="917762552"/>
                    </a:ext>
                  </a:extLst>
                </a:gridCol>
                <a:gridCol w="1917700">
                  <a:extLst>
                    <a:ext uri="{9D8B030D-6E8A-4147-A177-3AD203B41FA5}">
                      <a16:colId xmlns:a16="http://schemas.microsoft.com/office/drawing/2014/main" val="1369910717"/>
                    </a:ext>
                  </a:extLst>
                </a:gridCol>
                <a:gridCol w="1917700">
                  <a:extLst>
                    <a:ext uri="{9D8B030D-6E8A-4147-A177-3AD203B41FA5}">
                      <a16:colId xmlns:a16="http://schemas.microsoft.com/office/drawing/2014/main" val="159615198"/>
                    </a:ext>
                  </a:extLst>
                </a:gridCol>
              </a:tblGrid>
              <a:tr h="432949">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US" sz="1800" b="1" kern="1200" dirty="0">
                          <a:solidFill>
                            <a:schemeClr val="bg1"/>
                          </a:solidFill>
                          <a:effectLst/>
                          <a:latin typeface="Calibri" panose="020F0502020204030204" pitchFamily="34" charset="0"/>
                          <a:ea typeface="+mn-ea"/>
                          <a:cs typeface="Calibri" panose="020F0502020204030204" pitchFamily="34" charset="0"/>
                        </a:rPr>
                        <a:t>HEEBOK KIM</a:t>
                      </a:r>
                      <a:endParaRPr lang="en-US" sz="1800" kern="1200" dirty="0">
                        <a:solidFill>
                          <a:schemeClr val="bg1"/>
                        </a:solidFill>
                        <a:effectLst/>
                        <a:latin typeface="Calibri" panose="020F0502020204030204" pitchFamily="34" charset="0"/>
                        <a:ea typeface="+mn-ea"/>
                        <a:cs typeface="Calibri" panose="020F0502020204030204" pitchFamily="34" charset="0"/>
                      </a:endParaRPr>
                    </a:p>
                  </a:txBody>
                  <a:tcPr/>
                </a:tc>
                <a:tc>
                  <a:txBody>
                    <a:bodyPr/>
                    <a:lstStyle/>
                    <a:p>
                      <a:pPr algn="ctr"/>
                      <a:r>
                        <a:rPr lang="en-US" dirty="0">
                          <a:solidFill>
                            <a:schemeClr val="bg1"/>
                          </a:solidFill>
                          <a:latin typeface="Calibri" panose="020F0502020204030204" pitchFamily="34" charset="0"/>
                          <a:cs typeface="Calibri" panose="020F0502020204030204" pitchFamily="34" charset="0"/>
                        </a:rPr>
                        <a:t>KEE PARK</a:t>
                      </a:r>
                    </a:p>
                  </a:txBody>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US" sz="1800" b="1" kern="1200" dirty="0">
                          <a:solidFill>
                            <a:schemeClr val="bg1"/>
                          </a:solidFill>
                          <a:effectLst/>
                          <a:latin typeface="Calibri" panose="020F0502020204030204" pitchFamily="34" charset="0"/>
                          <a:ea typeface="+mn-ea"/>
                          <a:cs typeface="Calibri" panose="020F0502020204030204" pitchFamily="34" charset="0"/>
                        </a:rPr>
                        <a:t>MIN YONG LEE</a:t>
                      </a:r>
                    </a:p>
                  </a:txBody>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US" sz="1800" b="1" kern="1200" dirty="0">
                          <a:solidFill>
                            <a:schemeClr val="bg1"/>
                          </a:solidFill>
                          <a:effectLst/>
                          <a:latin typeface="Calibri" panose="020F0502020204030204" pitchFamily="34" charset="0"/>
                          <a:ea typeface="+mn-ea"/>
                          <a:cs typeface="Calibri" panose="020F0502020204030204" pitchFamily="34" charset="0"/>
                        </a:rPr>
                        <a:t>SUNTAE CHUN</a:t>
                      </a:r>
                    </a:p>
                  </a:txBody>
                  <a:tcPr/>
                </a:tc>
                <a:extLst>
                  <a:ext uri="{0D108BD9-81ED-4DB2-BD59-A6C34878D82A}">
                    <a16:rowId xmlns:a16="http://schemas.microsoft.com/office/drawing/2014/main" val="246536708"/>
                  </a:ext>
                </a:extLst>
              </a:tr>
              <a:tr h="2143744">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lang="en-US" sz="1800" kern="1200" dirty="0">
                        <a:solidFill>
                          <a:schemeClr val="bg1"/>
                        </a:solidFill>
                        <a:effectLst/>
                        <a:latin typeface="Calibri" panose="020F0502020204030204" pitchFamily="34" charset="0"/>
                        <a:ea typeface="+mn-ea"/>
                        <a:cs typeface="Calibri" panose="020F0502020204030204" pitchFamily="34" charset="0"/>
                      </a:endParaRPr>
                    </a:p>
                  </a:txBody>
                  <a:tcPr/>
                </a:tc>
                <a:tc>
                  <a:txBody>
                    <a:bodyPr/>
                    <a:lstStyle/>
                    <a:p>
                      <a:pPr algn="ctr"/>
                      <a:endParaRPr lang="en-US" dirty="0">
                        <a:solidFill>
                          <a:schemeClr val="bg1"/>
                        </a:solidFill>
                        <a:latin typeface="Calibri" panose="020F0502020204030204" pitchFamily="34" charset="0"/>
                        <a:cs typeface="Calibri" panose="020F0502020204030204" pitchFamily="34" charset="0"/>
                      </a:endParaRPr>
                    </a:p>
                  </a:txBody>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lang="en-US" sz="1800" b="1" kern="1200" dirty="0">
                        <a:solidFill>
                          <a:schemeClr val="bg1"/>
                        </a:solidFill>
                        <a:effectLst/>
                        <a:latin typeface="Calibri" panose="020F0502020204030204" pitchFamily="34" charset="0"/>
                        <a:ea typeface="+mn-ea"/>
                        <a:cs typeface="Calibri" panose="020F0502020204030204" pitchFamily="34" charset="0"/>
                      </a:endParaRPr>
                    </a:p>
                  </a:txBody>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lang="en-US" sz="1800" b="1" kern="1200" dirty="0">
                        <a:solidFill>
                          <a:schemeClr val="bg1"/>
                        </a:solidFill>
                        <a:effectLst/>
                        <a:latin typeface="Calibri" panose="020F0502020204030204" pitchFamily="34" charset="0"/>
                        <a:ea typeface="+mn-ea"/>
                        <a:cs typeface="Calibri" panose="020F0502020204030204" pitchFamily="34" charset="0"/>
                      </a:endParaRPr>
                    </a:p>
                  </a:txBody>
                  <a:tcPr/>
                </a:tc>
                <a:extLst>
                  <a:ext uri="{0D108BD9-81ED-4DB2-BD59-A6C34878D82A}">
                    <a16:rowId xmlns:a16="http://schemas.microsoft.com/office/drawing/2014/main" val="1759746332"/>
                  </a:ext>
                </a:extLst>
              </a:tr>
            </a:tbl>
          </a:graphicData>
        </a:graphic>
      </p:graphicFrame>
      <p:pic>
        <p:nvPicPr>
          <p:cNvPr id="6" name="Picture 5">
            <a:extLst>
              <a:ext uri="{FF2B5EF4-FFF2-40B4-BE49-F238E27FC236}">
                <a16:creationId xmlns:a16="http://schemas.microsoft.com/office/drawing/2014/main" id="{D714A61C-1D89-4187-8258-DD8CF6A6DF4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13939" y="2927003"/>
            <a:ext cx="1814287" cy="1934962"/>
          </a:xfrm>
          <a:prstGeom prst="rect">
            <a:avLst/>
          </a:prstGeom>
        </p:spPr>
      </p:pic>
      <p:pic>
        <p:nvPicPr>
          <p:cNvPr id="8" name="Picture 7">
            <a:extLst>
              <a:ext uri="{FF2B5EF4-FFF2-40B4-BE49-F238E27FC236}">
                <a16:creationId xmlns:a16="http://schemas.microsoft.com/office/drawing/2014/main" id="{A01B13C3-AF64-46EF-BBA7-5B81528A91E6}"/>
              </a:ext>
            </a:extLst>
          </p:cNvPr>
          <p:cNvPicPr>
            <a:picLocks noChangeAspect="1"/>
          </p:cNvPicPr>
          <p:nvPr/>
        </p:nvPicPr>
        <p:blipFill rotWithShape="1">
          <a:blip r:embed="rId3">
            <a:extLst>
              <a:ext uri="{28A0092B-C50C-407E-A947-70E740481C1C}">
                <a14:useLocalDpi xmlns:a14="http://schemas.microsoft.com/office/drawing/2010/main" val="0"/>
              </a:ext>
            </a:extLst>
          </a:blip>
          <a:srcRect t="-3095" b="3095"/>
          <a:stretch/>
        </p:blipFill>
        <p:spPr>
          <a:xfrm>
            <a:off x="736600" y="2868625"/>
            <a:ext cx="1901373" cy="1993340"/>
          </a:xfrm>
          <a:prstGeom prst="rect">
            <a:avLst/>
          </a:prstGeom>
        </p:spPr>
      </p:pic>
      <p:pic>
        <p:nvPicPr>
          <p:cNvPr id="10" name="Picture 9">
            <a:extLst>
              <a:ext uri="{FF2B5EF4-FFF2-40B4-BE49-F238E27FC236}">
                <a16:creationId xmlns:a16="http://schemas.microsoft.com/office/drawing/2014/main" id="{CCF4696D-5AAF-4DDA-873B-47D133170D2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637245" y="2876515"/>
            <a:ext cx="1803936" cy="2035938"/>
          </a:xfrm>
          <a:prstGeom prst="rect">
            <a:avLst/>
          </a:prstGeom>
        </p:spPr>
      </p:pic>
      <p:pic>
        <p:nvPicPr>
          <p:cNvPr id="12" name="Picture 11">
            <a:extLst>
              <a:ext uri="{FF2B5EF4-FFF2-40B4-BE49-F238E27FC236}">
                <a16:creationId xmlns:a16="http://schemas.microsoft.com/office/drawing/2014/main" id="{05361863-D062-49B3-854E-465C85119CD8}"/>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544990" y="2927003"/>
            <a:ext cx="1803936" cy="2010224"/>
          </a:xfrm>
          <a:prstGeom prst="rect">
            <a:avLst/>
          </a:prstGeom>
        </p:spPr>
      </p:pic>
      <p:sp>
        <p:nvSpPr>
          <p:cNvPr id="13" name="Rectangle 12">
            <a:extLst>
              <a:ext uri="{FF2B5EF4-FFF2-40B4-BE49-F238E27FC236}">
                <a16:creationId xmlns:a16="http://schemas.microsoft.com/office/drawing/2014/main" id="{37C652AD-464D-45EF-8538-3979D2B121C9}"/>
              </a:ext>
            </a:extLst>
          </p:cNvPr>
          <p:cNvSpPr/>
          <p:nvPr/>
        </p:nvSpPr>
        <p:spPr>
          <a:xfrm>
            <a:off x="558569" y="5042031"/>
            <a:ext cx="7939314" cy="923330"/>
          </a:xfrm>
          <a:prstGeom prst="rect">
            <a:avLst/>
          </a:prstGeom>
        </p:spPr>
        <p:txBody>
          <a:bodyPr wrap="square">
            <a:spAutoFit/>
          </a:bodyPr>
          <a:lstStyle/>
          <a:p>
            <a:r>
              <a:rPr lang="en-US" dirty="0">
                <a:solidFill>
                  <a:srgbClr val="000000"/>
                </a:solidFill>
                <a:latin typeface="Cento"/>
              </a:rPr>
              <a:t>Use the Viewing Worksheet for </a:t>
            </a:r>
            <a:r>
              <a:rPr lang="en-US" i="1" dirty="0">
                <a:solidFill>
                  <a:srgbClr val="000000"/>
                </a:solidFill>
                <a:latin typeface="Cento"/>
              </a:rPr>
              <a:t>Memory of Forgotten War </a:t>
            </a:r>
            <a:r>
              <a:rPr lang="en-US" dirty="0">
                <a:solidFill>
                  <a:srgbClr val="000000"/>
                </a:solidFill>
                <a:latin typeface="Cento"/>
              </a:rPr>
              <a:t>to take notes on the experiences of these four survivors as well as soldiers, civilians, and children during and after the war.   (Images taken from website interviewees)</a:t>
            </a:r>
            <a:endParaRPr lang="en-US" b="0" i="0" dirty="0">
              <a:solidFill>
                <a:srgbClr val="000000"/>
              </a:solidFill>
              <a:effectLst/>
              <a:latin typeface="Cento"/>
            </a:endParaRPr>
          </a:p>
        </p:txBody>
      </p:sp>
    </p:spTree>
    <p:extLst>
      <p:ext uri="{BB962C8B-B14F-4D97-AF65-F5344CB8AC3E}">
        <p14:creationId xmlns:p14="http://schemas.microsoft.com/office/powerpoint/2010/main" val="145534279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2C080A5-F929-4FFE-A148-01DCDF3B1BBC}"/>
              </a:ext>
            </a:extLst>
          </p:cNvPr>
          <p:cNvSpPr>
            <a:spLocks noGrp="1"/>
          </p:cNvSpPr>
          <p:nvPr>
            <p:ph type="title"/>
          </p:nvPr>
        </p:nvSpPr>
        <p:spPr/>
        <p:txBody>
          <a:bodyPr/>
          <a:lstStyle/>
          <a:p>
            <a:r>
              <a:rPr lang="en-US" dirty="0"/>
              <a:t>Activity 6.1 Quick-Writes</a:t>
            </a:r>
          </a:p>
        </p:txBody>
      </p:sp>
      <p:sp>
        <p:nvSpPr>
          <p:cNvPr id="3" name="Content Placeholder 2">
            <a:extLst>
              <a:ext uri="{FF2B5EF4-FFF2-40B4-BE49-F238E27FC236}">
                <a16:creationId xmlns:a16="http://schemas.microsoft.com/office/drawing/2014/main" id="{63314CEC-E768-47D7-A366-2433312C6140}"/>
              </a:ext>
            </a:extLst>
          </p:cNvPr>
          <p:cNvSpPr>
            <a:spLocks noGrp="1"/>
          </p:cNvSpPr>
          <p:nvPr>
            <p:ph idx="1"/>
          </p:nvPr>
        </p:nvSpPr>
        <p:spPr>
          <a:xfrm>
            <a:off x="1176865" y="2490135"/>
            <a:ext cx="6798736" cy="3751008"/>
          </a:xfrm>
        </p:spPr>
        <p:txBody>
          <a:bodyPr>
            <a:normAutofit fontScale="77500" lnSpcReduction="20000"/>
          </a:bodyPr>
          <a:lstStyle/>
          <a:p>
            <a:pPr marL="0" indent="0">
              <a:buNone/>
            </a:pPr>
            <a:r>
              <a:rPr lang="en-US" b="1" dirty="0"/>
              <a:t>Quick-Writes: Write for five minutes on the following questions:</a:t>
            </a:r>
          </a:p>
          <a:p>
            <a:r>
              <a:rPr lang="en-US" dirty="0" err="1"/>
              <a:t>Heebok</a:t>
            </a:r>
            <a:r>
              <a:rPr lang="en-US" dirty="0"/>
              <a:t> Kim lived in a </a:t>
            </a:r>
            <a:r>
              <a:rPr lang="en-US" dirty="0" err="1"/>
              <a:t>hakkobang</a:t>
            </a:r>
            <a:r>
              <a:rPr lang="en-US" dirty="0"/>
              <a:t> (cardboard house) for three years, </a:t>
            </a:r>
            <a:r>
              <a:rPr lang="en-US" dirty="0" err="1"/>
              <a:t>Suntae</a:t>
            </a:r>
            <a:r>
              <a:rPr lang="en-US" dirty="0"/>
              <a:t> Chun did menial labor on military bases, Kee Park escaped from the north when her mother gave border guards silver spoons and chili powder, and Min Yong Lee enjoyed the candies and chewing gum given to children by GIs.</a:t>
            </a:r>
          </a:p>
          <a:p>
            <a:pPr lvl="1"/>
            <a:r>
              <a:rPr lang="en-US" dirty="0"/>
              <a:t>How were the experiences of </a:t>
            </a:r>
            <a:r>
              <a:rPr lang="en-US" dirty="0" err="1"/>
              <a:t>Heebok</a:t>
            </a:r>
            <a:r>
              <a:rPr lang="en-US" dirty="0"/>
              <a:t> Kim, </a:t>
            </a:r>
            <a:r>
              <a:rPr lang="en-US" dirty="0" err="1"/>
              <a:t>Suntae</a:t>
            </a:r>
            <a:r>
              <a:rPr lang="en-US" dirty="0"/>
              <a:t> Chun, Kee Park, and Min Yong Lee similar?  How were they different?  What do these stories and the other archival photographs and film footage tell you about the lives of civilians during the war?</a:t>
            </a:r>
          </a:p>
          <a:p>
            <a:pPr lvl="1"/>
            <a:r>
              <a:rPr lang="en-US" dirty="0"/>
              <a:t>How do you imagine you would have survived as a young person during the Korean War or similar military conflict?</a:t>
            </a:r>
          </a:p>
          <a:p>
            <a:endParaRPr lang="en-US" dirty="0"/>
          </a:p>
        </p:txBody>
      </p:sp>
    </p:spTree>
    <p:extLst>
      <p:ext uri="{BB962C8B-B14F-4D97-AF65-F5344CB8AC3E}">
        <p14:creationId xmlns:p14="http://schemas.microsoft.com/office/powerpoint/2010/main" val="656029990"/>
      </p:ext>
    </p:extLst>
  </p:cSld>
  <p:clrMapOvr>
    <a:masterClrMapping/>
  </p:clrMapOvr>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Organic">
  <a:themeElements>
    <a:clrScheme name="Organic">
      <a:dk1>
        <a:sysClr val="windowText" lastClr="000000"/>
      </a:dk1>
      <a:lt1>
        <a:sysClr val="window" lastClr="FFFFFF"/>
      </a:lt1>
      <a:dk2>
        <a:srgbClr val="212121"/>
      </a:dk2>
      <a:lt2>
        <a:srgbClr val="DADADA"/>
      </a:lt2>
      <a:accent1>
        <a:srgbClr val="83992A"/>
      </a:accent1>
      <a:accent2>
        <a:srgbClr val="3C9770"/>
      </a:accent2>
      <a:accent3>
        <a:srgbClr val="44709D"/>
      </a:accent3>
      <a:accent4>
        <a:srgbClr val="A23C33"/>
      </a:accent4>
      <a:accent5>
        <a:srgbClr val="D97828"/>
      </a:accent5>
      <a:accent6>
        <a:srgbClr val="DEB340"/>
      </a:accent6>
      <a:hlink>
        <a:srgbClr val="A8BF4D"/>
      </a:hlink>
      <a:folHlink>
        <a:srgbClr val="B4CA80"/>
      </a:folHlink>
    </a:clrScheme>
    <a:fontScheme name="Organic">
      <a:majorFont>
        <a:latin typeface="Garamond" panose="02020404030301010803"/>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Garamond" panose="02020404030301010803"/>
        <a:ea typeface=""/>
        <a:cs typeface=""/>
        <a:font script="Jpan" typeface="ＭＳ Ｐ明朝"/>
        <a:font script="Hang" typeface="바탕"/>
        <a:font script="Hans" typeface="方正舒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rganic">
      <a:fillStyleLst>
        <a:solidFill>
          <a:schemeClr val="phClr"/>
        </a:solidFill>
        <a:gradFill rotWithShape="1">
          <a:gsLst>
            <a:gs pos="0">
              <a:schemeClr val="phClr">
                <a:tint val="60000"/>
                <a:lumMod val="110000"/>
              </a:schemeClr>
            </a:gs>
            <a:gs pos="100000">
              <a:schemeClr val="phClr">
                <a:tint val="82000"/>
              </a:schemeClr>
            </a:gs>
          </a:gsLst>
          <a:lin ang="5400000" scaled="0"/>
        </a:gradFill>
        <a:blipFill rotWithShape="1">
          <a:blip xmlns:r="http://schemas.openxmlformats.org/officeDocument/2006/relationships" r:embed="rId1">
            <a:duotone>
              <a:schemeClr val="phClr">
                <a:shade val="74000"/>
                <a:satMod val="130000"/>
                <a:lumMod val="90000"/>
              </a:schemeClr>
              <a:schemeClr val="phClr">
                <a:tint val="94000"/>
                <a:satMod val="120000"/>
                <a:lumMod val="104000"/>
              </a:schemeClr>
            </a:duotone>
          </a:blip>
          <a:tile tx="0" ty="0" sx="100000" sy="100000" flip="none" algn="tl"/>
        </a:blipFill>
      </a:fillStyleLst>
      <a:lnStyleLst>
        <a:ln w="9525" cap="rnd" cmpd="sng" algn="ctr">
          <a:solidFill>
            <a:schemeClr val="phClr"/>
          </a:solidFill>
          <a:prstDash val="solid"/>
        </a:ln>
        <a:ln w="15875" cap="rnd" cmpd="sng" algn="ctr">
          <a:solidFill>
            <a:schemeClr val="phClr"/>
          </a:solidFill>
          <a:prstDash val="solid"/>
        </a:ln>
        <a:ln w="25400" cap="rnd" cmpd="sng" algn="ctr">
          <a:solidFill>
            <a:schemeClr val="phClr"/>
          </a:solidFill>
          <a:prstDash val="solid"/>
        </a:ln>
      </a:lnStyleLst>
      <a:effectStyleLst>
        <a:effectStyle>
          <a:effectLst/>
        </a:effectStyle>
        <a:effectStyle>
          <a:effectLst>
            <a:innerShdw blurRad="25400" dist="12700" dir="13500000">
              <a:srgbClr val="000000">
                <a:alpha val="45000"/>
              </a:srgbClr>
            </a:innerShdw>
          </a:effectLst>
        </a:effectStyle>
        <a:effectStyle>
          <a:effectLst>
            <a:outerShdw blurRad="38100" dist="25400" dir="5400000" rotWithShape="0">
              <a:srgbClr val="000000">
                <a:alpha val="60000"/>
              </a:srgbClr>
            </a:outerShdw>
          </a:effectLst>
        </a:effectStyle>
      </a:effectStyleLst>
      <a:bgFillStyleLst>
        <a:solidFill>
          <a:schemeClr val="phClr"/>
        </a:solidFill>
        <a:gradFill rotWithShape="1">
          <a:gsLst>
            <a:gs pos="0">
              <a:schemeClr val="phClr">
                <a:tint val="90000"/>
                <a:lumMod val="110000"/>
              </a:schemeClr>
            </a:gs>
            <a:gs pos="100000">
              <a:schemeClr val="phClr">
                <a:shade val="88000"/>
                <a:lumMod val="98000"/>
              </a:schemeClr>
            </a:gs>
          </a:gsLst>
          <a:lin ang="5400000" scaled="0"/>
        </a:gradFill>
        <a:blipFill>
          <a:blip xmlns:r="http://schemas.openxmlformats.org/officeDocument/2006/relationships" r:embed="rId2"/>
          <a:stretch/>
        </a:blipFill>
      </a:bgFillStyleLst>
    </a:fmtScheme>
  </a:themeElements>
  <a:objectDefaults/>
  <a:extraClrSchemeLst/>
  <a:extLst>
    <a:ext uri="{05A4C25C-085E-4340-85A3-A5531E510DB2}">
      <thm15:themeFamily xmlns:thm15="http://schemas.microsoft.com/office/thememl/2012/main" name="Organic" id="{28CDC826-8792-45C0-861B-85EB3ADEDA33}" vid="{7DAC20F1-423D-49E2-BD0B-50532748BAD0}"/>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Organic</Template>
  <TotalTime>33590</TotalTime>
  <Words>2480</Words>
  <Application>Microsoft Office PowerPoint</Application>
  <PresentationFormat>On-screen Show (4:3)</PresentationFormat>
  <Paragraphs>157</Paragraphs>
  <Slides>28</Slides>
  <Notes>1</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28</vt:i4>
      </vt:variant>
    </vt:vector>
  </HeadingPairs>
  <TitlesOfParts>
    <vt:vector size="35" baseType="lpstr">
      <vt:lpstr>Cento</vt:lpstr>
      <vt:lpstr>Arial</vt:lpstr>
      <vt:lpstr>Arial Black</vt:lpstr>
      <vt:lpstr>Calibri</vt:lpstr>
      <vt:lpstr>Comic Sans MS</vt:lpstr>
      <vt:lpstr>Garamond</vt:lpstr>
      <vt:lpstr>Organic</vt:lpstr>
      <vt:lpstr>Lesson 6</vt:lpstr>
      <vt:lpstr>Activity 6.1</vt:lpstr>
      <vt:lpstr>Activity 6.1 Discussion Questions</vt:lpstr>
      <vt:lpstr>The Forgotten War</vt:lpstr>
      <vt:lpstr>The Korean War</vt:lpstr>
      <vt:lpstr>Think, Pair, Share: What was War Like?</vt:lpstr>
      <vt:lpstr>Documentary: Memory of Forgotten War</vt:lpstr>
      <vt:lpstr>Memory of Forgotten War Survivors Tell Their Stories</vt:lpstr>
      <vt:lpstr>Activity 6.1 Quick-Writes</vt:lpstr>
      <vt:lpstr>Activity 6.2</vt:lpstr>
      <vt:lpstr>Activity 6.2 Discussion Questions</vt:lpstr>
      <vt:lpstr>Activity 6.2 Think, Pair, Share</vt:lpstr>
      <vt:lpstr>Children in the Aftermath of the Korean War</vt:lpstr>
      <vt:lpstr>Fathered by U.S. Servicemen</vt:lpstr>
      <vt:lpstr>American Christian Missionaries Got Involved</vt:lpstr>
      <vt:lpstr>Korean Adoptions Gain Momentum </vt:lpstr>
      <vt:lpstr>Activity 6.2: Document Analysis</vt:lpstr>
      <vt:lpstr>Korean Adoptions Today</vt:lpstr>
      <vt:lpstr>Transnational Adoptions Today</vt:lpstr>
      <vt:lpstr>Activity 6.3</vt:lpstr>
      <vt:lpstr>Activity 6.3 Discussion Questions</vt:lpstr>
      <vt:lpstr>Think and Share</vt:lpstr>
      <vt:lpstr>Documentary: First Person Plural</vt:lpstr>
      <vt:lpstr>First Person Plural Website  Explore these pages to learn more about Deann Borshay Liem. Included is a photo album chronicling Deann’s life in Korea and growing up in America.</vt:lpstr>
      <vt:lpstr>Summative Assessments</vt:lpstr>
      <vt:lpstr>THE WRITING PROCESS</vt:lpstr>
      <vt:lpstr>Comparison/Contrast Essay</vt:lpstr>
      <vt:lpstr>Comparison/Contrast Essay</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Lesson 26</dc:title>
  <dc:creator>Costa, Victoria</dc:creator>
  <cp:lastModifiedBy>USER</cp:lastModifiedBy>
  <cp:revision>89</cp:revision>
  <cp:lastPrinted>2021-10-03T17:27:59Z</cp:lastPrinted>
  <dcterms:created xsi:type="dcterms:W3CDTF">2021-09-28T14:21:12Z</dcterms:created>
  <dcterms:modified xsi:type="dcterms:W3CDTF">2022-04-12T13:22:39Z</dcterms:modified>
</cp:coreProperties>
</file>